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0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692101-FC3F-154C-A8EC-A8653B78034A}" type="datetimeFigureOut">
              <a:rPr lang="en-US" smtClean="0"/>
              <a:t>5/26/14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DAB20-C601-0243-953E-9A626761A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85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064A-C0BC-F74E-805B-B08F84D10A40}" type="datetimeFigureOut">
              <a:rPr lang="en-US" smtClean="0"/>
              <a:t>5/26/14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918E-F000-2A44-A477-4041BA5F6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95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064A-C0BC-F74E-805B-B08F84D10A40}" type="datetimeFigureOut">
              <a:rPr lang="en-US" smtClean="0"/>
              <a:t>5/26/14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918E-F000-2A44-A477-4041BA5F6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62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064A-C0BC-F74E-805B-B08F84D10A40}" type="datetimeFigureOut">
              <a:rPr lang="en-US" smtClean="0"/>
              <a:t>5/26/14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918E-F000-2A44-A477-4041BA5F6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064A-C0BC-F74E-805B-B08F84D10A40}" type="datetimeFigureOut">
              <a:rPr lang="en-US" smtClean="0"/>
              <a:t>5/26/14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918E-F000-2A44-A477-4041BA5F6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4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064A-C0BC-F74E-805B-B08F84D10A40}" type="datetimeFigureOut">
              <a:rPr lang="en-US" smtClean="0"/>
              <a:t>5/26/14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918E-F000-2A44-A477-4041BA5F6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71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064A-C0BC-F74E-805B-B08F84D10A40}" type="datetimeFigureOut">
              <a:rPr lang="en-US" smtClean="0"/>
              <a:t>5/26/14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918E-F000-2A44-A477-4041BA5F6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768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064A-C0BC-F74E-805B-B08F84D10A40}" type="datetimeFigureOut">
              <a:rPr lang="en-US" smtClean="0"/>
              <a:t>5/26/14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918E-F000-2A44-A477-4041BA5F6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775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064A-C0BC-F74E-805B-B08F84D10A40}" type="datetimeFigureOut">
              <a:rPr lang="en-US" smtClean="0"/>
              <a:t>5/26/14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918E-F000-2A44-A477-4041BA5F6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77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064A-C0BC-F74E-805B-B08F84D10A40}" type="datetimeFigureOut">
              <a:rPr lang="en-US" smtClean="0"/>
              <a:t>5/26/14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918E-F000-2A44-A477-4041BA5F6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610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064A-C0BC-F74E-805B-B08F84D10A40}" type="datetimeFigureOut">
              <a:rPr lang="en-US" smtClean="0"/>
              <a:t>5/26/14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918E-F000-2A44-A477-4041BA5F6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54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064A-C0BC-F74E-805B-B08F84D10A40}" type="datetimeFigureOut">
              <a:rPr lang="en-US" smtClean="0"/>
              <a:t>5/26/14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3918E-F000-2A44-A477-4041BA5F6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158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6064A-C0BC-F74E-805B-B08F84D10A40}" type="datetimeFigureOut">
              <a:rPr lang="en-US" smtClean="0"/>
              <a:t>5/26/14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3918E-F000-2A44-A477-4041BA5F6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35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From predatory to progressive finance:  reorganizing finance for inclusive growth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Tamara Lothian</a:t>
            </a:r>
          </a:p>
          <a:p>
            <a:r>
              <a:rPr lang="en-US" sz="2000" dirty="0" smtClean="0"/>
              <a:t>Senior Visiting Scholar and Lecturer in Law</a:t>
            </a:r>
          </a:p>
          <a:p>
            <a:r>
              <a:rPr lang="en-US" sz="2000" dirty="0" smtClean="0"/>
              <a:t>Columbia University</a:t>
            </a:r>
          </a:p>
          <a:p>
            <a:r>
              <a:rPr lang="en-US" sz="2000" dirty="0" smtClean="0"/>
              <a:t>May 27, 2014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6874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From predatory to progressive finance: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Outline of remarks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problem presented</a:t>
            </a:r>
          </a:p>
          <a:p>
            <a:r>
              <a:rPr lang="en-US" sz="2800" dirty="0" smtClean="0"/>
              <a:t>Lessons from recent experience </a:t>
            </a:r>
          </a:p>
          <a:p>
            <a:r>
              <a:rPr lang="en-US" sz="2800" dirty="0" smtClean="0"/>
              <a:t>Points of departure for an alternative approach</a:t>
            </a:r>
          </a:p>
          <a:p>
            <a:r>
              <a:rPr lang="en-US" sz="2800" dirty="0" smtClean="0"/>
              <a:t>Development of an alternative approach in the US today</a:t>
            </a:r>
          </a:p>
          <a:p>
            <a:r>
              <a:rPr lang="en-US" sz="2800" dirty="0" smtClean="0"/>
              <a:t>The alternative futures of finance and the programmatic agenda of progressives in the US and elsewhere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2717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problem presented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Finance as master rather than servant: the corruption of finance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Legal and institutional aspects of the problem in the US: Hollowing out of the New Deal reforms to the benefit of speculative capital 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Legal and institutional solutions: reorganizing finance in the service of the real economy and to the benefit of a program of socially inclusive economic growth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Comparative law as the practice of micro-institutional innovation and reform</a:t>
            </a:r>
          </a:p>
        </p:txBody>
      </p:sp>
    </p:spTree>
    <p:extLst>
      <p:ext uri="{BB962C8B-B14F-4D97-AF65-F5344CB8AC3E}">
        <p14:creationId xmlns:p14="http://schemas.microsoft.com/office/powerpoint/2010/main" val="1005658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Lessons from recent experience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Finance and democracy: US in the 1930s; Sweden in the 1990s; Iceland today; contrasting case studies: US and Europe today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Finance and the real economy: financial deepening versus financial hypertrophy; Northern Europe; post-war East Asia; US and Germany in the 1930s 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Finance and the institutional conditions of socially-inclusive growth: opportunities and constraints</a:t>
            </a:r>
          </a:p>
        </p:txBody>
      </p:sp>
    </p:spTree>
    <p:extLst>
      <p:ext uri="{BB962C8B-B14F-4D97-AF65-F5344CB8AC3E}">
        <p14:creationId xmlns:p14="http://schemas.microsoft.com/office/powerpoint/2010/main" val="2062095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Points of departure for an alternative approach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From regulation to reorganization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Reorganization in the service of two ideals: tightening the link between finance and the real economy; finance and the project of socially inclusive growth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Bailouts, bankruptcy and debt relief: Restructuring as experimental reorganization (</a:t>
            </a:r>
            <a:r>
              <a:rPr lang="en-US" sz="2800" dirty="0" err="1" smtClean="0"/>
              <a:t>Geithner</a:t>
            </a:r>
            <a:r>
              <a:rPr lang="en-US" sz="2800" dirty="0" smtClean="0"/>
              <a:t> and </a:t>
            </a:r>
            <a:r>
              <a:rPr lang="en-US" sz="2800" dirty="0" err="1" smtClean="0"/>
              <a:t>Piketty</a:t>
            </a:r>
            <a:r>
              <a:rPr lang="en-US" sz="2800" dirty="0" smtClean="0"/>
              <a:t> notwithstanding) </a:t>
            </a:r>
          </a:p>
        </p:txBody>
      </p:sp>
    </p:spTree>
    <p:extLst>
      <p:ext uri="{BB962C8B-B14F-4D97-AF65-F5344CB8AC3E}">
        <p14:creationId xmlns:p14="http://schemas.microsoft.com/office/powerpoint/2010/main" val="2134911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Development of an alternative approach in the US today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Repudiation of regulatory dualism</a:t>
            </a:r>
          </a:p>
          <a:p>
            <a:r>
              <a:rPr lang="en-US" sz="2800" dirty="0" smtClean="0"/>
              <a:t>Restricting financial activities unrelated to the expansion of output and the enhancement of productivity</a:t>
            </a:r>
          </a:p>
          <a:p>
            <a:r>
              <a:rPr lang="en-US" sz="2800" dirty="0" smtClean="0"/>
              <a:t>Creating a nationwide system of entrepreneurial finance</a:t>
            </a:r>
          </a:p>
          <a:p>
            <a:r>
              <a:rPr lang="en-US" sz="2800" dirty="0" smtClean="0"/>
              <a:t>Reinventing and multiplying the GSEs</a:t>
            </a:r>
          </a:p>
          <a:p>
            <a:r>
              <a:rPr lang="en-US" sz="2800" dirty="0" smtClean="0"/>
              <a:t>Generalizing “high finance” to the US financial system as a whole</a:t>
            </a:r>
          </a:p>
          <a:p>
            <a:r>
              <a:rPr lang="en-US" sz="2800" dirty="0" smtClean="0"/>
              <a:t>Restructuring as experimental reinvention </a:t>
            </a:r>
          </a:p>
        </p:txBody>
      </p:sp>
    </p:spTree>
    <p:extLst>
      <p:ext uri="{BB962C8B-B14F-4D97-AF65-F5344CB8AC3E}">
        <p14:creationId xmlns:p14="http://schemas.microsoft.com/office/powerpoint/2010/main" val="3081455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The alternative futures of finance and the programmatic agenda of progressives in the US and elsewhere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The imperative of structural vision</a:t>
            </a:r>
          </a:p>
          <a:p>
            <a:r>
              <a:rPr lang="en-US" sz="2800" dirty="0" smtClean="0"/>
              <a:t>Worked out at an intermediate level, for example, in the organization and governance of financial markets </a:t>
            </a:r>
          </a:p>
          <a:p>
            <a:r>
              <a:rPr lang="en-US" sz="2800" dirty="0" smtClean="0"/>
              <a:t>The importance of confronting and reshaping the prevailing understanding of financial crisis, recovery and reform</a:t>
            </a:r>
          </a:p>
          <a:p>
            <a:r>
              <a:rPr lang="en-US" sz="2800" dirty="0" smtClean="0"/>
              <a:t>Using materials and examples from the progressive tradition in American politics, political economy and legal thought (viewed in comparative and historical perspective)</a:t>
            </a:r>
          </a:p>
        </p:txBody>
      </p:sp>
    </p:spTree>
    <p:extLst>
      <p:ext uri="{BB962C8B-B14F-4D97-AF65-F5344CB8AC3E}">
        <p14:creationId xmlns:p14="http://schemas.microsoft.com/office/powerpoint/2010/main" val="1957385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407</Words>
  <Application>Microsoft Macintosh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From predatory to progressive finance:  reorganizing finance for inclusive growth</vt:lpstr>
      <vt:lpstr>From predatory to progressive finance:  Outline of remarks</vt:lpstr>
      <vt:lpstr>The problem presented</vt:lpstr>
      <vt:lpstr>Lessons from recent experience</vt:lpstr>
      <vt:lpstr>Points of departure for an alternative approach</vt:lpstr>
      <vt:lpstr>Development of an alternative approach in the US today</vt:lpstr>
      <vt:lpstr>The alternative futures of finance and the programmatic agenda of progressives in the US and elsewhere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predatory to progressive finance:  reorganizing finance for inclusive growth</dc:title>
  <dc:creator>Tamara  Lothian</dc:creator>
  <cp:lastModifiedBy>Tamara  Lothian</cp:lastModifiedBy>
  <cp:revision>7</cp:revision>
  <cp:lastPrinted>2014-05-27T02:14:59Z</cp:lastPrinted>
  <dcterms:created xsi:type="dcterms:W3CDTF">2014-05-27T01:04:08Z</dcterms:created>
  <dcterms:modified xsi:type="dcterms:W3CDTF">2014-05-27T02:26:44Z</dcterms:modified>
</cp:coreProperties>
</file>