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63" r:id="rId4"/>
    <p:sldId id="258" r:id="rId5"/>
    <p:sldId id="259" r:id="rId6"/>
    <p:sldId id="260" r:id="rId7"/>
    <p:sldId id="261" r:id="rId8"/>
    <p:sldId id="264"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95853F-4D0E-4937-8ACC-C01B2FB6619D}" type="datetimeFigureOut">
              <a:rPr lang="en-US" smtClean="0"/>
              <a:pPr/>
              <a:t>6/29/2011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89E178-41DF-4F5B-99A7-3E0DA0D8EE54}" type="slidenum">
              <a:rPr lang="en-US" smtClean="0"/>
              <a:pPr/>
              <a:t>‹#›</a:t>
            </a:fld>
            <a:endParaRPr lang="en-US"/>
          </a:p>
        </p:txBody>
      </p:sp>
    </p:spTree>
    <p:extLst>
      <p:ext uri="{BB962C8B-B14F-4D97-AF65-F5344CB8AC3E}">
        <p14:creationId xmlns:p14="http://schemas.microsoft.com/office/powerpoint/2010/main" xmlns="" val="3304103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89E178-41DF-4F5B-99A7-3E0DA0D8EE5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89E178-41DF-4F5B-99A7-3E0DA0D8EE5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p:spPr>
        <p:txBody>
          <a:bodyPr/>
          <a:lstStyle/>
          <a:p>
            <a:pPr eaLnBrk="1" hangingPunct="1"/>
            <a:endParaRPr lang="en-US" smtClean="0"/>
          </a:p>
        </p:txBody>
      </p:sp>
      <p:sp>
        <p:nvSpPr>
          <p:cNvPr id="30724" name="Slide Number Placeholder 3"/>
          <p:cNvSpPr>
            <a:spLocks noGrp="1"/>
          </p:cNvSpPr>
          <p:nvPr>
            <p:ph type="sldNum" sz="quarter" idx="5"/>
          </p:nvPr>
        </p:nvSpPr>
        <p:spPr/>
        <p:txBody>
          <a:bodyPr/>
          <a:lstStyle/>
          <a:p>
            <a:pPr>
              <a:defRPr/>
            </a:pPr>
            <a:fld id="{427E8084-7C6F-4340-ABC8-F8AE53944705}" type="slidenum">
              <a:rPr lang="en-US" smtClean="0">
                <a:latin typeface="Times New Roman" charset="0"/>
              </a:rPr>
              <a:pPr>
                <a:defRPr/>
              </a:pPr>
              <a:t>3</a:t>
            </a:fld>
            <a:endParaRPr lang="en-US" smtClean="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89E178-41DF-4F5B-99A7-3E0DA0D8EE5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89E178-41DF-4F5B-99A7-3E0DA0D8EE5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89E178-41DF-4F5B-99A7-3E0DA0D8EE5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89E178-41DF-4F5B-99A7-3E0DA0D8EE5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B89E178-41DF-4F5B-99A7-3E0DA0D8EE5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F18991-7F11-4A29-BC19-8CA3658ADDDF}" type="datetimeFigureOut">
              <a:rPr lang="en-US" smtClean="0"/>
              <a:pPr/>
              <a:t>6/29/2011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18991-7F11-4A29-BC19-8CA3658ADDDF}" type="datetimeFigureOut">
              <a:rPr lang="en-US" smtClean="0"/>
              <a:pPr/>
              <a:t>6/29/2011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18991-7F11-4A29-BC19-8CA3658ADDDF}" type="datetimeFigureOut">
              <a:rPr lang="en-US" smtClean="0"/>
              <a:pPr/>
              <a:t>6/29/2011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18991-7F11-4A29-BC19-8CA3658ADDDF}" type="datetimeFigureOut">
              <a:rPr lang="en-US" smtClean="0"/>
              <a:pPr/>
              <a:t>6/29/2011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18991-7F11-4A29-BC19-8CA3658ADDDF}" type="datetimeFigureOut">
              <a:rPr lang="en-US" smtClean="0"/>
              <a:pPr/>
              <a:t>6/29/2011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F18991-7F11-4A29-BC19-8CA3658ADDDF}" type="datetimeFigureOut">
              <a:rPr lang="en-US" smtClean="0"/>
              <a:pPr/>
              <a:t>6/29/2011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F18991-7F11-4A29-BC19-8CA3658ADDDF}" type="datetimeFigureOut">
              <a:rPr lang="en-US" smtClean="0"/>
              <a:pPr/>
              <a:t>6/29/2011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F18991-7F11-4A29-BC19-8CA3658ADDDF}" type="datetimeFigureOut">
              <a:rPr lang="en-US" smtClean="0"/>
              <a:pPr/>
              <a:t>6/29/2011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18991-7F11-4A29-BC19-8CA3658ADDDF}" type="datetimeFigureOut">
              <a:rPr lang="en-US" smtClean="0"/>
              <a:pPr/>
              <a:t>6/29/2011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18991-7F11-4A29-BC19-8CA3658ADDDF}" type="datetimeFigureOut">
              <a:rPr lang="en-US" smtClean="0"/>
              <a:pPr/>
              <a:t>6/29/2011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18991-7F11-4A29-BC19-8CA3658ADDDF}" type="datetimeFigureOut">
              <a:rPr lang="en-US" smtClean="0"/>
              <a:pPr/>
              <a:t>6/29/2011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EEE57F-620B-4D99-A39F-1FCE6BB03F9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18991-7F11-4A29-BC19-8CA3658ADDDF}" type="datetimeFigureOut">
              <a:rPr lang="en-US" smtClean="0"/>
              <a:pPr/>
              <a:t>6/29/2011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EE57F-620B-4D99-A39F-1FCE6BB03F9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Financialization</a:t>
            </a:r>
            <a:r>
              <a:rPr lang="en-US" dirty="0" smtClean="0"/>
              <a:t> and Policy Responses</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Presentation to Americans for Financial Reform</a:t>
            </a:r>
          </a:p>
          <a:p>
            <a:r>
              <a:rPr lang="en-US" dirty="0" smtClean="0"/>
              <a:t>  Damon Silvers</a:t>
            </a:r>
          </a:p>
          <a:p>
            <a:r>
              <a:rPr lang="en-US" dirty="0" smtClean="0"/>
              <a:t>Policy Director, AFL-CIO</a:t>
            </a:r>
          </a:p>
          <a:p>
            <a:r>
              <a:rPr lang="en-US" dirty="0" smtClean="0"/>
              <a:t>June 28,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a:t>
            </a:r>
            <a:r>
              <a:rPr lang="en-US" b="1" dirty="0" err="1" smtClean="0"/>
              <a:t>Financialization</a:t>
            </a:r>
            <a:r>
              <a:rPr lang="en-US" b="1" dirty="0" smtClean="0"/>
              <a:t>?</a:t>
            </a:r>
            <a:endParaRPr lang="en-US" b="1" dirty="0"/>
          </a:p>
        </p:txBody>
      </p:sp>
      <p:sp>
        <p:nvSpPr>
          <p:cNvPr id="3" name="Content Placeholder 2"/>
          <p:cNvSpPr>
            <a:spLocks noGrp="1"/>
          </p:cNvSpPr>
          <p:nvPr>
            <p:ph idx="1"/>
          </p:nvPr>
        </p:nvSpPr>
        <p:spPr/>
        <p:txBody>
          <a:bodyPr/>
          <a:lstStyle/>
          <a:p>
            <a:pPr marL="0" indent="0">
              <a:buNone/>
            </a:pPr>
            <a:r>
              <a:rPr lang="en-US" dirty="0" err="1" smtClean="0"/>
              <a:t>Financialization</a:t>
            </a:r>
            <a:r>
              <a:rPr lang="en-US" dirty="0" smtClean="0"/>
              <a:t> is the growth of the size and importance of financial markets and institutions compared to other economic activity, and the increase in the power of financial interests over other interests within firms and within the larger economy and society.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2"/>
          <p:cNvGraphicFramePr>
            <a:graphicFrameLocks noChangeAspect="1"/>
          </p:cNvGraphicFramePr>
          <p:nvPr/>
        </p:nvGraphicFramePr>
        <p:xfrm>
          <a:off x="304800" y="609600"/>
          <a:ext cx="8610600" cy="5734050"/>
        </p:xfrm>
        <a:graphic>
          <a:graphicData uri="http://schemas.openxmlformats.org/presentationml/2006/ole">
            <p:oleObj spid="_x0000_s1030" name="Photo Editor Photo" r:id="rId4" imgW="2572109" imgH="2495238" progId="">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How Did the New Deal Regulate Finance?</a:t>
            </a:r>
            <a:endParaRPr lang="en-US" sz="3600" b="1" dirty="0"/>
          </a:p>
        </p:txBody>
      </p:sp>
      <p:sp>
        <p:nvSpPr>
          <p:cNvPr id="3" name="Content Placeholder 2"/>
          <p:cNvSpPr>
            <a:spLocks noGrp="1"/>
          </p:cNvSpPr>
          <p:nvPr>
            <p:ph idx="1"/>
          </p:nvPr>
        </p:nvSpPr>
        <p:spPr/>
        <p:txBody>
          <a:bodyPr>
            <a:normAutofit fontScale="77500" lnSpcReduction="20000"/>
          </a:bodyPr>
          <a:lstStyle/>
          <a:p>
            <a:r>
              <a:rPr lang="en-US" dirty="0" smtClean="0"/>
              <a:t>Financial system divided into banks, insurance companies and securities markets (Glass-</a:t>
            </a:r>
            <a:r>
              <a:rPr lang="en-US" dirty="0" err="1" smtClean="0"/>
              <a:t>Steagall</a:t>
            </a:r>
            <a:r>
              <a:rPr lang="en-US" dirty="0" smtClean="0"/>
              <a:t> Act).  </a:t>
            </a:r>
          </a:p>
          <a:p>
            <a:r>
              <a:rPr lang="en-US" dirty="0" smtClean="0"/>
              <a:t>Banks and insurance companies were guaranteed by the government, and their activities were restricted to lending for operating businesses, housing, and commercial real estate.  Regulators effectively limited the returns they could pay their investors.</a:t>
            </a:r>
          </a:p>
          <a:p>
            <a:r>
              <a:rPr lang="en-US" dirty="0" smtClean="0"/>
              <a:t>Securities and commodities markets were regulated to require disclosure but also to limit certain types of activity that had proven in the Great Crash to be destabilizing– borrowing money to invest in securities (margin), short selling, and in the case of commodities, the amount of financial as opposed to end user activity in the markets as a whole (position limits).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What Happened to the New Deal System?</a:t>
            </a:r>
            <a:endParaRPr lang="en-US" sz="3600" b="1" dirty="0"/>
          </a:p>
        </p:txBody>
      </p:sp>
      <p:sp>
        <p:nvSpPr>
          <p:cNvPr id="3" name="Content Placeholder 2"/>
          <p:cNvSpPr>
            <a:spLocks noGrp="1"/>
          </p:cNvSpPr>
          <p:nvPr>
            <p:ph idx="1"/>
          </p:nvPr>
        </p:nvSpPr>
        <p:spPr/>
        <p:txBody>
          <a:bodyPr>
            <a:normAutofit fontScale="92500" lnSpcReduction="10000"/>
          </a:bodyPr>
          <a:lstStyle/>
          <a:p>
            <a:r>
              <a:rPr lang="en-US" dirty="0" smtClean="0"/>
              <a:t>Limits on banks paying interest to depositors repealed.</a:t>
            </a:r>
          </a:p>
          <a:p>
            <a:r>
              <a:rPr lang="en-US" dirty="0" smtClean="0"/>
              <a:t>Distinction between banking, insurance and securities undone by Gramm-Leach-Bliley.</a:t>
            </a:r>
          </a:p>
          <a:p>
            <a:r>
              <a:rPr lang="en-US" dirty="0" smtClean="0"/>
              <a:t>Loopholes open up allowing unregulated money managers (hedge funds and </a:t>
            </a:r>
            <a:r>
              <a:rPr lang="en-US" dirty="0" err="1" smtClean="0"/>
              <a:t>lbo</a:t>
            </a:r>
            <a:r>
              <a:rPr lang="en-US" dirty="0" smtClean="0"/>
              <a:t> funds) to use unlimited margin and engage in short selling. </a:t>
            </a:r>
          </a:p>
          <a:p>
            <a:r>
              <a:rPr lang="en-US" dirty="0" smtClean="0"/>
              <a:t>Regulation of commodities and derivatives crippled by Commodities Futures Modernization Act.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Dodd-Frank Did</a:t>
            </a:r>
            <a:endParaRPr lang="en-US" b="1" dirty="0"/>
          </a:p>
        </p:txBody>
      </p:sp>
      <p:sp>
        <p:nvSpPr>
          <p:cNvPr id="3" name="Content Placeholder 2"/>
          <p:cNvSpPr>
            <a:spLocks noGrp="1"/>
          </p:cNvSpPr>
          <p:nvPr>
            <p:ph idx="1"/>
          </p:nvPr>
        </p:nvSpPr>
        <p:spPr/>
        <p:txBody>
          <a:bodyPr>
            <a:normAutofit fontScale="85000" lnSpcReduction="20000"/>
          </a:bodyPr>
          <a:lstStyle/>
          <a:p>
            <a:r>
              <a:rPr lang="en-US" dirty="0" smtClean="0"/>
              <a:t>Dodd-Frank restored the principle that financial instruments and financial institutions should be regulated for what they are, not what lawyers call them– so derivatives regulated now like their underlying assets.</a:t>
            </a:r>
          </a:p>
          <a:p>
            <a:r>
              <a:rPr lang="en-US" dirty="0" smtClean="0"/>
              <a:t>Dodd-Frank gave regulators some power over previously unregulated pools of capital– hedge fund and private equity registration.</a:t>
            </a:r>
          </a:p>
          <a:p>
            <a:r>
              <a:rPr lang="en-US" dirty="0" smtClean="0"/>
              <a:t>Dodd Frank required banks no longer trade securities on their own account (the Volcker rule) and gave regulators the authority to restore more of the Glass-</a:t>
            </a:r>
            <a:r>
              <a:rPr lang="en-US" dirty="0" err="1" smtClean="0"/>
              <a:t>Steagall</a:t>
            </a:r>
            <a:r>
              <a:rPr lang="en-US" dirty="0" smtClean="0"/>
              <a:t> structure, but did not require them to do so.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Dodd-Frank Did Not Do</a:t>
            </a:r>
            <a:endParaRPr lang="en-US" b="1" dirty="0"/>
          </a:p>
        </p:txBody>
      </p:sp>
      <p:sp>
        <p:nvSpPr>
          <p:cNvPr id="3" name="Content Placeholder 2"/>
          <p:cNvSpPr>
            <a:spLocks noGrp="1"/>
          </p:cNvSpPr>
          <p:nvPr>
            <p:ph idx="1"/>
          </p:nvPr>
        </p:nvSpPr>
        <p:spPr/>
        <p:txBody>
          <a:bodyPr>
            <a:normAutofit lnSpcReduction="10000"/>
          </a:bodyPr>
          <a:lstStyle/>
          <a:p>
            <a:r>
              <a:rPr lang="en-US" dirty="0" smtClean="0"/>
              <a:t>Did not in general substantively limit the behavior of hedge funds, private equity funds, and banks.</a:t>
            </a:r>
          </a:p>
          <a:p>
            <a:r>
              <a:rPr lang="en-US" dirty="0" smtClean="0"/>
              <a:t>Did not address the scale of financial involvement in commodities compared to end user involvement.</a:t>
            </a:r>
          </a:p>
          <a:p>
            <a:r>
              <a:rPr lang="en-US" dirty="0" smtClean="0"/>
              <a:t>Other than the Volcker Rule, did not require banks limit their activities in a manner akin to the way the New Deal did.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Problem of Bigness</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The New Deal effectively limited the size of banks through Glass-</a:t>
            </a:r>
            <a:r>
              <a:rPr lang="en-US" dirty="0" err="1" smtClean="0"/>
              <a:t>Steagall</a:t>
            </a:r>
            <a:r>
              <a:rPr lang="en-US" dirty="0" smtClean="0"/>
              <a:t>, by limiting interstate banking and intrastate branching.</a:t>
            </a:r>
          </a:p>
          <a:p>
            <a:r>
              <a:rPr lang="en-US" dirty="0" smtClean="0"/>
              <a:t>New Deal system founded on the experience of the Reconstruction Finance Corporation, which put failing banks through a resolution process that removed failed executives and wiped out shareholders.</a:t>
            </a:r>
          </a:p>
          <a:p>
            <a:r>
              <a:rPr lang="en-US" dirty="0" smtClean="0"/>
              <a:t>Repeal of geographic and activities limits on bank size combined with TARP and Federal Reserve bailouts—result– an implicit government guarantee for equity and bondholders of large banks.</a:t>
            </a:r>
          </a:p>
          <a:p>
            <a:r>
              <a:rPr lang="en-US" dirty="0" smtClean="0"/>
              <a:t>Dodd-Frank resolution authority and capital requirements of limited utility if bank regulators, the Federal Reserve and the Financial Stability Oversight Council avoid resolving big banks at any cost.</a:t>
            </a:r>
          </a:p>
          <a:p>
            <a:r>
              <a:rPr lang="en-US" dirty="0" err="1" smtClean="0"/>
              <a:t>Financialization</a:t>
            </a:r>
            <a:r>
              <a:rPr lang="en-US" dirty="0" smtClean="0"/>
              <a:t> is when government puts the interests of big bank stockholders and bondholders above all else.</a:t>
            </a:r>
            <a:endParaRPr lang="en-US" dirty="0"/>
          </a:p>
        </p:txBody>
      </p:sp>
    </p:spTree>
    <p:extLst>
      <p:ext uri="{BB962C8B-B14F-4D97-AF65-F5344CB8AC3E}">
        <p14:creationId xmlns:p14="http://schemas.microsoft.com/office/powerpoint/2010/main" xmlns="" val="370736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 of Tax Policy</a:t>
            </a:r>
            <a:endParaRPr lang="en-US" dirty="0"/>
          </a:p>
        </p:txBody>
      </p:sp>
      <p:sp>
        <p:nvSpPr>
          <p:cNvPr id="3" name="Content Placeholder 2"/>
          <p:cNvSpPr>
            <a:spLocks noGrp="1"/>
          </p:cNvSpPr>
          <p:nvPr>
            <p:ph idx="1"/>
          </p:nvPr>
        </p:nvSpPr>
        <p:spPr/>
        <p:txBody>
          <a:bodyPr>
            <a:noAutofit/>
          </a:bodyPr>
          <a:lstStyle/>
          <a:p>
            <a:r>
              <a:rPr lang="en-US" sz="2400" dirty="0" smtClean="0"/>
              <a:t>The tax system subsidizes </a:t>
            </a:r>
            <a:r>
              <a:rPr lang="en-US" sz="2400" dirty="0" err="1" smtClean="0"/>
              <a:t>financialization</a:t>
            </a:r>
            <a:r>
              <a:rPr lang="en-US" sz="2400" dirty="0" smtClean="0"/>
              <a:t>.</a:t>
            </a:r>
          </a:p>
          <a:p>
            <a:r>
              <a:rPr lang="en-US" sz="2400" dirty="0" smtClean="0"/>
              <a:t>Key ways are low rate for capital gains (15% after one year), the tax deductibility of corporate interest on corporate taxes, and the carried interest exemption which allows personal income of hedge fund and private equity managers to be taxes at capital gains rates.</a:t>
            </a:r>
          </a:p>
          <a:p>
            <a:r>
              <a:rPr lang="en-US" sz="2400" dirty="0" smtClean="0"/>
              <a:t>Despite efforts in 2009 and 2010, all of these subsidies are still in place, costing the federal government and state governments hundreds of billions of dollars a year in revenue, and incentivizing the flow of capital into financial speculation and the over-leveraging of firms of all kinds.</a:t>
            </a:r>
          </a:p>
          <a:p>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668</Words>
  <Application>Microsoft Office PowerPoint</Application>
  <PresentationFormat>On-screen Show (4:3)</PresentationFormat>
  <Paragraphs>42</Paragraphs>
  <Slides>9</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Photo Editor Photo</vt:lpstr>
      <vt:lpstr>Financialization and Policy Responses</vt:lpstr>
      <vt:lpstr>What is Financialization?</vt:lpstr>
      <vt:lpstr>Slide 3</vt:lpstr>
      <vt:lpstr>How Did the New Deal Regulate Finance?</vt:lpstr>
      <vt:lpstr>What Happened to the New Deal System?</vt:lpstr>
      <vt:lpstr>What Dodd-Frank Did</vt:lpstr>
      <vt:lpstr>What Dodd-Frank Did Not Do</vt:lpstr>
      <vt:lpstr>The Problem of Bigness</vt:lpstr>
      <vt:lpstr>The Problem of Tax Policy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Financialization and Policy Responses</dc:title>
  <dc:creator>Damon Silvers</dc:creator>
  <cp:lastModifiedBy>Rebecca Goetz</cp:lastModifiedBy>
  <cp:revision>9</cp:revision>
  <dcterms:created xsi:type="dcterms:W3CDTF">2011-06-06T02:30:40Z</dcterms:created>
  <dcterms:modified xsi:type="dcterms:W3CDTF">2011-06-29T17:32:39Z</dcterms:modified>
</cp:coreProperties>
</file>