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792">
          <p15:clr>
            <a:srgbClr val="A4A3A4"/>
          </p15:clr>
        </p15:guide>
        <p15:guide id="2" pos="3144">
          <p15:clr>
            <a:srgbClr val="A4A3A4"/>
          </p15:clr>
        </p15:guide>
        <p15:guide id="3" orient="horz" pos="960">
          <p15:clr>
            <a:srgbClr val="A4A3A4"/>
          </p15:clr>
        </p15:guide>
        <p15:guide id="4" orient="horz" pos="2160">
          <p15:clr>
            <a:srgbClr val="A4A3A4"/>
          </p15:clr>
        </p15:guide>
        <p15:guide id="5" pos="3840">
          <p15:clr>
            <a:srgbClr val="A4A3A4"/>
          </p15:clr>
        </p15:guide>
      </p15:sldGuideLst>
    </p:ext>
    <p:ext uri="GoogleSlidesCustomDataVersion2">
      <go:slidesCustomData xmlns:go="http://customooxmlschemas.google.com/" r:id="rId24" roundtripDataSignature="AMtx7mhLAm5z0r3/hYErVkpYH4cE3MVZ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792" orient="horz"/>
        <p:guide pos="3144"/>
        <p:guide pos="960" orient="horz"/>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18.jpg"/><Relationship Id="rId6"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0.png"/><Relationship Id="rId4" Type="http://schemas.openxmlformats.org/officeDocument/2006/relationships/image" Target="../media/image2.png"/><Relationship Id="rId5"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18.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11.png"/><Relationship Id="rId6" Type="http://schemas.openxmlformats.org/officeDocument/2006/relationships/image" Target="../media/image18.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0.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bg>
      <p:bgPr>
        <a:solidFill>
          <a:schemeClr val="lt1"/>
        </a:solidFill>
      </p:bgPr>
    </p:bg>
    <p:spTree>
      <p:nvGrpSpPr>
        <p:cNvPr id="8" name="Shape 8"/>
        <p:cNvGrpSpPr/>
        <p:nvPr/>
      </p:nvGrpSpPr>
      <p:grpSpPr>
        <a:xfrm>
          <a:off x="0" y="0"/>
          <a:ext cx="0" cy="0"/>
          <a:chOff x="0" y="0"/>
          <a:chExt cx="0" cy="0"/>
        </a:xfrm>
      </p:grpSpPr>
      <p:sp>
        <p:nvSpPr>
          <p:cNvPr id="9" name="Google Shape;9;p20"/>
          <p:cNvSpPr/>
          <p:nvPr/>
        </p:nvSpPr>
        <p:spPr>
          <a:xfrm>
            <a:off x="-1285" y="3935188"/>
            <a:ext cx="12193285" cy="2922812"/>
          </a:xfrm>
          <a:prstGeom prst="rtTriangle">
            <a:avLst/>
          </a:prstGeom>
          <a:gradFill>
            <a:gsLst>
              <a:gs pos="0">
                <a:srgbClr val="613395"/>
              </a:gs>
              <a:gs pos="100000">
                <a:srgbClr val="933872">
                  <a:alpha val="69019"/>
                </a:srgbClr>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0" name="Google Shape;10;p20"/>
          <p:cNvSpPr/>
          <p:nvPr/>
        </p:nvSpPr>
        <p:spPr>
          <a:xfrm>
            <a:off x="0" y="0"/>
            <a:ext cx="5298621" cy="6858000"/>
          </a:xfrm>
          <a:prstGeom prst="rtTriangle">
            <a:avLst/>
          </a:prstGeom>
          <a:gradFill>
            <a:gsLst>
              <a:gs pos="0">
                <a:srgbClr val="613395"/>
              </a:gs>
              <a:gs pos="100000">
                <a:srgbClr val="933872">
                  <a:alpha val="69019"/>
                </a:srgbClr>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1" name="Google Shape;11;p20"/>
          <p:cNvSpPr/>
          <p:nvPr/>
        </p:nvSpPr>
        <p:spPr>
          <a:xfrm rot="5400000">
            <a:off x="-1336016" y="1334730"/>
            <a:ext cx="6867190" cy="4197729"/>
          </a:xfrm>
          <a:prstGeom prst="rtTriangle">
            <a:avLst/>
          </a:prstGeom>
          <a:gradFill>
            <a:gsLst>
              <a:gs pos="0">
                <a:srgbClr val="613395"/>
              </a:gs>
              <a:gs pos="100000">
                <a:srgbClr val="933872">
                  <a:alpha val="69019"/>
                </a:srgbClr>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2" name="Google Shape;12;p20"/>
          <p:cNvSpPr/>
          <p:nvPr>
            <p:ph idx="2" type="pic"/>
          </p:nvPr>
        </p:nvSpPr>
        <p:spPr>
          <a:xfrm>
            <a:off x="0" y="0"/>
            <a:ext cx="12192000" cy="6350000"/>
          </a:xfrm>
          <a:prstGeom prst="rect">
            <a:avLst/>
          </a:prstGeom>
          <a:noFill/>
          <a:ln>
            <a:noFill/>
          </a:ln>
        </p:spPr>
      </p:sp>
      <p:sp>
        <p:nvSpPr>
          <p:cNvPr id="13" name="Google Shape;13;p20"/>
          <p:cNvSpPr/>
          <p:nvPr/>
        </p:nvSpPr>
        <p:spPr>
          <a:xfrm>
            <a:off x="0" y="6350001"/>
            <a:ext cx="12192000" cy="508000"/>
          </a:xfrm>
          <a:prstGeom prst="rect">
            <a:avLst/>
          </a:prstGeom>
          <a:solidFill>
            <a:srgbClr val="50AC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4" name="Google Shape;14;p20"/>
          <p:cNvSpPr txBox="1"/>
          <p:nvPr>
            <p:ph type="ctrTitle"/>
          </p:nvPr>
        </p:nvSpPr>
        <p:spPr>
          <a:xfrm>
            <a:off x="3750989" y="787861"/>
            <a:ext cx="6856292" cy="275108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0AC93"/>
              </a:buClr>
              <a:buSzPts val="6000"/>
              <a:buFont typeface="Arial"/>
              <a:buNone/>
              <a:defRPr b="1" sz="6000" cap="none">
                <a:solidFill>
                  <a:srgbClr val="50AC9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5" name="Google Shape;15;p20"/>
          <p:cNvGrpSpPr/>
          <p:nvPr/>
        </p:nvGrpSpPr>
        <p:grpSpPr>
          <a:xfrm>
            <a:off x="0" y="5781386"/>
            <a:ext cx="8874577" cy="1085850"/>
            <a:chOff x="-81643" y="5412920"/>
            <a:chExt cx="8205109" cy="1445080"/>
          </a:xfrm>
        </p:grpSpPr>
        <p:sp>
          <p:nvSpPr>
            <p:cNvPr id="16" name="Google Shape;16;p20"/>
            <p:cNvSpPr/>
            <p:nvPr/>
          </p:nvSpPr>
          <p:spPr>
            <a:xfrm>
              <a:off x="-81643" y="5412921"/>
              <a:ext cx="6645729" cy="144507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7" name="Google Shape;17;p20"/>
            <p:cNvSpPr/>
            <p:nvPr/>
          </p:nvSpPr>
          <p:spPr>
            <a:xfrm>
              <a:off x="6555922" y="5412920"/>
              <a:ext cx="1567544" cy="1445079"/>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pic>
        <p:nvPicPr>
          <p:cNvPr id="18" name="Google Shape;18;p20"/>
          <p:cNvPicPr preferRelativeResize="0"/>
          <p:nvPr/>
        </p:nvPicPr>
        <p:blipFill rotWithShape="1">
          <a:blip r:embed="rId2">
            <a:alphaModFix/>
          </a:blip>
          <a:srcRect b="0" l="0" r="0" t="0"/>
          <a:stretch/>
        </p:blipFill>
        <p:spPr>
          <a:xfrm>
            <a:off x="6111161" y="5959310"/>
            <a:ext cx="1444929" cy="690676"/>
          </a:xfrm>
          <a:prstGeom prst="rect">
            <a:avLst/>
          </a:prstGeom>
          <a:noFill/>
          <a:ln>
            <a:noFill/>
          </a:ln>
        </p:spPr>
      </p:pic>
      <p:pic>
        <p:nvPicPr>
          <p:cNvPr id="19" name="Google Shape;19;p20"/>
          <p:cNvPicPr preferRelativeResize="0"/>
          <p:nvPr/>
        </p:nvPicPr>
        <p:blipFill rotWithShape="1">
          <a:blip r:embed="rId3">
            <a:alphaModFix/>
          </a:blip>
          <a:srcRect b="0" l="0" r="0" t="0"/>
          <a:stretch/>
        </p:blipFill>
        <p:spPr>
          <a:xfrm>
            <a:off x="4196444" y="5959310"/>
            <a:ext cx="1743958" cy="690676"/>
          </a:xfrm>
          <a:prstGeom prst="rect">
            <a:avLst/>
          </a:prstGeom>
          <a:noFill/>
          <a:ln>
            <a:noFill/>
          </a:ln>
        </p:spPr>
      </p:pic>
      <p:pic>
        <p:nvPicPr>
          <p:cNvPr id="20" name="Google Shape;20;p20"/>
          <p:cNvPicPr preferRelativeResize="0"/>
          <p:nvPr/>
        </p:nvPicPr>
        <p:blipFill rotWithShape="1">
          <a:blip r:embed="rId4">
            <a:alphaModFix/>
          </a:blip>
          <a:srcRect b="0" l="0" r="0" t="0"/>
          <a:stretch/>
        </p:blipFill>
        <p:spPr>
          <a:xfrm>
            <a:off x="2150855" y="6106886"/>
            <a:ext cx="1770427" cy="444912"/>
          </a:xfrm>
          <a:prstGeom prst="rect">
            <a:avLst/>
          </a:prstGeom>
          <a:noFill/>
          <a:ln>
            <a:noFill/>
          </a:ln>
        </p:spPr>
      </p:pic>
      <p:pic>
        <p:nvPicPr>
          <p:cNvPr id="21" name="Google Shape;21;p20"/>
          <p:cNvPicPr preferRelativeResize="0"/>
          <p:nvPr/>
        </p:nvPicPr>
        <p:blipFill rotWithShape="1">
          <a:blip r:embed="rId5">
            <a:alphaModFix/>
          </a:blip>
          <a:srcRect b="0" l="0" r="0" t="0"/>
          <a:stretch/>
        </p:blipFill>
        <p:spPr>
          <a:xfrm>
            <a:off x="169533" y="5959310"/>
            <a:ext cx="1969784" cy="610568"/>
          </a:xfrm>
          <a:prstGeom prst="rect">
            <a:avLst/>
          </a:prstGeom>
          <a:noFill/>
          <a:ln>
            <a:noFill/>
          </a:ln>
        </p:spPr>
      </p:pic>
      <p:pic>
        <p:nvPicPr>
          <p:cNvPr id="22" name="Google Shape;22;p20"/>
          <p:cNvPicPr preferRelativeResize="0"/>
          <p:nvPr/>
        </p:nvPicPr>
        <p:blipFill rotWithShape="1">
          <a:blip r:embed="rId6">
            <a:alphaModFix/>
          </a:blip>
          <a:srcRect b="0" l="0" r="0" t="0"/>
          <a:stretch/>
        </p:blipFill>
        <p:spPr>
          <a:xfrm>
            <a:off x="8736383" y="0"/>
            <a:ext cx="3455617" cy="5959310"/>
          </a:xfrm>
          <a:prstGeom prst="rect">
            <a:avLst/>
          </a:prstGeom>
          <a:noFill/>
          <a:ln>
            <a:noFill/>
          </a:ln>
        </p:spPr>
      </p:pic>
    </p:spTree>
  </p:cSld>
  <p:clrMapOvr>
    <a:masterClrMapping/>
  </p:clrMapOvr>
  <p:extLst>
    <p:ext uri="{DCECCB84-F9BA-43D5-87BE-67443E8EF086}">
      <p15:sldGuideLst>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Picture">
  <p:cSld name="Content + Picture">
    <p:bg>
      <p:bgPr>
        <a:solidFill>
          <a:schemeClr val="lt1"/>
        </a:solidFill>
      </p:bgPr>
    </p:bg>
    <p:spTree>
      <p:nvGrpSpPr>
        <p:cNvPr id="100" name="Shape 100"/>
        <p:cNvGrpSpPr/>
        <p:nvPr/>
      </p:nvGrpSpPr>
      <p:grpSpPr>
        <a:xfrm>
          <a:off x="0" y="0"/>
          <a:ext cx="0" cy="0"/>
          <a:chOff x="0" y="0"/>
          <a:chExt cx="0" cy="0"/>
        </a:xfrm>
      </p:grpSpPr>
      <p:pic>
        <p:nvPicPr>
          <p:cNvPr id="101" name="Google Shape;101;p29"/>
          <p:cNvPicPr preferRelativeResize="0"/>
          <p:nvPr/>
        </p:nvPicPr>
        <p:blipFill rotWithShape="1">
          <a:blip r:embed="rId2">
            <a:alphaModFix/>
          </a:blip>
          <a:srcRect b="0" l="0" r="0" t="0"/>
          <a:stretch/>
        </p:blipFill>
        <p:spPr>
          <a:xfrm rot="10800000">
            <a:off x="-1" y="6067"/>
            <a:ext cx="3068986" cy="5292553"/>
          </a:xfrm>
          <a:prstGeom prst="rect">
            <a:avLst/>
          </a:prstGeom>
          <a:noFill/>
          <a:ln>
            <a:noFill/>
          </a:ln>
        </p:spPr>
      </p:pic>
      <p:sp>
        <p:nvSpPr>
          <p:cNvPr id="102" name="Google Shape;102;p29"/>
          <p:cNvSpPr txBox="1"/>
          <p:nvPr>
            <p:ph type="title"/>
          </p:nvPr>
        </p:nvSpPr>
        <p:spPr>
          <a:xfrm>
            <a:off x="3807877" y="898524"/>
            <a:ext cx="7606895" cy="2029967"/>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50AC93"/>
              </a:buClr>
              <a:buSzPts val="4400"/>
              <a:buFont typeface="Arial"/>
              <a:buNone/>
              <a:defRPr cap="none">
                <a:solidFill>
                  <a:srgbClr val="50AC9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29"/>
          <p:cNvSpPr/>
          <p:nvPr>
            <p:ph idx="2" type="pic"/>
          </p:nvPr>
        </p:nvSpPr>
        <p:spPr>
          <a:xfrm>
            <a:off x="1011337" y="9212"/>
            <a:ext cx="2029967" cy="4850544"/>
          </a:xfrm>
          <a:prstGeom prst="rect">
            <a:avLst/>
          </a:prstGeom>
          <a:noFill/>
          <a:ln>
            <a:noFill/>
          </a:ln>
        </p:spPr>
      </p:sp>
      <p:sp>
        <p:nvSpPr>
          <p:cNvPr id="104" name="Google Shape;104;p29"/>
          <p:cNvSpPr/>
          <p:nvPr/>
        </p:nvSpPr>
        <p:spPr>
          <a:xfrm>
            <a:off x="1011339" y="4863266"/>
            <a:ext cx="2029968" cy="2004897"/>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105" name="Google Shape;105;p29"/>
          <p:cNvSpPr txBox="1"/>
          <p:nvPr>
            <p:ph idx="1" type="body"/>
          </p:nvPr>
        </p:nvSpPr>
        <p:spPr>
          <a:xfrm>
            <a:off x="3803953" y="3259138"/>
            <a:ext cx="7615274" cy="2978150"/>
          </a:xfrm>
          <a:prstGeom prst="rect">
            <a:avLst/>
          </a:prstGeom>
          <a:noFill/>
          <a:ln>
            <a:noFill/>
          </a:ln>
        </p:spPr>
        <p:txBody>
          <a:bodyPr anchorCtr="0" anchor="t" bIns="45700" lIns="91425" spcFirstLastPara="1" rIns="91425" wrap="square" tIns="45700">
            <a:normAutofit/>
          </a:bodyPr>
          <a:lstStyle>
            <a:lvl1pPr indent="-342900" lvl="0" marL="457200" algn="l">
              <a:lnSpc>
                <a:spcPct val="111111"/>
              </a:lnSpc>
              <a:spcBef>
                <a:spcPts val="0"/>
              </a:spcBef>
              <a:spcAft>
                <a:spcPts val="0"/>
              </a:spcAft>
              <a:buClr>
                <a:srgbClr val="613395"/>
              </a:buClr>
              <a:buSzPts val="1800"/>
              <a:buFont typeface="Arial"/>
              <a:buChar char="•"/>
              <a:defRPr sz="1800">
                <a:solidFill>
                  <a:srgbClr val="613395"/>
                </a:solidFill>
              </a:defRPr>
            </a:lvl1pPr>
            <a:lvl2pPr indent="-342900" lvl="1" marL="914400" algn="l">
              <a:lnSpc>
                <a:spcPct val="111111"/>
              </a:lnSpc>
              <a:spcBef>
                <a:spcPts val="1200"/>
              </a:spcBef>
              <a:spcAft>
                <a:spcPts val="0"/>
              </a:spcAft>
              <a:buClr>
                <a:srgbClr val="613395"/>
              </a:buClr>
              <a:buSzPts val="1800"/>
              <a:buChar char="•"/>
              <a:defRPr sz="1800">
                <a:solidFill>
                  <a:srgbClr val="613395"/>
                </a:solidFill>
              </a:defRPr>
            </a:lvl2pPr>
            <a:lvl3pPr indent="-342900" lvl="2" marL="1371600" algn="l">
              <a:lnSpc>
                <a:spcPct val="111111"/>
              </a:lnSpc>
              <a:spcBef>
                <a:spcPts val="1200"/>
              </a:spcBef>
              <a:spcAft>
                <a:spcPts val="0"/>
              </a:spcAft>
              <a:buClr>
                <a:srgbClr val="613395"/>
              </a:buClr>
              <a:buSzPts val="1800"/>
              <a:buChar char="•"/>
              <a:defRPr sz="1800">
                <a:solidFill>
                  <a:srgbClr val="613395"/>
                </a:solidFill>
              </a:defRPr>
            </a:lvl3pPr>
            <a:lvl4pPr indent="-342900" lvl="3" marL="1828800" algn="l">
              <a:lnSpc>
                <a:spcPct val="111111"/>
              </a:lnSpc>
              <a:spcBef>
                <a:spcPts val="1200"/>
              </a:spcBef>
              <a:spcAft>
                <a:spcPts val="0"/>
              </a:spcAft>
              <a:buClr>
                <a:srgbClr val="613395"/>
              </a:buClr>
              <a:buSzPts val="1800"/>
              <a:buChar char="•"/>
              <a:defRPr sz="1800">
                <a:solidFill>
                  <a:srgbClr val="613395"/>
                </a:solidFill>
              </a:defRPr>
            </a:lvl4pPr>
            <a:lvl5pPr indent="-342900" lvl="4" marL="2286000" algn="l">
              <a:lnSpc>
                <a:spcPct val="111111"/>
              </a:lnSpc>
              <a:spcBef>
                <a:spcPts val="1200"/>
              </a:spcBef>
              <a:spcAft>
                <a:spcPts val="0"/>
              </a:spcAft>
              <a:buClr>
                <a:srgbClr val="613395"/>
              </a:buClr>
              <a:buSzPts val="1800"/>
              <a:buChar char="•"/>
              <a:defRPr sz="1800">
                <a:solidFill>
                  <a:srgbClr val="613395"/>
                </a:solidFill>
              </a:defRPr>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29"/>
          <p:cNvSpPr txBox="1"/>
          <p:nvPr>
            <p:ph idx="10" type="dt"/>
          </p:nvPr>
        </p:nvSpPr>
        <p:spPr>
          <a:xfrm>
            <a:off x="3803953" y="6353175"/>
            <a:ext cx="142119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rgbClr val="613395"/>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07" name="Google Shape;107;p29"/>
          <p:cNvSpPr txBox="1"/>
          <p:nvPr>
            <p:ph idx="11" type="ftr"/>
          </p:nvPr>
        </p:nvSpPr>
        <p:spPr>
          <a:xfrm>
            <a:off x="6788630" y="6350000"/>
            <a:ext cx="22860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rgbClr val="613395"/>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08" name="Google Shape;108;p29"/>
          <p:cNvSpPr txBox="1"/>
          <p:nvPr>
            <p:ph idx="12" type="sldNum"/>
          </p:nvPr>
        </p:nvSpPr>
        <p:spPr>
          <a:xfrm>
            <a:off x="10962027" y="6356350"/>
            <a:ext cx="457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613395"/>
                </a:solidFill>
                <a:latin typeface="Avenir"/>
                <a:ea typeface="Avenir"/>
                <a:cs typeface="Avenir"/>
                <a:sym typeface="Avenir"/>
              </a:defRPr>
            </a:lvl1pPr>
            <a:lvl2pPr indent="0" lvl="1" marL="0" marR="0" rtl="0" algn="l">
              <a:spcBef>
                <a:spcPts val="0"/>
              </a:spcBef>
              <a:buNone/>
              <a:defRPr sz="1800">
                <a:solidFill>
                  <a:srgbClr val="613395"/>
                </a:solidFill>
                <a:latin typeface="Avenir"/>
                <a:ea typeface="Avenir"/>
                <a:cs typeface="Avenir"/>
                <a:sym typeface="Avenir"/>
              </a:defRPr>
            </a:lvl2pPr>
            <a:lvl3pPr indent="0" lvl="2" marL="0" marR="0" rtl="0" algn="l">
              <a:spcBef>
                <a:spcPts val="0"/>
              </a:spcBef>
              <a:buNone/>
              <a:defRPr sz="1800">
                <a:solidFill>
                  <a:srgbClr val="613395"/>
                </a:solidFill>
                <a:latin typeface="Avenir"/>
                <a:ea typeface="Avenir"/>
                <a:cs typeface="Avenir"/>
                <a:sym typeface="Avenir"/>
              </a:defRPr>
            </a:lvl3pPr>
            <a:lvl4pPr indent="0" lvl="3" marL="0" marR="0" rtl="0" algn="l">
              <a:spcBef>
                <a:spcPts val="0"/>
              </a:spcBef>
              <a:buNone/>
              <a:defRPr sz="1800">
                <a:solidFill>
                  <a:srgbClr val="613395"/>
                </a:solidFill>
                <a:latin typeface="Avenir"/>
                <a:ea typeface="Avenir"/>
                <a:cs typeface="Avenir"/>
                <a:sym typeface="Avenir"/>
              </a:defRPr>
            </a:lvl4pPr>
            <a:lvl5pPr indent="0" lvl="4" marL="0" marR="0" rtl="0" algn="l">
              <a:spcBef>
                <a:spcPts val="0"/>
              </a:spcBef>
              <a:buNone/>
              <a:defRPr sz="1800">
                <a:solidFill>
                  <a:srgbClr val="613395"/>
                </a:solidFill>
                <a:latin typeface="Avenir"/>
                <a:ea typeface="Avenir"/>
                <a:cs typeface="Avenir"/>
                <a:sym typeface="Avenir"/>
              </a:defRPr>
            </a:lvl5pPr>
            <a:lvl6pPr indent="0" lvl="5" marL="0" marR="0" rtl="0" algn="l">
              <a:spcBef>
                <a:spcPts val="0"/>
              </a:spcBef>
              <a:buNone/>
              <a:defRPr sz="1800">
                <a:solidFill>
                  <a:srgbClr val="613395"/>
                </a:solidFill>
                <a:latin typeface="Avenir"/>
                <a:ea typeface="Avenir"/>
                <a:cs typeface="Avenir"/>
                <a:sym typeface="Avenir"/>
              </a:defRPr>
            </a:lvl6pPr>
            <a:lvl7pPr indent="0" lvl="6" marL="0" marR="0" rtl="0" algn="l">
              <a:spcBef>
                <a:spcPts val="0"/>
              </a:spcBef>
              <a:buNone/>
              <a:defRPr sz="1800">
                <a:solidFill>
                  <a:srgbClr val="613395"/>
                </a:solidFill>
                <a:latin typeface="Avenir"/>
                <a:ea typeface="Avenir"/>
                <a:cs typeface="Avenir"/>
                <a:sym typeface="Avenir"/>
              </a:defRPr>
            </a:lvl7pPr>
            <a:lvl8pPr indent="0" lvl="7" marL="0" marR="0" rtl="0" algn="l">
              <a:spcBef>
                <a:spcPts val="0"/>
              </a:spcBef>
              <a:buNone/>
              <a:defRPr sz="1800">
                <a:solidFill>
                  <a:srgbClr val="613395"/>
                </a:solidFill>
                <a:latin typeface="Avenir"/>
                <a:ea typeface="Avenir"/>
                <a:cs typeface="Avenir"/>
                <a:sym typeface="Avenir"/>
              </a:defRPr>
            </a:lvl8pPr>
            <a:lvl9pPr indent="0" lvl="8" marL="0" marR="0" rtl="0" algn="l">
              <a:spcBef>
                <a:spcPts val="0"/>
              </a:spcBef>
              <a:buNone/>
              <a:defRPr sz="1800">
                <a:solidFill>
                  <a:srgbClr val="613395"/>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US"/>
              <a:t>‹#›</a:t>
            </a:fld>
            <a:endParaRPr/>
          </a:p>
        </p:txBody>
      </p:sp>
      <p:sp>
        <p:nvSpPr>
          <p:cNvPr id="109" name="Google Shape;109;p29"/>
          <p:cNvSpPr/>
          <p:nvPr/>
        </p:nvSpPr>
        <p:spPr>
          <a:xfrm>
            <a:off x="1011339" y="2834159"/>
            <a:ext cx="2029968" cy="2029968"/>
          </a:xfrm>
          <a:custGeom>
            <a:rect b="b" l="l" r="r" t="t"/>
            <a:pathLst>
              <a:path extrusionOk="0" h="2029968" w="2029968">
                <a:moveTo>
                  <a:pt x="0" y="0"/>
                </a:moveTo>
                <a:lnTo>
                  <a:pt x="2029968" y="2029968"/>
                </a:lnTo>
                <a:lnTo>
                  <a:pt x="0" y="2029968"/>
                </a:lnTo>
                <a:lnTo>
                  <a:pt x="0" y="0"/>
                </a:lnTo>
                <a:close/>
              </a:path>
            </a:pathLst>
          </a:custGeom>
          <a:solidFill>
            <a:srgbClr val="9338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110" name="Google Shape;110;p29"/>
          <p:cNvSpPr/>
          <p:nvPr/>
        </p:nvSpPr>
        <p:spPr>
          <a:xfrm>
            <a:off x="-3650" y="0"/>
            <a:ext cx="1014984" cy="6864223"/>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Tree>
  </p:cSld>
  <p:clrMapOvr>
    <a:masterClrMapping/>
  </p:clrMapOvr>
  <p:extLst>
    <p:ext uri="{DCECCB84-F9BA-43D5-87BE-67443E8EF086}">
      <p15:sldGuideLst>
        <p15:guide id="1" orient="horz" pos="552">
          <p15:clr>
            <a:srgbClr val="FBAE40"/>
          </p15:clr>
        </p15:guide>
        <p15:guide id="2" pos="7104">
          <p15:clr>
            <a:srgbClr val="FBAE40"/>
          </p15:clr>
        </p15:guide>
        <p15:guide id="3" pos="739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Table">
  <p:cSld name="Content + Table">
    <p:bg>
      <p:bgPr>
        <a:solidFill>
          <a:schemeClr val="lt1"/>
        </a:solidFill>
      </p:bgPr>
    </p:bg>
    <p:spTree>
      <p:nvGrpSpPr>
        <p:cNvPr id="111" name="Shape 111"/>
        <p:cNvGrpSpPr/>
        <p:nvPr/>
      </p:nvGrpSpPr>
      <p:grpSpPr>
        <a:xfrm>
          <a:off x="0" y="0"/>
          <a:ext cx="0" cy="0"/>
          <a:chOff x="0" y="0"/>
          <a:chExt cx="0" cy="0"/>
        </a:xfrm>
      </p:grpSpPr>
      <p:sp>
        <p:nvSpPr>
          <p:cNvPr id="112" name="Google Shape;112;p30"/>
          <p:cNvSpPr txBox="1"/>
          <p:nvPr>
            <p:ph type="title"/>
          </p:nvPr>
        </p:nvSpPr>
        <p:spPr>
          <a:xfrm>
            <a:off x="762000" y="896112"/>
            <a:ext cx="106680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50AC93"/>
              </a:buClr>
              <a:buSzPts val="4400"/>
              <a:buFont typeface="Arial"/>
              <a:buNone/>
              <a:defRPr cap="none">
                <a:solidFill>
                  <a:srgbClr val="50AC9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30"/>
          <p:cNvSpPr/>
          <p:nvPr/>
        </p:nvSpPr>
        <p:spPr>
          <a:xfrm rot="10800000">
            <a:off x="11177016" y="0"/>
            <a:ext cx="1014984" cy="1014984"/>
          </a:xfrm>
          <a:custGeom>
            <a:rect b="b" l="l" r="r" t="t"/>
            <a:pathLst>
              <a:path extrusionOk="0" h="2029968" w="2029968">
                <a:moveTo>
                  <a:pt x="0" y="0"/>
                </a:moveTo>
                <a:lnTo>
                  <a:pt x="2029968" y="2029968"/>
                </a:lnTo>
                <a:lnTo>
                  <a:pt x="0" y="2029968"/>
                </a:lnTo>
                <a:lnTo>
                  <a:pt x="0" y="0"/>
                </a:lnTo>
                <a:close/>
              </a:path>
            </a:pathLst>
          </a:custGeom>
          <a:solidFill>
            <a:srgbClr val="61339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114" name="Google Shape;114;p30"/>
          <p:cNvSpPr txBox="1"/>
          <p:nvPr>
            <p:ph idx="1" type="body"/>
          </p:nvPr>
        </p:nvSpPr>
        <p:spPr>
          <a:xfrm>
            <a:off x="762000" y="2417197"/>
            <a:ext cx="4278313" cy="3737541"/>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Clr>
                <a:srgbClr val="613395"/>
              </a:buClr>
              <a:buSzPts val="1800"/>
              <a:buChar char="•"/>
              <a:defRPr sz="1800"/>
            </a:lvl1pPr>
            <a:lvl2pPr indent="-342900" lvl="1" marL="914400" algn="l">
              <a:lnSpc>
                <a:spcPct val="100000"/>
              </a:lnSpc>
              <a:spcBef>
                <a:spcPts val="1200"/>
              </a:spcBef>
              <a:spcAft>
                <a:spcPts val="0"/>
              </a:spcAft>
              <a:buClr>
                <a:srgbClr val="613395"/>
              </a:buClr>
              <a:buSzPts val="1800"/>
              <a:buChar char="•"/>
              <a:defRPr sz="1800"/>
            </a:lvl2pPr>
            <a:lvl3pPr indent="-342900" lvl="2" marL="1371600" algn="l">
              <a:lnSpc>
                <a:spcPct val="100000"/>
              </a:lnSpc>
              <a:spcBef>
                <a:spcPts val="1200"/>
              </a:spcBef>
              <a:spcAft>
                <a:spcPts val="0"/>
              </a:spcAft>
              <a:buClr>
                <a:srgbClr val="613395"/>
              </a:buClr>
              <a:buSzPts val="1800"/>
              <a:buChar char="•"/>
              <a:defRPr sz="1800"/>
            </a:lvl3pPr>
            <a:lvl4pPr indent="-342900" lvl="3" marL="1828800" algn="l">
              <a:lnSpc>
                <a:spcPct val="100000"/>
              </a:lnSpc>
              <a:spcBef>
                <a:spcPts val="1200"/>
              </a:spcBef>
              <a:spcAft>
                <a:spcPts val="0"/>
              </a:spcAft>
              <a:buClr>
                <a:srgbClr val="613395"/>
              </a:buClr>
              <a:buSzPts val="1800"/>
              <a:buChar char="•"/>
              <a:defRPr sz="1800"/>
            </a:lvl4pPr>
            <a:lvl5pPr indent="-342900" lvl="4" marL="2286000" algn="l">
              <a:lnSpc>
                <a:spcPct val="100000"/>
              </a:lnSpc>
              <a:spcBef>
                <a:spcPts val="1200"/>
              </a:spcBef>
              <a:spcAft>
                <a:spcPts val="0"/>
              </a:spcAft>
              <a:buClr>
                <a:srgbClr val="613395"/>
              </a:buClr>
              <a:buSzPts val="1800"/>
              <a:buChar char="•"/>
              <a:defRPr sz="1800"/>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30"/>
          <p:cNvSpPr txBox="1"/>
          <p:nvPr>
            <p:ph idx="10" type="dt"/>
          </p:nvPr>
        </p:nvSpPr>
        <p:spPr>
          <a:xfrm>
            <a:off x="767443" y="6353175"/>
            <a:ext cx="188595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rgbClr val="613395"/>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16" name="Google Shape;116;p30"/>
          <p:cNvSpPr txBox="1"/>
          <p:nvPr>
            <p:ph idx="11" type="ftr"/>
          </p:nvPr>
        </p:nvSpPr>
        <p:spPr>
          <a:xfrm>
            <a:off x="5273449" y="6350000"/>
            <a:ext cx="22860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rgbClr val="613395"/>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17" name="Google Shape;117;p30"/>
          <p:cNvSpPr txBox="1"/>
          <p:nvPr>
            <p:ph idx="12" type="sldNum"/>
          </p:nvPr>
        </p:nvSpPr>
        <p:spPr>
          <a:xfrm>
            <a:off x="10968175" y="6356350"/>
            <a:ext cx="457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613395"/>
                </a:solidFill>
                <a:latin typeface="Avenir"/>
                <a:ea typeface="Avenir"/>
                <a:cs typeface="Avenir"/>
                <a:sym typeface="Avenir"/>
              </a:defRPr>
            </a:lvl1pPr>
            <a:lvl2pPr indent="0" lvl="1" marL="0" marR="0" rtl="0" algn="l">
              <a:spcBef>
                <a:spcPts val="0"/>
              </a:spcBef>
              <a:buNone/>
              <a:defRPr sz="1800">
                <a:solidFill>
                  <a:srgbClr val="613395"/>
                </a:solidFill>
                <a:latin typeface="Avenir"/>
                <a:ea typeface="Avenir"/>
                <a:cs typeface="Avenir"/>
                <a:sym typeface="Avenir"/>
              </a:defRPr>
            </a:lvl2pPr>
            <a:lvl3pPr indent="0" lvl="2" marL="0" marR="0" rtl="0" algn="l">
              <a:spcBef>
                <a:spcPts val="0"/>
              </a:spcBef>
              <a:buNone/>
              <a:defRPr sz="1800">
                <a:solidFill>
                  <a:srgbClr val="613395"/>
                </a:solidFill>
                <a:latin typeface="Avenir"/>
                <a:ea typeface="Avenir"/>
                <a:cs typeface="Avenir"/>
                <a:sym typeface="Avenir"/>
              </a:defRPr>
            </a:lvl3pPr>
            <a:lvl4pPr indent="0" lvl="3" marL="0" marR="0" rtl="0" algn="l">
              <a:spcBef>
                <a:spcPts val="0"/>
              </a:spcBef>
              <a:buNone/>
              <a:defRPr sz="1800">
                <a:solidFill>
                  <a:srgbClr val="613395"/>
                </a:solidFill>
                <a:latin typeface="Avenir"/>
                <a:ea typeface="Avenir"/>
                <a:cs typeface="Avenir"/>
                <a:sym typeface="Avenir"/>
              </a:defRPr>
            </a:lvl4pPr>
            <a:lvl5pPr indent="0" lvl="4" marL="0" marR="0" rtl="0" algn="l">
              <a:spcBef>
                <a:spcPts val="0"/>
              </a:spcBef>
              <a:buNone/>
              <a:defRPr sz="1800">
                <a:solidFill>
                  <a:srgbClr val="613395"/>
                </a:solidFill>
                <a:latin typeface="Avenir"/>
                <a:ea typeface="Avenir"/>
                <a:cs typeface="Avenir"/>
                <a:sym typeface="Avenir"/>
              </a:defRPr>
            </a:lvl5pPr>
            <a:lvl6pPr indent="0" lvl="5" marL="0" marR="0" rtl="0" algn="l">
              <a:spcBef>
                <a:spcPts val="0"/>
              </a:spcBef>
              <a:buNone/>
              <a:defRPr sz="1800">
                <a:solidFill>
                  <a:srgbClr val="613395"/>
                </a:solidFill>
                <a:latin typeface="Avenir"/>
                <a:ea typeface="Avenir"/>
                <a:cs typeface="Avenir"/>
                <a:sym typeface="Avenir"/>
              </a:defRPr>
            </a:lvl6pPr>
            <a:lvl7pPr indent="0" lvl="6" marL="0" marR="0" rtl="0" algn="l">
              <a:spcBef>
                <a:spcPts val="0"/>
              </a:spcBef>
              <a:buNone/>
              <a:defRPr sz="1800">
                <a:solidFill>
                  <a:srgbClr val="613395"/>
                </a:solidFill>
                <a:latin typeface="Avenir"/>
                <a:ea typeface="Avenir"/>
                <a:cs typeface="Avenir"/>
                <a:sym typeface="Avenir"/>
              </a:defRPr>
            </a:lvl7pPr>
            <a:lvl8pPr indent="0" lvl="7" marL="0" marR="0" rtl="0" algn="l">
              <a:spcBef>
                <a:spcPts val="0"/>
              </a:spcBef>
              <a:buNone/>
              <a:defRPr sz="1800">
                <a:solidFill>
                  <a:srgbClr val="613395"/>
                </a:solidFill>
                <a:latin typeface="Avenir"/>
                <a:ea typeface="Avenir"/>
                <a:cs typeface="Avenir"/>
                <a:sym typeface="Avenir"/>
              </a:defRPr>
            </a:lvl8pPr>
            <a:lvl9pPr indent="0" lvl="8" marL="0" marR="0" rtl="0" algn="l">
              <a:spcBef>
                <a:spcPts val="0"/>
              </a:spcBef>
              <a:buNone/>
              <a:defRPr sz="1800">
                <a:solidFill>
                  <a:srgbClr val="613395"/>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3">
  <p:cSld name="Two Content 3">
    <p:bg>
      <p:bgPr>
        <a:gradFill>
          <a:gsLst>
            <a:gs pos="0">
              <a:srgbClr val="613395"/>
            </a:gs>
            <a:gs pos="100000">
              <a:srgbClr val="933872">
                <a:alpha val="69019"/>
              </a:srgbClr>
            </a:gs>
          </a:gsLst>
          <a:lin ang="16200000" scaled="0"/>
        </a:gradFill>
      </p:bgPr>
    </p:bg>
    <p:spTree>
      <p:nvGrpSpPr>
        <p:cNvPr id="118" name="Shape 118"/>
        <p:cNvGrpSpPr/>
        <p:nvPr/>
      </p:nvGrpSpPr>
      <p:grpSpPr>
        <a:xfrm>
          <a:off x="0" y="0"/>
          <a:ext cx="0" cy="0"/>
          <a:chOff x="0" y="0"/>
          <a:chExt cx="0" cy="0"/>
        </a:xfrm>
      </p:grpSpPr>
      <p:sp>
        <p:nvSpPr>
          <p:cNvPr id="119" name="Google Shape;119;p31"/>
          <p:cNvSpPr txBox="1"/>
          <p:nvPr>
            <p:ph type="title"/>
          </p:nvPr>
        </p:nvSpPr>
        <p:spPr>
          <a:xfrm>
            <a:off x="1552574" y="896111"/>
            <a:ext cx="9866540" cy="135814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4400"/>
              <a:buFont typeface="Arial"/>
              <a:buNone/>
              <a:defRPr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31"/>
          <p:cNvSpPr txBox="1"/>
          <p:nvPr>
            <p:ph idx="1" type="body"/>
          </p:nvPr>
        </p:nvSpPr>
        <p:spPr>
          <a:xfrm>
            <a:off x="1552575" y="2481940"/>
            <a:ext cx="6477952" cy="363583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lt1"/>
              </a:buClr>
              <a:buSzPts val="1800"/>
              <a:buFont typeface="Arial"/>
              <a:buNone/>
              <a:defRPr sz="1800">
                <a:solidFill>
                  <a:schemeClr val="lt1"/>
                </a:solidFill>
              </a:defRPr>
            </a:lvl1pPr>
            <a:lvl2pPr indent="-342900" lvl="1" marL="914400" algn="l">
              <a:lnSpc>
                <a:spcPct val="100000"/>
              </a:lnSpc>
              <a:spcBef>
                <a:spcPts val="600"/>
              </a:spcBef>
              <a:spcAft>
                <a:spcPts val="0"/>
              </a:spcAft>
              <a:buClr>
                <a:schemeClr val="lt1"/>
              </a:buClr>
              <a:buSzPts val="1800"/>
              <a:buChar char="•"/>
              <a:defRPr sz="1800">
                <a:solidFill>
                  <a:schemeClr val="lt1"/>
                </a:solidFill>
              </a:defRPr>
            </a:lvl2pPr>
            <a:lvl3pPr indent="-342900" lvl="2" marL="1371600" algn="l">
              <a:lnSpc>
                <a:spcPct val="100000"/>
              </a:lnSpc>
              <a:spcBef>
                <a:spcPts val="600"/>
              </a:spcBef>
              <a:spcAft>
                <a:spcPts val="0"/>
              </a:spcAft>
              <a:buClr>
                <a:schemeClr val="lt1"/>
              </a:buClr>
              <a:buSzPts val="1800"/>
              <a:buChar char="•"/>
              <a:defRPr sz="1800">
                <a:solidFill>
                  <a:schemeClr val="lt1"/>
                </a:solidFill>
              </a:defRPr>
            </a:lvl3pPr>
            <a:lvl4pPr indent="-342900" lvl="3" marL="1828800" algn="l">
              <a:lnSpc>
                <a:spcPct val="100000"/>
              </a:lnSpc>
              <a:spcBef>
                <a:spcPts val="600"/>
              </a:spcBef>
              <a:spcAft>
                <a:spcPts val="0"/>
              </a:spcAft>
              <a:buClr>
                <a:schemeClr val="lt1"/>
              </a:buClr>
              <a:buSzPts val="1800"/>
              <a:buChar char="•"/>
              <a:defRPr sz="1800">
                <a:solidFill>
                  <a:schemeClr val="lt1"/>
                </a:solidFill>
              </a:defRPr>
            </a:lvl4pPr>
            <a:lvl5pPr indent="-342900" lvl="4" marL="2286000" algn="l">
              <a:lnSpc>
                <a:spcPct val="100000"/>
              </a:lnSpc>
              <a:spcBef>
                <a:spcPts val="600"/>
              </a:spcBef>
              <a:spcAft>
                <a:spcPts val="0"/>
              </a:spcAft>
              <a:buClr>
                <a:schemeClr val="lt1"/>
              </a:buClr>
              <a:buSzPts val="1800"/>
              <a:buChar char="•"/>
              <a:defRPr sz="1800">
                <a:solidFill>
                  <a:schemeClr val="lt1"/>
                </a:solidFil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31"/>
          <p:cNvSpPr txBox="1"/>
          <p:nvPr>
            <p:ph idx="2" type="body"/>
          </p:nvPr>
        </p:nvSpPr>
        <p:spPr>
          <a:xfrm>
            <a:off x="8372723" y="2481940"/>
            <a:ext cx="3046391" cy="3759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Clr>
                <a:schemeClr val="lt1"/>
              </a:buClr>
              <a:buSzPts val="1800"/>
              <a:buFont typeface="Avenir"/>
              <a:buAutoNum type="arabicPeriod"/>
              <a:defRPr sz="1800">
                <a:solidFill>
                  <a:schemeClr val="lt1"/>
                </a:solidFill>
              </a:defRPr>
            </a:lvl1pPr>
            <a:lvl2pPr indent="-342900" lvl="1" marL="914400" algn="l">
              <a:lnSpc>
                <a:spcPct val="100000"/>
              </a:lnSpc>
              <a:spcBef>
                <a:spcPts val="600"/>
              </a:spcBef>
              <a:spcAft>
                <a:spcPts val="0"/>
              </a:spcAft>
              <a:buClr>
                <a:schemeClr val="lt1"/>
              </a:buClr>
              <a:buSzPts val="1800"/>
              <a:buFont typeface="Avenir"/>
              <a:buAutoNum type="alphaLcPeriod"/>
              <a:defRPr sz="1800">
                <a:solidFill>
                  <a:schemeClr val="lt1"/>
                </a:solidFill>
              </a:defRPr>
            </a:lvl2pPr>
            <a:lvl3pPr indent="-342900" lvl="2" marL="1371600" algn="l">
              <a:lnSpc>
                <a:spcPct val="100000"/>
              </a:lnSpc>
              <a:spcBef>
                <a:spcPts val="600"/>
              </a:spcBef>
              <a:spcAft>
                <a:spcPts val="0"/>
              </a:spcAft>
              <a:buClr>
                <a:schemeClr val="lt1"/>
              </a:buClr>
              <a:buSzPts val="1800"/>
              <a:buFont typeface="Avenir"/>
              <a:buAutoNum type="arabicParenR"/>
              <a:defRPr sz="1800">
                <a:solidFill>
                  <a:schemeClr val="lt1"/>
                </a:solidFill>
              </a:defRPr>
            </a:lvl3pPr>
            <a:lvl4pPr indent="-342900" lvl="3" marL="1828800" algn="l">
              <a:lnSpc>
                <a:spcPct val="100000"/>
              </a:lnSpc>
              <a:spcBef>
                <a:spcPts val="600"/>
              </a:spcBef>
              <a:spcAft>
                <a:spcPts val="0"/>
              </a:spcAft>
              <a:buClr>
                <a:schemeClr val="lt1"/>
              </a:buClr>
              <a:buSzPts val="1800"/>
              <a:buFont typeface="Avenir"/>
              <a:buAutoNum type="alphaLcParenR"/>
              <a:defRPr sz="1800">
                <a:solidFill>
                  <a:schemeClr val="lt1"/>
                </a:solidFill>
              </a:defRPr>
            </a:lvl4pPr>
            <a:lvl5pPr indent="-342900" lvl="4" marL="2286000" algn="l">
              <a:lnSpc>
                <a:spcPct val="100000"/>
              </a:lnSpc>
              <a:spcBef>
                <a:spcPts val="600"/>
              </a:spcBef>
              <a:spcAft>
                <a:spcPts val="0"/>
              </a:spcAft>
              <a:buClr>
                <a:schemeClr val="lt1"/>
              </a:buClr>
              <a:buSzPts val="1800"/>
              <a:buFont typeface="Avenir"/>
              <a:buAutoNum type="romanLcPeriod"/>
              <a:defRPr sz="1800">
                <a:solidFill>
                  <a:schemeClr val="lt1"/>
                </a:solidFil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31"/>
          <p:cNvSpPr txBox="1"/>
          <p:nvPr>
            <p:ph idx="10" type="dt"/>
          </p:nvPr>
        </p:nvSpPr>
        <p:spPr>
          <a:xfrm>
            <a:off x="1554479" y="6353175"/>
            <a:ext cx="1833699"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23" name="Google Shape;123;p31"/>
          <p:cNvSpPr txBox="1"/>
          <p:nvPr>
            <p:ph idx="11" type="ftr"/>
          </p:nvPr>
        </p:nvSpPr>
        <p:spPr>
          <a:xfrm>
            <a:off x="3739243" y="6350000"/>
            <a:ext cx="7094764"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24" name="Google Shape;124;p31"/>
          <p:cNvSpPr txBox="1"/>
          <p:nvPr>
            <p:ph idx="12" type="sldNum"/>
          </p:nvPr>
        </p:nvSpPr>
        <p:spPr>
          <a:xfrm>
            <a:off x="11123295" y="6356350"/>
            <a:ext cx="457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Avenir"/>
                <a:ea typeface="Avenir"/>
                <a:cs typeface="Avenir"/>
                <a:sym typeface="Avenir"/>
              </a:defRPr>
            </a:lvl1pPr>
            <a:lvl2pPr indent="0" lvl="1" marL="0" marR="0" rtl="0" algn="l">
              <a:spcBef>
                <a:spcPts val="0"/>
              </a:spcBef>
              <a:buNone/>
              <a:defRPr sz="1800">
                <a:solidFill>
                  <a:schemeClr val="lt1"/>
                </a:solidFill>
                <a:latin typeface="Avenir"/>
                <a:ea typeface="Avenir"/>
                <a:cs typeface="Avenir"/>
                <a:sym typeface="Avenir"/>
              </a:defRPr>
            </a:lvl2pPr>
            <a:lvl3pPr indent="0" lvl="2" marL="0" marR="0" rtl="0" algn="l">
              <a:spcBef>
                <a:spcPts val="0"/>
              </a:spcBef>
              <a:buNone/>
              <a:defRPr sz="1800">
                <a:solidFill>
                  <a:schemeClr val="lt1"/>
                </a:solidFill>
                <a:latin typeface="Avenir"/>
                <a:ea typeface="Avenir"/>
                <a:cs typeface="Avenir"/>
                <a:sym typeface="Avenir"/>
              </a:defRPr>
            </a:lvl3pPr>
            <a:lvl4pPr indent="0" lvl="3" marL="0" marR="0" rtl="0" algn="l">
              <a:spcBef>
                <a:spcPts val="0"/>
              </a:spcBef>
              <a:buNone/>
              <a:defRPr sz="1800">
                <a:solidFill>
                  <a:schemeClr val="lt1"/>
                </a:solidFill>
                <a:latin typeface="Avenir"/>
                <a:ea typeface="Avenir"/>
                <a:cs typeface="Avenir"/>
                <a:sym typeface="Avenir"/>
              </a:defRPr>
            </a:lvl4pPr>
            <a:lvl5pPr indent="0" lvl="4" marL="0" marR="0" rtl="0" algn="l">
              <a:spcBef>
                <a:spcPts val="0"/>
              </a:spcBef>
              <a:buNone/>
              <a:defRPr sz="1800">
                <a:solidFill>
                  <a:schemeClr val="lt1"/>
                </a:solidFill>
                <a:latin typeface="Avenir"/>
                <a:ea typeface="Avenir"/>
                <a:cs typeface="Avenir"/>
                <a:sym typeface="Avenir"/>
              </a:defRPr>
            </a:lvl5pPr>
            <a:lvl6pPr indent="0" lvl="5" marL="0" marR="0" rtl="0" algn="l">
              <a:spcBef>
                <a:spcPts val="0"/>
              </a:spcBef>
              <a:buNone/>
              <a:defRPr sz="1800">
                <a:solidFill>
                  <a:schemeClr val="lt1"/>
                </a:solidFill>
                <a:latin typeface="Avenir"/>
                <a:ea typeface="Avenir"/>
                <a:cs typeface="Avenir"/>
                <a:sym typeface="Avenir"/>
              </a:defRPr>
            </a:lvl6pPr>
            <a:lvl7pPr indent="0" lvl="6" marL="0" marR="0" rtl="0" algn="l">
              <a:spcBef>
                <a:spcPts val="0"/>
              </a:spcBef>
              <a:buNone/>
              <a:defRPr sz="1800">
                <a:solidFill>
                  <a:schemeClr val="lt1"/>
                </a:solidFill>
                <a:latin typeface="Avenir"/>
                <a:ea typeface="Avenir"/>
                <a:cs typeface="Avenir"/>
                <a:sym typeface="Avenir"/>
              </a:defRPr>
            </a:lvl7pPr>
            <a:lvl8pPr indent="0" lvl="7" marL="0" marR="0" rtl="0" algn="l">
              <a:spcBef>
                <a:spcPts val="0"/>
              </a:spcBef>
              <a:buNone/>
              <a:defRPr sz="1800">
                <a:solidFill>
                  <a:schemeClr val="lt1"/>
                </a:solidFill>
                <a:latin typeface="Avenir"/>
                <a:ea typeface="Avenir"/>
                <a:cs typeface="Avenir"/>
                <a:sym typeface="Avenir"/>
              </a:defRPr>
            </a:lvl8pPr>
            <a:lvl9pPr indent="0" lvl="8" marL="0" marR="0" rtl="0" algn="l">
              <a:spcBef>
                <a:spcPts val="0"/>
              </a:spcBef>
              <a:buNone/>
              <a:defRPr sz="1800">
                <a:solidFill>
                  <a:schemeClr val="lt1"/>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73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cSld name="Table">
    <p:bg>
      <p:bgPr>
        <a:solidFill>
          <a:schemeClr val="lt1"/>
        </a:solidFill>
      </p:bgPr>
    </p:bg>
    <p:spTree>
      <p:nvGrpSpPr>
        <p:cNvPr id="125" name="Shape 125"/>
        <p:cNvGrpSpPr/>
        <p:nvPr/>
      </p:nvGrpSpPr>
      <p:grpSpPr>
        <a:xfrm>
          <a:off x="0" y="0"/>
          <a:ext cx="0" cy="0"/>
          <a:chOff x="0" y="0"/>
          <a:chExt cx="0" cy="0"/>
        </a:xfrm>
      </p:grpSpPr>
      <p:sp>
        <p:nvSpPr>
          <p:cNvPr id="126" name="Google Shape;126;p32"/>
          <p:cNvSpPr txBox="1"/>
          <p:nvPr>
            <p:ph type="title"/>
          </p:nvPr>
        </p:nvSpPr>
        <p:spPr>
          <a:xfrm>
            <a:off x="764155" y="896112"/>
            <a:ext cx="10665845"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50AC93"/>
              </a:buClr>
              <a:buSzPts val="4400"/>
              <a:buFont typeface="Arial"/>
              <a:buNone/>
              <a:defRPr cap="none">
                <a:solidFill>
                  <a:srgbClr val="50AC9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32"/>
          <p:cNvSpPr/>
          <p:nvPr/>
        </p:nvSpPr>
        <p:spPr>
          <a:xfrm rot="10800000">
            <a:off x="11177016" y="0"/>
            <a:ext cx="1014984" cy="1014984"/>
          </a:xfrm>
          <a:custGeom>
            <a:rect b="b" l="l" r="r" t="t"/>
            <a:pathLst>
              <a:path extrusionOk="0" h="2029968" w="2029968">
                <a:moveTo>
                  <a:pt x="0" y="0"/>
                </a:moveTo>
                <a:lnTo>
                  <a:pt x="2029968" y="2029968"/>
                </a:lnTo>
                <a:lnTo>
                  <a:pt x="0" y="2029968"/>
                </a:lnTo>
                <a:lnTo>
                  <a:pt x="0" y="0"/>
                </a:lnTo>
                <a:close/>
              </a:path>
            </a:pathLst>
          </a:custGeom>
          <a:solidFill>
            <a:srgbClr val="61339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128" name="Google Shape;128;p32"/>
          <p:cNvSpPr txBox="1"/>
          <p:nvPr>
            <p:ph idx="10" type="dt"/>
          </p:nvPr>
        </p:nvSpPr>
        <p:spPr>
          <a:xfrm>
            <a:off x="767443" y="6353175"/>
            <a:ext cx="154305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29" name="Google Shape;129;p32"/>
          <p:cNvSpPr txBox="1"/>
          <p:nvPr>
            <p:ph idx="11" type="ftr"/>
          </p:nvPr>
        </p:nvSpPr>
        <p:spPr>
          <a:xfrm>
            <a:off x="2686050" y="6350000"/>
            <a:ext cx="7911193"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30" name="Google Shape;130;p32"/>
          <p:cNvSpPr txBox="1"/>
          <p:nvPr>
            <p:ph idx="12" type="sldNum"/>
          </p:nvPr>
        </p:nvSpPr>
        <p:spPr>
          <a:xfrm>
            <a:off x="10968175" y="6356350"/>
            <a:ext cx="457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venir"/>
                <a:ea typeface="Avenir"/>
                <a:cs typeface="Avenir"/>
                <a:sym typeface="Avenir"/>
              </a:defRPr>
            </a:lvl1pPr>
            <a:lvl2pPr indent="0" lvl="1" marL="0" marR="0" rtl="0" algn="l">
              <a:spcBef>
                <a:spcPts val="0"/>
              </a:spcBef>
              <a:buNone/>
              <a:defRPr sz="1800">
                <a:solidFill>
                  <a:schemeClr val="dk1"/>
                </a:solidFill>
                <a:latin typeface="Avenir"/>
                <a:ea typeface="Avenir"/>
                <a:cs typeface="Avenir"/>
                <a:sym typeface="Avenir"/>
              </a:defRPr>
            </a:lvl2pPr>
            <a:lvl3pPr indent="0" lvl="2" marL="0" marR="0" rtl="0" algn="l">
              <a:spcBef>
                <a:spcPts val="0"/>
              </a:spcBef>
              <a:buNone/>
              <a:defRPr sz="1800">
                <a:solidFill>
                  <a:schemeClr val="dk1"/>
                </a:solidFill>
                <a:latin typeface="Avenir"/>
                <a:ea typeface="Avenir"/>
                <a:cs typeface="Avenir"/>
                <a:sym typeface="Avenir"/>
              </a:defRPr>
            </a:lvl3pPr>
            <a:lvl4pPr indent="0" lvl="3" marL="0" marR="0" rtl="0" algn="l">
              <a:spcBef>
                <a:spcPts val="0"/>
              </a:spcBef>
              <a:buNone/>
              <a:defRPr sz="1800">
                <a:solidFill>
                  <a:schemeClr val="dk1"/>
                </a:solidFill>
                <a:latin typeface="Avenir"/>
                <a:ea typeface="Avenir"/>
                <a:cs typeface="Avenir"/>
                <a:sym typeface="Avenir"/>
              </a:defRPr>
            </a:lvl4pPr>
            <a:lvl5pPr indent="0" lvl="4" marL="0" marR="0" rtl="0" algn="l">
              <a:spcBef>
                <a:spcPts val="0"/>
              </a:spcBef>
              <a:buNone/>
              <a:defRPr sz="1800">
                <a:solidFill>
                  <a:schemeClr val="dk1"/>
                </a:solidFill>
                <a:latin typeface="Avenir"/>
                <a:ea typeface="Avenir"/>
                <a:cs typeface="Avenir"/>
                <a:sym typeface="Avenir"/>
              </a:defRPr>
            </a:lvl5pPr>
            <a:lvl6pPr indent="0" lvl="5" marL="0" marR="0" rtl="0" algn="l">
              <a:spcBef>
                <a:spcPts val="0"/>
              </a:spcBef>
              <a:buNone/>
              <a:defRPr sz="1800">
                <a:solidFill>
                  <a:schemeClr val="dk1"/>
                </a:solidFill>
                <a:latin typeface="Avenir"/>
                <a:ea typeface="Avenir"/>
                <a:cs typeface="Avenir"/>
                <a:sym typeface="Avenir"/>
              </a:defRPr>
            </a:lvl6pPr>
            <a:lvl7pPr indent="0" lvl="6" marL="0" marR="0" rtl="0" algn="l">
              <a:spcBef>
                <a:spcPts val="0"/>
              </a:spcBef>
              <a:buNone/>
              <a:defRPr sz="1800">
                <a:solidFill>
                  <a:schemeClr val="dk1"/>
                </a:solidFill>
                <a:latin typeface="Avenir"/>
                <a:ea typeface="Avenir"/>
                <a:cs typeface="Avenir"/>
                <a:sym typeface="Avenir"/>
              </a:defRPr>
            </a:lvl7pPr>
            <a:lvl8pPr indent="0" lvl="7" marL="0" marR="0" rtl="0" algn="l">
              <a:spcBef>
                <a:spcPts val="0"/>
              </a:spcBef>
              <a:buNone/>
              <a:defRPr sz="1800">
                <a:solidFill>
                  <a:schemeClr val="dk1"/>
                </a:solidFill>
                <a:latin typeface="Avenir"/>
                <a:ea typeface="Avenir"/>
                <a:cs typeface="Avenir"/>
                <a:sym typeface="Avenir"/>
              </a:defRPr>
            </a:lvl8pPr>
            <a:lvl9pPr indent="0" lvl="8" marL="0" marR="0" rtl="0" algn="l">
              <a:spcBef>
                <a:spcPts val="0"/>
              </a:spcBef>
              <a:buNone/>
              <a:defRPr sz="1800">
                <a:solidFill>
                  <a:schemeClr val="dk1"/>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p:cSld name="Content 1">
    <p:bg>
      <p:bgPr>
        <a:solidFill>
          <a:schemeClr val="lt1"/>
        </a:solidFill>
      </p:bgPr>
    </p:bg>
    <p:spTree>
      <p:nvGrpSpPr>
        <p:cNvPr id="23" name="Shape 23"/>
        <p:cNvGrpSpPr/>
        <p:nvPr/>
      </p:nvGrpSpPr>
      <p:grpSpPr>
        <a:xfrm>
          <a:off x="0" y="0"/>
          <a:ext cx="0" cy="0"/>
          <a:chOff x="0" y="0"/>
          <a:chExt cx="0" cy="0"/>
        </a:xfrm>
      </p:grpSpPr>
      <p:sp>
        <p:nvSpPr>
          <p:cNvPr id="24" name="Google Shape;24;p21"/>
          <p:cNvSpPr txBox="1"/>
          <p:nvPr>
            <p:ph type="title"/>
          </p:nvPr>
        </p:nvSpPr>
        <p:spPr>
          <a:xfrm>
            <a:off x="762001" y="896112"/>
            <a:ext cx="6589150" cy="1988706"/>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50AC93"/>
              </a:buClr>
              <a:buSzPts val="4400"/>
              <a:buFont typeface="Arial"/>
              <a:buNone/>
              <a:defRPr cap="none">
                <a:solidFill>
                  <a:srgbClr val="50AC9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1"/>
          <p:cNvSpPr txBox="1"/>
          <p:nvPr>
            <p:ph idx="1" type="body"/>
          </p:nvPr>
        </p:nvSpPr>
        <p:spPr>
          <a:xfrm>
            <a:off x="762001" y="3058886"/>
            <a:ext cx="6597372" cy="3296194"/>
          </a:xfrm>
          <a:prstGeom prst="rect">
            <a:avLst/>
          </a:prstGeom>
          <a:noFill/>
          <a:ln>
            <a:noFill/>
          </a:ln>
        </p:spPr>
        <p:txBody>
          <a:bodyPr anchorCtr="0" anchor="t" bIns="45700" lIns="91425" spcFirstLastPara="1" rIns="91425" wrap="square" tIns="45700">
            <a:normAutofit/>
          </a:bodyPr>
          <a:lstStyle>
            <a:lvl1pPr indent="-228600" lvl="0" marL="457200" algn="l">
              <a:lnSpc>
                <a:spcPct val="111111"/>
              </a:lnSpc>
              <a:spcBef>
                <a:spcPts val="0"/>
              </a:spcBef>
              <a:spcAft>
                <a:spcPts val="0"/>
              </a:spcAft>
              <a:buClr>
                <a:srgbClr val="613395"/>
              </a:buClr>
              <a:buSzPts val="1800"/>
              <a:buFont typeface="Arial"/>
              <a:buNone/>
              <a:defRPr sz="1800">
                <a:solidFill>
                  <a:srgbClr val="613395"/>
                </a:solidFill>
              </a:defRPr>
            </a:lvl1pPr>
            <a:lvl2pPr indent="-342900" lvl="1" marL="914400" algn="l">
              <a:lnSpc>
                <a:spcPct val="111111"/>
              </a:lnSpc>
              <a:spcBef>
                <a:spcPts val="1200"/>
              </a:spcBef>
              <a:spcAft>
                <a:spcPts val="0"/>
              </a:spcAft>
              <a:buClr>
                <a:srgbClr val="613395"/>
              </a:buClr>
              <a:buSzPts val="1800"/>
              <a:buChar char="•"/>
              <a:defRPr sz="1800">
                <a:solidFill>
                  <a:srgbClr val="613395"/>
                </a:solidFill>
              </a:defRPr>
            </a:lvl2pPr>
            <a:lvl3pPr indent="-342900" lvl="2" marL="1371600" algn="l">
              <a:lnSpc>
                <a:spcPct val="111111"/>
              </a:lnSpc>
              <a:spcBef>
                <a:spcPts val="1200"/>
              </a:spcBef>
              <a:spcAft>
                <a:spcPts val="0"/>
              </a:spcAft>
              <a:buClr>
                <a:srgbClr val="613395"/>
              </a:buClr>
              <a:buSzPts val="1800"/>
              <a:buChar char="•"/>
              <a:defRPr sz="1800">
                <a:solidFill>
                  <a:srgbClr val="613395"/>
                </a:solidFill>
              </a:defRPr>
            </a:lvl3pPr>
            <a:lvl4pPr indent="-342900" lvl="3" marL="1828800" algn="l">
              <a:lnSpc>
                <a:spcPct val="111111"/>
              </a:lnSpc>
              <a:spcBef>
                <a:spcPts val="1200"/>
              </a:spcBef>
              <a:spcAft>
                <a:spcPts val="0"/>
              </a:spcAft>
              <a:buClr>
                <a:srgbClr val="613395"/>
              </a:buClr>
              <a:buSzPts val="1800"/>
              <a:buChar char="•"/>
              <a:defRPr sz="1800">
                <a:solidFill>
                  <a:srgbClr val="613395"/>
                </a:solidFill>
              </a:defRPr>
            </a:lvl4pPr>
            <a:lvl5pPr indent="-342900" lvl="4" marL="2286000" algn="l">
              <a:lnSpc>
                <a:spcPct val="111111"/>
              </a:lnSpc>
              <a:spcBef>
                <a:spcPts val="1200"/>
              </a:spcBef>
              <a:spcAft>
                <a:spcPts val="0"/>
              </a:spcAft>
              <a:buClr>
                <a:srgbClr val="613395"/>
              </a:buClr>
              <a:buSzPts val="1800"/>
              <a:buChar char="•"/>
              <a:defRPr sz="1800">
                <a:solidFill>
                  <a:srgbClr val="613395"/>
                </a:solidFill>
              </a:defRPr>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21"/>
          <p:cNvSpPr/>
          <p:nvPr/>
        </p:nvSpPr>
        <p:spPr>
          <a:xfrm>
            <a:off x="0" y="6587477"/>
            <a:ext cx="12192000" cy="270523"/>
          </a:xfrm>
          <a:prstGeom prst="rect">
            <a:avLst/>
          </a:prstGeom>
          <a:solidFill>
            <a:srgbClr val="50AC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nvGrpSpPr>
          <p:cNvPr id="27" name="Google Shape;27;p21"/>
          <p:cNvGrpSpPr/>
          <p:nvPr/>
        </p:nvGrpSpPr>
        <p:grpSpPr>
          <a:xfrm>
            <a:off x="0" y="6331876"/>
            <a:ext cx="5440218" cy="526124"/>
            <a:chOff x="-81643" y="5412920"/>
            <a:chExt cx="7669229" cy="1445080"/>
          </a:xfrm>
        </p:grpSpPr>
        <p:sp>
          <p:nvSpPr>
            <p:cNvPr id="28" name="Google Shape;28;p21"/>
            <p:cNvSpPr/>
            <p:nvPr/>
          </p:nvSpPr>
          <p:spPr>
            <a:xfrm>
              <a:off x="-81643" y="5412921"/>
              <a:ext cx="6645729" cy="1445079"/>
            </a:xfrm>
            <a:prstGeom prst="rect">
              <a:avLst/>
            </a:prstGeom>
            <a:solidFill>
              <a:srgbClr val="61339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9" name="Google Shape;29;p21"/>
            <p:cNvSpPr/>
            <p:nvPr/>
          </p:nvSpPr>
          <p:spPr>
            <a:xfrm>
              <a:off x="6555921" y="5412920"/>
              <a:ext cx="1031665" cy="1445080"/>
            </a:xfrm>
            <a:prstGeom prst="rtTriangle">
              <a:avLst/>
            </a:prstGeom>
            <a:solidFill>
              <a:srgbClr val="61339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pic>
        <p:nvPicPr>
          <p:cNvPr id="30" name="Google Shape;30;p21"/>
          <p:cNvPicPr preferRelativeResize="0"/>
          <p:nvPr/>
        </p:nvPicPr>
        <p:blipFill rotWithShape="1">
          <a:blip r:embed="rId2">
            <a:alphaModFix/>
          </a:blip>
          <a:srcRect b="0" l="0" r="0" t="0"/>
          <a:stretch/>
        </p:blipFill>
        <p:spPr>
          <a:xfrm>
            <a:off x="3996767" y="6387938"/>
            <a:ext cx="615398" cy="392624"/>
          </a:xfrm>
          <a:prstGeom prst="rect">
            <a:avLst/>
          </a:prstGeom>
          <a:noFill/>
          <a:ln>
            <a:noFill/>
          </a:ln>
        </p:spPr>
      </p:pic>
      <p:pic>
        <p:nvPicPr>
          <p:cNvPr id="31" name="Google Shape;31;p21"/>
          <p:cNvPicPr preferRelativeResize="0"/>
          <p:nvPr/>
        </p:nvPicPr>
        <p:blipFill rotWithShape="1">
          <a:blip r:embed="rId3">
            <a:alphaModFix/>
          </a:blip>
          <a:srcRect b="0" l="0" r="0" t="0"/>
          <a:stretch/>
        </p:blipFill>
        <p:spPr>
          <a:xfrm>
            <a:off x="108677" y="5832664"/>
            <a:ext cx="1245960" cy="1601985"/>
          </a:xfrm>
          <a:prstGeom prst="rect">
            <a:avLst/>
          </a:prstGeom>
          <a:noFill/>
          <a:ln>
            <a:noFill/>
          </a:ln>
        </p:spPr>
      </p:pic>
      <p:pic>
        <p:nvPicPr>
          <p:cNvPr id="32" name="Google Shape;32;p21"/>
          <p:cNvPicPr preferRelativeResize="0"/>
          <p:nvPr/>
        </p:nvPicPr>
        <p:blipFill rotWithShape="1">
          <a:blip r:embed="rId4">
            <a:alphaModFix/>
          </a:blip>
          <a:srcRect b="0" l="0" r="0" t="0"/>
          <a:stretch/>
        </p:blipFill>
        <p:spPr>
          <a:xfrm>
            <a:off x="1417652" y="6434894"/>
            <a:ext cx="1144373" cy="305166"/>
          </a:xfrm>
          <a:prstGeom prst="rect">
            <a:avLst/>
          </a:prstGeom>
          <a:noFill/>
          <a:ln>
            <a:noFill/>
          </a:ln>
        </p:spPr>
      </p:pic>
      <p:pic>
        <p:nvPicPr>
          <p:cNvPr id="33" name="Google Shape;33;p21"/>
          <p:cNvPicPr preferRelativeResize="0"/>
          <p:nvPr/>
        </p:nvPicPr>
        <p:blipFill rotWithShape="1">
          <a:blip r:embed="rId5">
            <a:alphaModFix/>
          </a:blip>
          <a:srcRect b="0" l="0" r="0" t="0"/>
          <a:stretch/>
        </p:blipFill>
        <p:spPr>
          <a:xfrm>
            <a:off x="2744503" y="6381426"/>
            <a:ext cx="1069785" cy="423677"/>
          </a:xfrm>
          <a:prstGeom prst="rect">
            <a:avLst/>
          </a:prstGeom>
          <a:noFill/>
          <a:ln>
            <a:noFill/>
          </a:ln>
        </p:spPr>
      </p:pic>
    </p:spTree>
  </p:cSld>
  <p:clrMapOvr>
    <a:masterClrMapping/>
  </p:clrMapOvr>
  <p:extLst>
    <p:ext uri="{DCECCB84-F9BA-43D5-87BE-67443E8EF086}">
      <p15:sldGuideLst>
        <p15:guide id="1" orient="horz" pos="552">
          <p15:clr>
            <a:srgbClr val="FBAE40"/>
          </p15:clr>
        </p15:guide>
        <p15:guide id="2" pos="7104">
          <p15:clr>
            <a:srgbClr val="FBAE40"/>
          </p15:clr>
        </p15:guide>
        <p15:guide id="3" pos="7392">
          <p15:clr>
            <a:srgbClr val="FBAE40"/>
          </p15:clr>
        </p15:guide>
        <p15:guide id="4" pos="5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2">
  <p:cSld name="Two Content 2">
    <p:bg>
      <p:bgPr>
        <a:solidFill>
          <a:schemeClr val="lt1"/>
        </a:solidFill>
      </p:bgPr>
    </p:bg>
    <p:spTree>
      <p:nvGrpSpPr>
        <p:cNvPr id="34" name="Shape 34"/>
        <p:cNvGrpSpPr/>
        <p:nvPr/>
      </p:nvGrpSpPr>
      <p:grpSpPr>
        <a:xfrm>
          <a:off x="0" y="0"/>
          <a:ext cx="0" cy="0"/>
          <a:chOff x="0" y="0"/>
          <a:chExt cx="0" cy="0"/>
        </a:xfrm>
      </p:grpSpPr>
      <p:sp>
        <p:nvSpPr>
          <p:cNvPr id="35" name="Google Shape;35;p22"/>
          <p:cNvSpPr txBox="1"/>
          <p:nvPr>
            <p:ph type="title"/>
          </p:nvPr>
        </p:nvSpPr>
        <p:spPr>
          <a:xfrm>
            <a:off x="3520440" y="896111"/>
            <a:ext cx="7889768" cy="2039341"/>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50AC93"/>
              </a:buClr>
              <a:buSzPts val="4400"/>
              <a:buFont typeface="Arial"/>
              <a:buNone/>
              <a:defRPr cap="none">
                <a:solidFill>
                  <a:srgbClr val="50AC9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2"/>
          <p:cNvSpPr txBox="1"/>
          <p:nvPr>
            <p:ph idx="1" type="body"/>
          </p:nvPr>
        </p:nvSpPr>
        <p:spPr>
          <a:xfrm>
            <a:off x="3520440" y="3259056"/>
            <a:ext cx="2994660" cy="3006531"/>
          </a:xfrm>
          <a:prstGeom prst="rect">
            <a:avLst/>
          </a:prstGeom>
          <a:noFill/>
          <a:ln>
            <a:noFill/>
          </a:ln>
        </p:spPr>
        <p:txBody>
          <a:bodyPr anchorCtr="0" anchor="t" bIns="45700" lIns="91425" spcFirstLastPara="1" rIns="91425" wrap="square" tIns="45700">
            <a:normAutofit/>
          </a:bodyPr>
          <a:lstStyle>
            <a:lvl1pPr indent="-342900" lvl="0" marL="457200" algn="l">
              <a:lnSpc>
                <a:spcPct val="111111"/>
              </a:lnSpc>
              <a:spcBef>
                <a:spcPts val="0"/>
              </a:spcBef>
              <a:spcAft>
                <a:spcPts val="0"/>
              </a:spcAft>
              <a:buClr>
                <a:srgbClr val="613395"/>
              </a:buClr>
              <a:buSzPts val="1800"/>
              <a:buFont typeface="Arial"/>
              <a:buChar char="•"/>
              <a:defRPr sz="1800"/>
            </a:lvl1pPr>
            <a:lvl2pPr indent="-342900" lvl="1" marL="914400" algn="l">
              <a:lnSpc>
                <a:spcPct val="111111"/>
              </a:lnSpc>
              <a:spcBef>
                <a:spcPts val="1200"/>
              </a:spcBef>
              <a:spcAft>
                <a:spcPts val="0"/>
              </a:spcAft>
              <a:buClr>
                <a:srgbClr val="613395"/>
              </a:buClr>
              <a:buSzPts val="1800"/>
              <a:buChar char="•"/>
              <a:defRPr sz="1800"/>
            </a:lvl2pPr>
            <a:lvl3pPr indent="-342900" lvl="2" marL="1371600" algn="l">
              <a:lnSpc>
                <a:spcPct val="111111"/>
              </a:lnSpc>
              <a:spcBef>
                <a:spcPts val="1200"/>
              </a:spcBef>
              <a:spcAft>
                <a:spcPts val="0"/>
              </a:spcAft>
              <a:buClr>
                <a:srgbClr val="613395"/>
              </a:buClr>
              <a:buSzPts val="1800"/>
              <a:buChar char="•"/>
              <a:defRPr sz="1800"/>
            </a:lvl3pPr>
            <a:lvl4pPr indent="-342900" lvl="3" marL="1828800" algn="l">
              <a:lnSpc>
                <a:spcPct val="111111"/>
              </a:lnSpc>
              <a:spcBef>
                <a:spcPts val="1200"/>
              </a:spcBef>
              <a:spcAft>
                <a:spcPts val="0"/>
              </a:spcAft>
              <a:buClr>
                <a:srgbClr val="613395"/>
              </a:buClr>
              <a:buSzPts val="1800"/>
              <a:buChar char="•"/>
              <a:defRPr sz="1800"/>
            </a:lvl4pPr>
            <a:lvl5pPr indent="-342900" lvl="4" marL="2286000" algn="l">
              <a:lnSpc>
                <a:spcPct val="111111"/>
              </a:lnSpc>
              <a:spcBef>
                <a:spcPts val="1200"/>
              </a:spcBef>
              <a:spcAft>
                <a:spcPts val="0"/>
              </a:spcAft>
              <a:buClr>
                <a:srgbClr val="613395"/>
              </a:buClr>
              <a:buSzPts val="1800"/>
              <a:buChar char="•"/>
              <a:defRPr sz="1800"/>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2"/>
          <p:cNvSpPr txBox="1"/>
          <p:nvPr>
            <p:ph idx="2" type="body"/>
          </p:nvPr>
        </p:nvSpPr>
        <p:spPr>
          <a:xfrm>
            <a:off x="6826432" y="3253740"/>
            <a:ext cx="4580088" cy="3006531"/>
          </a:xfrm>
          <a:prstGeom prst="rect">
            <a:avLst/>
          </a:prstGeom>
          <a:noFill/>
          <a:ln>
            <a:noFill/>
          </a:ln>
        </p:spPr>
        <p:txBody>
          <a:bodyPr anchorCtr="0" anchor="t" bIns="45700" lIns="91425" spcFirstLastPara="1" rIns="91425" wrap="square" tIns="45700">
            <a:normAutofit/>
          </a:bodyPr>
          <a:lstStyle>
            <a:lvl1pPr indent="-228600" lvl="0" marL="457200" algn="l">
              <a:lnSpc>
                <a:spcPct val="111111"/>
              </a:lnSpc>
              <a:spcBef>
                <a:spcPts val="0"/>
              </a:spcBef>
              <a:spcAft>
                <a:spcPts val="0"/>
              </a:spcAft>
              <a:buClr>
                <a:srgbClr val="613395"/>
              </a:buClr>
              <a:buSzPts val="1800"/>
              <a:buNone/>
              <a:defRPr sz="1800"/>
            </a:lvl1pPr>
            <a:lvl2pPr indent="-342900" lvl="1" marL="914400" algn="l">
              <a:lnSpc>
                <a:spcPct val="111111"/>
              </a:lnSpc>
              <a:spcBef>
                <a:spcPts val="1200"/>
              </a:spcBef>
              <a:spcAft>
                <a:spcPts val="0"/>
              </a:spcAft>
              <a:buClr>
                <a:srgbClr val="613395"/>
              </a:buClr>
              <a:buSzPts val="1800"/>
              <a:buChar char="•"/>
              <a:defRPr sz="1800"/>
            </a:lvl2pPr>
            <a:lvl3pPr indent="-342900" lvl="2" marL="1371600" algn="l">
              <a:lnSpc>
                <a:spcPct val="111111"/>
              </a:lnSpc>
              <a:spcBef>
                <a:spcPts val="1200"/>
              </a:spcBef>
              <a:spcAft>
                <a:spcPts val="0"/>
              </a:spcAft>
              <a:buClr>
                <a:srgbClr val="613395"/>
              </a:buClr>
              <a:buSzPts val="1800"/>
              <a:buChar char="•"/>
              <a:defRPr sz="1800"/>
            </a:lvl3pPr>
            <a:lvl4pPr indent="-342900" lvl="3" marL="1828800" algn="l">
              <a:lnSpc>
                <a:spcPct val="111111"/>
              </a:lnSpc>
              <a:spcBef>
                <a:spcPts val="1200"/>
              </a:spcBef>
              <a:spcAft>
                <a:spcPts val="0"/>
              </a:spcAft>
              <a:buClr>
                <a:srgbClr val="613395"/>
              </a:buClr>
              <a:buSzPts val="1800"/>
              <a:buChar char="•"/>
              <a:defRPr sz="1800"/>
            </a:lvl4pPr>
            <a:lvl5pPr indent="-342900" lvl="4" marL="2286000" algn="l">
              <a:lnSpc>
                <a:spcPct val="111111"/>
              </a:lnSpc>
              <a:spcBef>
                <a:spcPts val="1200"/>
              </a:spcBef>
              <a:spcAft>
                <a:spcPts val="0"/>
              </a:spcAft>
              <a:buClr>
                <a:srgbClr val="613395"/>
              </a:buClr>
              <a:buSzPts val="1800"/>
              <a:buChar char="•"/>
              <a:defRPr sz="1800"/>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22"/>
          <p:cNvSpPr txBox="1"/>
          <p:nvPr>
            <p:ph idx="10" type="dt"/>
          </p:nvPr>
        </p:nvSpPr>
        <p:spPr>
          <a:xfrm>
            <a:off x="3523723" y="6353175"/>
            <a:ext cx="109728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rgbClr val="3F3F3F"/>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39" name="Google Shape;39;p22"/>
          <p:cNvSpPr txBox="1"/>
          <p:nvPr>
            <p:ph idx="11" type="ftr"/>
          </p:nvPr>
        </p:nvSpPr>
        <p:spPr>
          <a:xfrm>
            <a:off x="6642161" y="6350000"/>
            <a:ext cx="22860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rgbClr val="3F3F3F"/>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40" name="Google Shape;40;p22"/>
          <p:cNvSpPr txBox="1"/>
          <p:nvPr>
            <p:ph idx="12" type="sldNum"/>
          </p:nvPr>
        </p:nvSpPr>
        <p:spPr>
          <a:xfrm>
            <a:off x="10949320" y="6356350"/>
            <a:ext cx="457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3F3F3F"/>
                </a:solidFill>
                <a:latin typeface="Avenir"/>
                <a:ea typeface="Avenir"/>
                <a:cs typeface="Avenir"/>
                <a:sym typeface="Avenir"/>
              </a:defRPr>
            </a:lvl1pPr>
            <a:lvl2pPr indent="0" lvl="1" marL="0" marR="0" rtl="0" algn="l">
              <a:spcBef>
                <a:spcPts val="0"/>
              </a:spcBef>
              <a:buNone/>
              <a:defRPr sz="1800">
                <a:solidFill>
                  <a:srgbClr val="3F3F3F"/>
                </a:solidFill>
                <a:latin typeface="Avenir"/>
                <a:ea typeface="Avenir"/>
                <a:cs typeface="Avenir"/>
                <a:sym typeface="Avenir"/>
              </a:defRPr>
            </a:lvl2pPr>
            <a:lvl3pPr indent="0" lvl="2" marL="0" marR="0" rtl="0" algn="l">
              <a:spcBef>
                <a:spcPts val="0"/>
              </a:spcBef>
              <a:buNone/>
              <a:defRPr sz="1800">
                <a:solidFill>
                  <a:srgbClr val="3F3F3F"/>
                </a:solidFill>
                <a:latin typeface="Avenir"/>
                <a:ea typeface="Avenir"/>
                <a:cs typeface="Avenir"/>
                <a:sym typeface="Avenir"/>
              </a:defRPr>
            </a:lvl3pPr>
            <a:lvl4pPr indent="0" lvl="3" marL="0" marR="0" rtl="0" algn="l">
              <a:spcBef>
                <a:spcPts val="0"/>
              </a:spcBef>
              <a:buNone/>
              <a:defRPr sz="1800">
                <a:solidFill>
                  <a:srgbClr val="3F3F3F"/>
                </a:solidFill>
                <a:latin typeface="Avenir"/>
                <a:ea typeface="Avenir"/>
                <a:cs typeface="Avenir"/>
                <a:sym typeface="Avenir"/>
              </a:defRPr>
            </a:lvl4pPr>
            <a:lvl5pPr indent="0" lvl="4" marL="0" marR="0" rtl="0" algn="l">
              <a:spcBef>
                <a:spcPts val="0"/>
              </a:spcBef>
              <a:buNone/>
              <a:defRPr sz="1800">
                <a:solidFill>
                  <a:srgbClr val="3F3F3F"/>
                </a:solidFill>
                <a:latin typeface="Avenir"/>
                <a:ea typeface="Avenir"/>
                <a:cs typeface="Avenir"/>
                <a:sym typeface="Avenir"/>
              </a:defRPr>
            </a:lvl5pPr>
            <a:lvl6pPr indent="0" lvl="5" marL="0" marR="0" rtl="0" algn="l">
              <a:spcBef>
                <a:spcPts val="0"/>
              </a:spcBef>
              <a:buNone/>
              <a:defRPr sz="1800">
                <a:solidFill>
                  <a:srgbClr val="3F3F3F"/>
                </a:solidFill>
                <a:latin typeface="Avenir"/>
                <a:ea typeface="Avenir"/>
                <a:cs typeface="Avenir"/>
                <a:sym typeface="Avenir"/>
              </a:defRPr>
            </a:lvl6pPr>
            <a:lvl7pPr indent="0" lvl="6" marL="0" marR="0" rtl="0" algn="l">
              <a:spcBef>
                <a:spcPts val="0"/>
              </a:spcBef>
              <a:buNone/>
              <a:defRPr sz="1800">
                <a:solidFill>
                  <a:srgbClr val="3F3F3F"/>
                </a:solidFill>
                <a:latin typeface="Avenir"/>
                <a:ea typeface="Avenir"/>
                <a:cs typeface="Avenir"/>
                <a:sym typeface="Avenir"/>
              </a:defRPr>
            </a:lvl7pPr>
            <a:lvl8pPr indent="0" lvl="7" marL="0" marR="0" rtl="0" algn="l">
              <a:spcBef>
                <a:spcPts val="0"/>
              </a:spcBef>
              <a:buNone/>
              <a:defRPr sz="1800">
                <a:solidFill>
                  <a:srgbClr val="3F3F3F"/>
                </a:solidFill>
                <a:latin typeface="Avenir"/>
                <a:ea typeface="Avenir"/>
                <a:cs typeface="Avenir"/>
                <a:sym typeface="Avenir"/>
              </a:defRPr>
            </a:lvl8pPr>
            <a:lvl9pPr indent="0" lvl="8" marL="0" marR="0" rtl="0" algn="l">
              <a:spcBef>
                <a:spcPts val="0"/>
              </a:spcBef>
              <a:buNone/>
              <a:defRPr sz="1800">
                <a:solidFill>
                  <a:srgbClr val="3F3F3F"/>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US"/>
              <a:t>‹#›</a:t>
            </a:fld>
            <a:endParaRPr/>
          </a:p>
        </p:txBody>
      </p:sp>
      <p:sp>
        <p:nvSpPr>
          <p:cNvPr id="41" name="Google Shape;41;p22"/>
          <p:cNvSpPr/>
          <p:nvPr/>
        </p:nvSpPr>
        <p:spPr>
          <a:xfrm>
            <a:off x="0" y="0"/>
            <a:ext cx="3306536" cy="6858000"/>
          </a:xfrm>
          <a:prstGeom prst="rect">
            <a:avLst/>
          </a:prstGeom>
          <a:gradFill>
            <a:gsLst>
              <a:gs pos="0">
                <a:srgbClr val="613395"/>
              </a:gs>
              <a:gs pos="100000">
                <a:srgbClr val="933872">
                  <a:alpha val="69019"/>
                </a:srgbClr>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Tree>
  </p:cSld>
  <p:clrMapOvr>
    <a:masterClrMapping/>
  </p:clrMapOvr>
  <p:extLst>
    <p:ext uri="{DCECCB84-F9BA-43D5-87BE-67443E8EF086}">
      <p15:sldGuideLst>
        <p15:guide id="1" orient="horz" pos="552">
          <p15:clr>
            <a:srgbClr val="FBAE40"/>
          </p15:clr>
        </p15:guide>
        <p15:guide id="2" pos="7104">
          <p15:clr>
            <a:srgbClr val="FBAE40"/>
          </p15:clr>
        </p15:guide>
        <p15:guide id="3" pos="73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p:cSld name="Title + Subtitle">
    <p:bg>
      <p:bgPr>
        <a:gradFill>
          <a:gsLst>
            <a:gs pos="0">
              <a:srgbClr val="603295"/>
            </a:gs>
            <a:gs pos="100000">
              <a:srgbClr val="933872">
                <a:alpha val="69019"/>
              </a:srgbClr>
            </a:gs>
          </a:gsLst>
          <a:lin ang="16200000" scaled="0"/>
        </a:gradFill>
      </p:bgPr>
    </p:bg>
    <p:spTree>
      <p:nvGrpSpPr>
        <p:cNvPr id="42" name="Shape 42"/>
        <p:cNvGrpSpPr/>
        <p:nvPr/>
      </p:nvGrpSpPr>
      <p:grpSpPr>
        <a:xfrm>
          <a:off x="0" y="0"/>
          <a:ext cx="0" cy="0"/>
          <a:chOff x="0" y="0"/>
          <a:chExt cx="0" cy="0"/>
        </a:xfrm>
      </p:grpSpPr>
      <p:sp>
        <p:nvSpPr>
          <p:cNvPr id="43" name="Google Shape;43;p23"/>
          <p:cNvSpPr/>
          <p:nvPr/>
        </p:nvSpPr>
        <p:spPr>
          <a:xfrm>
            <a:off x="0" y="6587477"/>
            <a:ext cx="12192000" cy="270523"/>
          </a:xfrm>
          <a:prstGeom prst="rect">
            <a:avLst/>
          </a:prstGeom>
          <a:solidFill>
            <a:srgbClr val="50AC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44" name="Google Shape;44;p23"/>
          <p:cNvSpPr txBox="1"/>
          <p:nvPr>
            <p:ph type="ctrTitle"/>
          </p:nvPr>
        </p:nvSpPr>
        <p:spPr>
          <a:xfrm>
            <a:off x="4974771" y="576943"/>
            <a:ext cx="6449786" cy="278550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800"/>
              <a:buFont typeface="Arial"/>
              <a:buNone/>
              <a:defRPr sz="4800" cap="none">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23"/>
          <p:cNvSpPr txBox="1"/>
          <p:nvPr>
            <p:ph idx="1" type="subTitle"/>
          </p:nvPr>
        </p:nvSpPr>
        <p:spPr>
          <a:xfrm>
            <a:off x="4974772" y="3373686"/>
            <a:ext cx="6449785" cy="1029586"/>
          </a:xfrm>
          <a:prstGeom prst="rect">
            <a:avLst/>
          </a:prstGeom>
          <a:noFill/>
          <a:ln>
            <a:noFill/>
          </a:ln>
        </p:spPr>
        <p:txBody>
          <a:bodyPr anchorCtr="0" anchor="t" bIns="45700" lIns="91425" spcFirstLastPara="1" rIns="91425" wrap="square" tIns="45700">
            <a:normAutofit/>
          </a:bodyPr>
          <a:lstStyle>
            <a:lvl1pPr lvl="0" algn="l">
              <a:lnSpc>
                <a:spcPct val="150000"/>
              </a:lnSpc>
              <a:spcBef>
                <a:spcPts val="0"/>
              </a:spcBef>
              <a:spcAft>
                <a:spcPts val="0"/>
              </a:spcAft>
              <a:buClr>
                <a:schemeClr val="dk2"/>
              </a:buClr>
              <a:buSzPts val="2400"/>
              <a:buNone/>
              <a:defRPr sz="2400">
                <a:solidFill>
                  <a:schemeClr val="dk2"/>
                </a:solidFill>
              </a:defRPr>
            </a:lvl1pPr>
            <a:lvl2pPr lvl="1" algn="ctr">
              <a:lnSpc>
                <a:spcPct val="100000"/>
              </a:lnSpc>
              <a:spcBef>
                <a:spcPts val="1200"/>
              </a:spcBef>
              <a:spcAft>
                <a:spcPts val="0"/>
              </a:spcAft>
              <a:buClr>
                <a:srgbClr val="613395"/>
              </a:buClr>
              <a:buSzPts val="2000"/>
              <a:buNone/>
              <a:defRPr sz="2000"/>
            </a:lvl2pPr>
            <a:lvl3pPr lvl="2" algn="ctr">
              <a:lnSpc>
                <a:spcPct val="100000"/>
              </a:lnSpc>
              <a:spcBef>
                <a:spcPts val="1200"/>
              </a:spcBef>
              <a:spcAft>
                <a:spcPts val="0"/>
              </a:spcAft>
              <a:buClr>
                <a:srgbClr val="613395"/>
              </a:buClr>
              <a:buSzPts val="1800"/>
              <a:buNone/>
              <a:defRPr sz="1800"/>
            </a:lvl3pPr>
            <a:lvl4pPr lvl="3" algn="ctr">
              <a:lnSpc>
                <a:spcPct val="100000"/>
              </a:lnSpc>
              <a:spcBef>
                <a:spcPts val="1200"/>
              </a:spcBef>
              <a:spcAft>
                <a:spcPts val="0"/>
              </a:spcAft>
              <a:buClr>
                <a:srgbClr val="613395"/>
              </a:buClr>
              <a:buSzPts val="1600"/>
              <a:buNone/>
              <a:defRPr sz="1600"/>
            </a:lvl4pPr>
            <a:lvl5pPr lvl="4" algn="ctr">
              <a:lnSpc>
                <a:spcPct val="100000"/>
              </a:lnSpc>
              <a:spcBef>
                <a:spcPts val="1200"/>
              </a:spcBef>
              <a:spcAft>
                <a:spcPts val="0"/>
              </a:spcAft>
              <a:buClr>
                <a:srgbClr val="613395"/>
              </a:buClr>
              <a:buSzPts val="1600"/>
              <a:buNone/>
              <a:defRPr sz="1600"/>
            </a:lvl5pPr>
            <a:lvl6pPr lvl="5" algn="ctr">
              <a:lnSpc>
                <a:spcPct val="90000"/>
              </a:lnSpc>
              <a:spcBef>
                <a:spcPts val="12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grpSp>
        <p:nvGrpSpPr>
          <p:cNvPr id="46" name="Google Shape;46;p23"/>
          <p:cNvGrpSpPr/>
          <p:nvPr/>
        </p:nvGrpSpPr>
        <p:grpSpPr>
          <a:xfrm>
            <a:off x="0" y="6331876"/>
            <a:ext cx="5440218" cy="526124"/>
            <a:chOff x="-81643" y="5412920"/>
            <a:chExt cx="7669229" cy="1445080"/>
          </a:xfrm>
        </p:grpSpPr>
        <p:sp>
          <p:nvSpPr>
            <p:cNvPr id="47" name="Google Shape;47;p23"/>
            <p:cNvSpPr/>
            <p:nvPr/>
          </p:nvSpPr>
          <p:spPr>
            <a:xfrm>
              <a:off x="-81643" y="5412921"/>
              <a:ext cx="6645729" cy="144507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48" name="Google Shape;48;p23"/>
            <p:cNvSpPr/>
            <p:nvPr/>
          </p:nvSpPr>
          <p:spPr>
            <a:xfrm>
              <a:off x="6555921" y="5412920"/>
              <a:ext cx="1031665" cy="144508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grpSp>
      <p:pic>
        <p:nvPicPr>
          <p:cNvPr id="49" name="Google Shape;49;p23"/>
          <p:cNvPicPr preferRelativeResize="0"/>
          <p:nvPr/>
        </p:nvPicPr>
        <p:blipFill rotWithShape="1">
          <a:blip r:embed="rId2">
            <a:alphaModFix/>
          </a:blip>
          <a:srcRect b="0" l="0" r="0" t="0"/>
          <a:stretch/>
        </p:blipFill>
        <p:spPr>
          <a:xfrm>
            <a:off x="3828659" y="6387938"/>
            <a:ext cx="821392" cy="392625"/>
          </a:xfrm>
          <a:prstGeom prst="rect">
            <a:avLst/>
          </a:prstGeom>
          <a:noFill/>
          <a:ln>
            <a:noFill/>
          </a:ln>
        </p:spPr>
      </p:pic>
      <p:pic>
        <p:nvPicPr>
          <p:cNvPr id="50" name="Google Shape;50;p23"/>
          <p:cNvPicPr preferRelativeResize="0"/>
          <p:nvPr/>
        </p:nvPicPr>
        <p:blipFill rotWithShape="1">
          <a:blip r:embed="rId3">
            <a:alphaModFix/>
          </a:blip>
          <a:srcRect b="0" l="0" r="0" t="0"/>
          <a:stretch/>
        </p:blipFill>
        <p:spPr>
          <a:xfrm>
            <a:off x="2671220" y="6387938"/>
            <a:ext cx="991375" cy="392624"/>
          </a:xfrm>
          <a:prstGeom prst="rect">
            <a:avLst/>
          </a:prstGeom>
          <a:noFill/>
          <a:ln>
            <a:noFill/>
          </a:ln>
        </p:spPr>
      </p:pic>
      <p:pic>
        <p:nvPicPr>
          <p:cNvPr id="51" name="Google Shape;51;p23"/>
          <p:cNvPicPr preferRelativeResize="0"/>
          <p:nvPr/>
        </p:nvPicPr>
        <p:blipFill rotWithShape="1">
          <a:blip r:embed="rId4">
            <a:alphaModFix/>
          </a:blip>
          <a:srcRect b="0" l="0" r="0" t="0"/>
          <a:stretch/>
        </p:blipFill>
        <p:spPr>
          <a:xfrm>
            <a:off x="1376984" y="6446163"/>
            <a:ext cx="1076484" cy="270523"/>
          </a:xfrm>
          <a:prstGeom prst="rect">
            <a:avLst/>
          </a:prstGeom>
          <a:noFill/>
          <a:ln>
            <a:noFill/>
          </a:ln>
        </p:spPr>
      </p:pic>
      <p:pic>
        <p:nvPicPr>
          <p:cNvPr id="52" name="Google Shape;52;p23"/>
          <p:cNvPicPr preferRelativeResize="0"/>
          <p:nvPr/>
        </p:nvPicPr>
        <p:blipFill rotWithShape="1">
          <a:blip r:embed="rId5">
            <a:alphaModFix/>
          </a:blip>
          <a:srcRect b="0" l="0" r="0" t="0"/>
          <a:stretch/>
        </p:blipFill>
        <p:spPr>
          <a:xfrm>
            <a:off x="98329" y="6409314"/>
            <a:ext cx="1197700" cy="371248"/>
          </a:xfrm>
          <a:prstGeom prst="rect">
            <a:avLst/>
          </a:prstGeom>
          <a:noFill/>
          <a:ln>
            <a:noFill/>
          </a:ln>
        </p:spPr>
      </p:pic>
    </p:spTree>
  </p:cSld>
  <p:clrMapOvr>
    <a:masterClrMapping/>
  </p:clrMapOvr>
  <p:extLst>
    <p:ext uri="{DCECCB84-F9BA-43D5-87BE-67443E8EF086}">
      <p15:sldGuideLst>
        <p15:guide id="1" orient="horz" pos="1080">
          <p15:clr>
            <a:srgbClr val="FBAE40"/>
          </p15:clr>
        </p15:guide>
        <p15:guide id="2" orient="horz" pos="2160">
          <p15:clr>
            <a:srgbClr val="FBAE40"/>
          </p15:clr>
        </p15:guide>
        <p15:guide id="3" orient="horz" pos="3240">
          <p15:clr>
            <a:srgbClr val="FBAE40"/>
          </p15:clr>
        </p15:guide>
        <p15:guide id="4" orient="horz" pos="225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type="title">
  <p:cSld name="TITLE">
    <p:bg>
      <p:bgPr>
        <a:solidFill>
          <a:schemeClr val="lt1"/>
        </a:solidFill>
      </p:bgPr>
    </p:bg>
    <p:spTree>
      <p:nvGrpSpPr>
        <p:cNvPr id="53" name="Shape 53"/>
        <p:cNvGrpSpPr/>
        <p:nvPr/>
      </p:nvGrpSpPr>
      <p:grpSpPr>
        <a:xfrm>
          <a:off x="0" y="0"/>
          <a:ext cx="0" cy="0"/>
          <a:chOff x="0" y="0"/>
          <a:chExt cx="0" cy="0"/>
        </a:xfrm>
      </p:grpSpPr>
      <p:sp>
        <p:nvSpPr>
          <p:cNvPr id="54" name="Google Shape;54;p24"/>
          <p:cNvSpPr txBox="1"/>
          <p:nvPr>
            <p:ph type="ctrTitle"/>
          </p:nvPr>
        </p:nvSpPr>
        <p:spPr>
          <a:xfrm>
            <a:off x="5900245" y="544285"/>
            <a:ext cx="5528217" cy="268538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0AC93"/>
              </a:buClr>
              <a:buSzPts val="5400"/>
              <a:buFont typeface="Arial"/>
              <a:buNone/>
              <a:defRPr sz="5400" cap="none">
                <a:solidFill>
                  <a:srgbClr val="50AC9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4"/>
          <p:cNvSpPr txBox="1"/>
          <p:nvPr>
            <p:ph idx="1" type="subTitle"/>
          </p:nvPr>
        </p:nvSpPr>
        <p:spPr>
          <a:xfrm>
            <a:off x="5896340" y="3423773"/>
            <a:ext cx="5528217" cy="2029969"/>
          </a:xfrm>
          <a:prstGeom prst="rect">
            <a:avLst/>
          </a:prstGeom>
          <a:noFill/>
          <a:ln>
            <a:noFill/>
          </a:ln>
        </p:spPr>
        <p:txBody>
          <a:bodyPr anchorCtr="0" anchor="t" bIns="45700" lIns="91425" spcFirstLastPara="1" rIns="91425" wrap="square" tIns="45700">
            <a:normAutofit/>
          </a:bodyPr>
          <a:lstStyle>
            <a:lvl1pPr lvl="0" algn="l">
              <a:lnSpc>
                <a:spcPct val="150000"/>
              </a:lnSpc>
              <a:spcBef>
                <a:spcPts val="0"/>
              </a:spcBef>
              <a:spcAft>
                <a:spcPts val="0"/>
              </a:spcAft>
              <a:buClr>
                <a:srgbClr val="613395"/>
              </a:buClr>
              <a:buSzPts val="2800"/>
              <a:buNone/>
              <a:defRPr sz="2800">
                <a:solidFill>
                  <a:srgbClr val="613395"/>
                </a:solidFill>
              </a:defRPr>
            </a:lvl1pPr>
            <a:lvl2pPr lvl="1" algn="ctr">
              <a:lnSpc>
                <a:spcPct val="100000"/>
              </a:lnSpc>
              <a:spcBef>
                <a:spcPts val="1200"/>
              </a:spcBef>
              <a:spcAft>
                <a:spcPts val="0"/>
              </a:spcAft>
              <a:buClr>
                <a:srgbClr val="613395"/>
              </a:buClr>
              <a:buSzPts val="2000"/>
              <a:buNone/>
              <a:defRPr sz="2000"/>
            </a:lvl2pPr>
            <a:lvl3pPr lvl="2" algn="ctr">
              <a:lnSpc>
                <a:spcPct val="100000"/>
              </a:lnSpc>
              <a:spcBef>
                <a:spcPts val="1200"/>
              </a:spcBef>
              <a:spcAft>
                <a:spcPts val="0"/>
              </a:spcAft>
              <a:buClr>
                <a:srgbClr val="613395"/>
              </a:buClr>
              <a:buSzPts val="1800"/>
              <a:buNone/>
              <a:defRPr sz="1800"/>
            </a:lvl3pPr>
            <a:lvl4pPr lvl="3" algn="ctr">
              <a:lnSpc>
                <a:spcPct val="100000"/>
              </a:lnSpc>
              <a:spcBef>
                <a:spcPts val="1200"/>
              </a:spcBef>
              <a:spcAft>
                <a:spcPts val="0"/>
              </a:spcAft>
              <a:buClr>
                <a:srgbClr val="613395"/>
              </a:buClr>
              <a:buSzPts val="1600"/>
              <a:buNone/>
              <a:defRPr sz="1600"/>
            </a:lvl4pPr>
            <a:lvl5pPr lvl="4" algn="ctr">
              <a:lnSpc>
                <a:spcPct val="100000"/>
              </a:lnSpc>
              <a:spcBef>
                <a:spcPts val="1200"/>
              </a:spcBef>
              <a:spcAft>
                <a:spcPts val="0"/>
              </a:spcAft>
              <a:buClr>
                <a:srgbClr val="613395"/>
              </a:buClr>
              <a:buSzPts val="1600"/>
              <a:buNone/>
              <a:defRPr sz="1600"/>
            </a:lvl5pPr>
            <a:lvl6pPr lvl="5" algn="ctr">
              <a:lnSpc>
                <a:spcPct val="90000"/>
              </a:lnSpc>
              <a:spcBef>
                <a:spcPts val="12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6" name="Google Shape;56;p24"/>
          <p:cNvSpPr/>
          <p:nvPr/>
        </p:nvSpPr>
        <p:spPr>
          <a:xfrm>
            <a:off x="0" y="0"/>
            <a:ext cx="7086600" cy="6858000"/>
          </a:xfrm>
          <a:prstGeom prst="rtTriangle">
            <a:avLst/>
          </a:prstGeom>
          <a:gradFill>
            <a:gsLst>
              <a:gs pos="0">
                <a:srgbClr val="613395"/>
              </a:gs>
              <a:gs pos="100000">
                <a:srgbClr val="933872">
                  <a:alpha val="69019"/>
                </a:srgbClr>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pic>
        <p:nvPicPr>
          <p:cNvPr id="57" name="Google Shape;57;p24"/>
          <p:cNvPicPr preferRelativeResize="0"/>
          <p:nvPr/>
        </p:nvPicPr>
        <p:blipFill rotWithShape="1">
          <a:blip r:embed="rId2">
            <a:alphaModFix/>
          </a:blip>
          <a:srcRect b="0" l="0" r="0" t="0"/>
          <a:stretch/>
        </p:blipFill>
        <p:spPr>
          <a:xfrm rot="10800000">
            <a:off x="73477" y="0"/>
            <a:ext cx="3984172" cy="6870818"/>
          </a:xfrm>
          <a:prstGeom prst="rect">
            <a:avLst/>
          </a:prstGeom>
          <a:noFill/>
          <a:ln>
            <a:noFill/>
          </a:ln>
        </p:spPr>
      </p:pic>
    </p:spTree>
  </p:cSld>
  <p:clrMapOvr>
    <a:masterClrMapping/>
  </p:clrMapOvr>
  <p:extLst>
    <p:ext uri="{DCECCB84-F9BA-43D5-87BE-67443E8EF086}">
      <p15:sldGuideLst>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3">
  <p:cSld name="Content 3">
    <p:bg>
      <p:bgPr>
        <a:gradFill>
          <a:gsLst>
            <a:gs pos="0">
              <a:srgbClr val="613395"/>
            </a:gs>
            <a:gs pos="100000">
              <a:srgbClr val="933872">
                <a:alpha val="69019"/>
              </a:srgbClr>
            </a:gs>
          </a:gsLst>
          <a:lin ang="16200000" scaled="0"/>
        </a:gradFill>
      </p:bgPr>
    </p:bg>
    <p:spTree>
      <p:nvGrpSpPr>
        <p:cNvPr id="58" name="Shape 58"/>
        <p:cNvGrpSpPr/>
        <p:nvPr/>
      </p:nvGrpSpPr>
      <p:grpSpPr>
        <a:xfrm>
          <a:off x="0" y="0"/>
          <a:ext cx="0" cy="0"/>
          <a:chOff x="0" y="0"/>
          <a:chExt cx="0" cy="0"/>
        </a:xfrm>
      </p:grpSpPr>
      <p:sp>
        <p:nvSpPr>
          <p:cNvPr id="59" name="Google Shape;59;p25"/>
          <p:cNvSpPr/>
          <p:nvPr>
            <p:ph idx="2" type="pic"/>
          </p:nvPr>
        </p:nvSpPr>
        <p:spPr>
          <a:xfrm>
            <a:off x="0" y="0"/>
            <a:ext cx="12192000" cy="6858000"/>
          </a:xfrm>
          <a:prstGeom prst="rect">
            <a:avLst/>
          </a:prstGeom>
          <a:noFill/>
          <a:ln>
            <a:noFill/>
          </a:ln>
        </p:spPr>
      </p:sp>
      <p:pic>
        <p:nvPicPr>
          <p:cNvPr id="60" name="Google Shape;60;p25"/>
          <p:cNvPicPr preferRelativeResize="0"/>
          <p:nvPr/>
        </p:nvPicPr>
        <p:blipFill rotWithShape="1">
          <a:blip r:embed="rId2">
            <a:alphaModFix/>
          </a:blip>
          <a:srcRect b="0" l="0" r="0" t="0"/>
          <a:stretch/>
        </p:blipFill>
        <p:spPr>
          <a:xfrm>
            <a:off x="8736383" y="0"/>
            <a:ext cx="3455617" cy="5959310"/>
          </a:xfrm>
          <a:prstGeom prst="rect">
            <a:avLst/>
          </a:prstGeom>
          <a:noFill/>
          <a:ln>
            <a:noFill/>
          </a:ln>
        </p:spPr>
      </p:pic>
      <p:sp>
        <p:nvSpPr>
          <p:cNvPr id="61" name="Google Shape;61;p25"/>
          <p:cNvSpPr/>
          <p:nvPr/>
        </p:nvSpPr>
        <p:spPr>
          <a:xfrm>
            <a:off x="0" y="0"/>
            <a:ext cx="12192000" cy="6858000"/>
          </a:xfrm>
          <a:prstGeom prst="rect">
            <a:avLst/>
          </a:prstGeom>
          <a:gradFill>
            <a:gsLst>
              <a:gs pos="0">
                <a:srgbClr val="613395"/>
              </a:gs>
              <a:gs pos="100000">
                <a:srgbClr val="933872">
                  <a:alpha val="69019"/>
                </a:srgbClr>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62" name="Google Shape;62;p25"/>
          <p:cNvSpPr txBox="1"/>
          <p:nvPr>
            <p:ph type="title"/>
          </p:nvPr>
        </p:nvSpPr>
        <p:spPr>
          <a:xfrm>
            <a:off x="4933950" y="429461"/>
            <a:ext cx="6343650" cy="26684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5400"/>
              <a:buFont typeface="Arial"/>
              <a:buNone/>
              <a:defRPr sz="540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5"/>
          <p:cNvSpPr txBox="1"/>
          <p:nvPr>
            <p:ph idx="1" type="body"/>
          </p:nvPr>
        </p:nvSpPr>
        <p:spPr>
          <a:xfrm>
            <a:off x="4938712" y="3299953"/>
            <a:ext cx="6338888" cy="2668463"/>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0"/>
              </a:spcBef>
              <a:spcAft>
                <a:spcPts val="0"/>
              </a:spcAft>
              <a:buClr>
                <a:schemeClr val="lt1"/>
              </a:buClr>
              <a:buSzPts val="3200"/>
              <a:buFont typeface="Arial"/>
              <a:buNone/>
              <a:defRPr sz="3200">
                <a:solidFill>
                  <a:schemeClr val="lt1"/>
                </a:solidFill>
                <a:latin typeface="Arial"/>
                <a:ea typeface="Arial"/>
                <a:cs typeface="Arial"/>
                <a:sym typeface="Arial"/>
              </a:defRPr>
            </a:lvl1pPr>
            <a:lvl2pPr indent="-381000" lvl="1" marL="914400" algn="l">
              <a:lnSpc>
                <a:spcPct val="83333"/>
              </a:lnSpc>
              <a:spcBef>
                <a:spcPts val="0"/>
              </a:spcBef>
              <a:spcAft>
                <a:spcPts val="0"/>
              </a:spcAft>
              <a:buClr>
                <a:schemeClr val="lt1"/>
              </a:buClr>
              <a:buSzPts val="2400"/>
              <a:buChar char="•"/>
              <a:defRPr sz="2400">
                <a:solidFill>
                  <a:schemeClr val="lt1"/>
                </a:solidFill>
                <a:latin typeface="Arial"/>
                <a:ea typeface="Arial"/>
                <a:cs typeface="Arial"/>
                <a:sym typeface="Arial"/>
              </a:defRPr>
            </a:lvl2pPr>
            <a:lvl3pPr indent="-381000" lvl="2" marL="1371600" algn="l">
              <a:lnSpc>
                <a:spcPct val="83333"/>
              </a:lnSpc>
              <a:spcBef>
                <a:spcPts val="1200"/>
              </a:spcBef>
              <a:spcAft>
                <a:spcPts val="0"/>
              </a:spcAft>
              <a:buClr>
                <a:schemeClr val="lt1"/>
              </a:buClr>
              <a:buSzPts val="2400"/>
              <a:buChar char="•"/>
              <a:defRPr sz="2400">
                <a:solidFill>
                  <a:schemeClr val="lt1"/>
                </a:solidFill>
                <a:latin typeface="Arial"/>
                <a:ea typeface="Arial"/>
                <a:cs typeface="Arial"/>
                <a:sym typeface="Arial"/>
              </a:defRPr>
            </a:lvl3pPr>
            <a:lvl4pPr indent="-381000" lvl="3" marL="1828800" algn="l">
              <a:lnSpc>
                <a:spcPct val="83333"/>
              </a:lnSpc>
              <a:spcBef>
                <a:spcPts val="1200"/>
              </a:spcBef>
              <a:spcAft>
                <a:spcPts val="0"/>
              </a:spcAft>
              <a:buClr>
                <a:schemeClr val="lt1"/>
              </a:buClr>
              <a:buSzPts val="2400"/>
              <a:buChar char="•"/>
              <a:defRPr sz="2400">
                <a:solidFill>
                  <a:schemeClr val="lt1"/>
                </a:solidFill>
                <a:latin typeface="Arial"/>
                <a:ea typeface="Arial"/>
                <a:cs typeface="Arial"/>
                <a:sym typeface="Arial"/>
              </a:defRPr>
            </a:lvl4pPr>
            <a:lvl5pPr indent="-381000" lvl="4" marL="2286000" algn="l">
              <a:lnSpc>
                <a:spcPct val="83333"/>
              </a:lnSpc>
              <a:spcBef>
                <a:spcPts val="1200"/>
              </a:spcBef>
              <a:spcAft>
                <a:spcPts val="0"/>
              </a:spcAft>
              <a:buClr>
                <a:schemeClr val="lt1"/>
              </a:buClr>
              <a:buSzPts val="2400"/>
              <a:buChar char="•"/>
              <a:defRPr sz="2400">
                <a:solidFill>
                  <a:schemeClr val="lt1"/>
                </a:solidFill>
                <a:latin typeface="Arial"/>
                <a:ea typeface="Arial"/>
                <a:cs typeface="Arial"/>
                <a:sym typeface="Arial"/>
              </a:defRPr>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25"/>
          <p:cNvSpPr txBox="1"/>
          <p:nvPr>
            <p:ph idx="11" type="ftr"/>
          </p:nvPr>
        </p:nvSpPr>
        <p:spPr>
          <a:xfrm>
            <a:off x="6246976" y="6121950"/>
            <a:ext cx="4505316"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65" name="Google Shape;65;p25"/>
          <p:cNvSpPr txBox="1"/>
          <p:nvPr>
            <p:ph idx="12" type="sldNum"/>
          </p:nvPr>
        </p:nvSpPr>
        <p:spPr>
          <a:xfrm>
            <a:off x="10820400" y="6121949"/>
            <a:ext cx="457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Avenir"/>
                <a:ea typeface="Avenir"/>
                <a:cs typeface="Avenir"/>
                <a:sym typeface="Avenir"/>
              </a:defRPr>
            </a:lvl1pPr>
            <a:lvl2pPr indent="0" lvl="1" marL="0" marR="0" rtl="0" algn="l">
              <a:spcBef>
                <a:spcPts val="0"/>
              </a:spcBef>
              <a:buNone/>
              <a:defRPr sz="1800">
                <a:solidFill>
                  <a:schemeClr val="lt1"/>
                </a:solidFill>
                <a:latin typeface="Avenir"/>
                <a:ea typeface="Avenir"/>
                <a:cs typeface="Avenir"/>
                <a:sym typeface="Avenir"/>
              </a:defRPr>
            </a:lvl2pPr>
            <a:lvl3pPr indent="0" lvl="2" marL="0" marR="0" rtl="0" algn="l">
              <a:spcBef>
                <a:spcPts val="0"/>
              </a:spcBef>
              <a:buNone/>
              <a:defRPr sz="1800">
                <a:solidFill>
                  <a:schemeClr val="lt1"/>
                </a:solidFill>
                <a:latin typeface="Avenir"/>
                <a:ea typeface="Avenir"/>
                <a:cs typeface="Avenir"/>
                <a:sym typeface="Avenir"/>
              </a:defRPr>
            </a:lvl3pPr>
            <a:lvl4pPr indent="0" lvl="3" marL="0" marR="0" rtl="0" algn="l">
              <a:spcBef>
                <a:spcPts val="0"/>
              </a:spcBef>
              <a:buNone/>
              <a:defRPr sz="1800">
                <a:solidFill>
                  <a:schemeClr val="lt1"/>
                </a:solidFill>
                <a:latin typeface="Avenir"/>
                <a:ea typeface="Avenir"/>
                <a:cs typeface="Avenir"/>
                <a:sym typeface="Avenir"/>
              </a:defRPr>
            </a:lvl4pPr>
            <a:lvl5pPr indent="0" lvl="4" marL="0" marR="0" rtl="0" algn="l">
              <a:spcBef>
                <a:spcPts val="0"/>
              </a:spcBef>
              <a:buNone/>
              <a:defRPr sz="1800">
                <a:solidFill>
                  <a:schemeClr val="lt1"/>
                </a:solidFill>
                <a:latin typeface="Avenir"/>
                <a:ea typeface="Avenir"/>
                <a:cs typeface="Avenir"/>
                <a:sym typeface="Avenir"/>
              </a:defRPr>
            </a:lvl5pPr>
            <a:lvl6pPr indent="0" lvl="5" marL="0" marR="0" rtl="0" algn="l">
              <a:spcBef>
                <a:spcPts val="0"/>
              </a:spcBef>
              <a:buNone/>
              <a:defRPr sz="1800">
                <a:solidFill>
                  <a:schemeClr val="lt1"/>
                </a:solidFill>
                <a:latin typeface="Avenir"/>
                <a:ea typeface="Avenir"/>
                <a:cs typeface="Avenir"/>
                <a:sym typeface="Avenir"/>
              </a:defRPr>
            </a:lvl6pPr>
            <a:lvl7pPr indent="0" lvl="6" marL="0" marR="0" rtl="0" algn="l">
              <a:spcBef>
                <a:spcPts val="0"/>
              </a:spcBef>
              <a:buNone/>
              <a:defRPr sz="1800">
                <a:solidFill>
                  <a:schemeClr val="lt1"/>
                </a:solidFill>
                <a:latin typeface="Avenir"/>
                <a:ea typeface="Avenir"/>
                <a:cs typeface="Avenir"/>
                <a:sym typeface="Avenir"/>
              </a:defRPr>
            </a:lvl7pPr>
            <a:lvl8pPr indent="0" lvl="7" marL="0" marR="0" rtl="0" algn="l">
              <a:spcBef>
                <a:spcPts val="0"/>
              </a:spcBef>
              <a:buNone/>
              <a:defRPr sz="1800">
                <a:solidFill>
                  <a:schemeClr val="lt1"/>
                </a:solidFill>
                <a:latin typeface="Avenir"/>
                <a:ea typeface="Avenir"/>
                <a:cs typeface="Avenir"/>
                <a:sym typeface="Avenir"/>
              </a:defRPr>
            </a:lvl8pPr>
            <a:lvl9pPr indent="0" lvl="8" marL="0" marR="0" rtl="0" algn="l">
              <a:spcBef>
                <a:spcPts val="0"/>
              </a:spcBef>
              <a:buNone/>
              <a:defRPr sz="1800">
                <a:solidFill>
                  <a:schemeClr val="lt1"/>
                </a:solidFill>
                <a:latin typeface="Avenir"/>
                <a:ea typeface="Avenir"/>
                <a:cs typeface="Avenir"/>
                <a:sym typeface="Avenir"/>
              </a:defRPr>
            </a:lvl9pPr>
          </a:lstStyle>
          <a:p>
            <a:pPr indent="0" lvl="0" marL="0" rtl="0" algn="l">
              <a:spcBef>
                <a:spcPts val="0"/>
              </a:spcBef>
              <a:spcAft>
                <a:spcPts val="0"/>
              </a:spcAft>
              <a:buNone/>
            </a:pPr>
            <a:fld id="{00000000-1234-1234-1234-123412341234}" type="slidenum">
              <a:rPr lang="en-US"/>
              <a:t>‹#›</a:t>
            </a:fld>
            <a:endParaRPr/>
          </a:p>
        </p:txBody>
      </p:sp>
      <p:sp>
        <p:nvSpPr>
          <p:cNvPr id="66" name="Google Shape;66;p25"/>
          <p:cNvSpPr txBox="1"/>
          <p:nvPr>
            <p:ph idx="10" type="dt"/>
          </p:nvPr>
        </p:nvSpPr>
        <p:spPr>
          <a:xfrm>
            <a:off x="4931944" y="6122582"/>
            <a:ext cx="109728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67" name="Google Shape;67;p25"/>
          <p:cNvSpPr/>
          <p:nvPr/>
        </p:nvSpPr>
        <p:spPr>
          <a:xfrm>
            <a:off x="0" y="6587477"/>
            <a:ext cx="12192000" cy="270523"/>
          </a:xfrm>
          <a:prstGeom prst="rect">
            <a:avLst/>
          </a:prstGeom>
          <a:solidFill>
            <a:srgbClr val="50AC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grpSp>
        <p:nvGrpSpPr>
          <p:cNvPr id="68" name="Google Shape;68;p25"/>
          <p:cNvGrpSpPr/>
          <p:nvPr/>
        </p:nvGrpSpPr>
        <p:grpSpPr>
          <a:xfrm>
            <a:off x="0" y="6331876"/>
            <a:ext cx="5440218" cy="526124"/>
            <a:chOff x="-81643" y="5412920"/>
            <a:chExt cx="7669229" cy="1445080"/>
          </a:xfrm>
        </p:grpSpPr>
        <p:sp>
          <p:nvSpPr>
            <p:cNvPr id="69" name="Google Shape;69;p25"/>
            <p:cNvSpPr/>
            <p:nvPr/>
          </p:nvSpPr>
          <p:spPr>
            <a:xfrm>
              <a:off x="-81643" y="5412921"/>
              <a:ext cx="6645729" cy="144507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70" name="Google Shape;70;p25"/>
            <p:cNvSpPr/>
            <p:nvPr/>
          </p:nvSpPr>
          <p:spPr>
            <a:xfrm>
              <a:off x="6555921" y="5412920"/>
              <a:ext cx="1031665" cy="144508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grpSp>
      <p:pic>
        <p:nvPicPr>
          <p:cNvPr id="71" name="Google Shape;71;p25"/>
          <p:cNvPicPr preferRelativeResize="0"/>
          <p:nvPr/>
        </p:nvPicPr>
        <p:blipFill rotWithShape="1">
          <a:blip r:embed="rId3">
            <a:alphaModFix/>
          </a:blip>
          <a:srcRect b="0" l="0" r="0" t="0"/>
          <a:stretch/>
        </p:blipFill>
        <p:spPr>
          <a:xfrm>
            <a:off x="3828659" y="6387938"/>
            <a:ext cx="821392" cy="392625"/>
          </a:xfrm>
          <a:prstGeom prst="rect">
            <a:avLst/>
          </a:prstGeom>
          <a:noFill/>
          <a:ln>
            <a:noFill/>
          </a:ln>
        </p:spPr>
      </p:pic>
      <p:pic>
        <p:nvPicPr>
          <p:cNvPr id="72" name="Google Shape;72;p25"/>
          <p:cNvPicPr preferRelativeResize="0"/>
          <p:nvPr/>
        </p:nvPicPr>
        <p:blipFill rotWithShape="1">
          <a:blip r:embed="rId4">
            <a:alphaModFix/>
          </a:blip>
          <a:srcRect b="0" l="0" r="0" t="0"/>
          <a:stretch/>
        </p:blipFill>
        <p:spPr>
          <a:xfrm>
            <a:off x="2671220" y="6387938"/>
            <a:ext cx="991375" cy="392624"/>
          </a:xfrm>
          <a:prstGeom prst="rect">
            <a:avLst/>
          </a:prstGeom>
          <a:noFill/>
          <a:ln>
            <a:noFill/>
          </a:ln>
        </p:spPr>
      </p:pic>
      <p:pic>
        <p:nvPicPr>
          <p:cNvPr id="73" name="Google Shape;73;p25"/>
          <p:cNvPicPr preferRelativeResize="0"/>
          <p:nvPr/>
        </p:nvPicPr>
        <p:blipFill rotWithShape="1">
          <a:blip r:embed="rId5">
            <a:alphaModFix/>
          </a:blip>
          <a:srcRect b="0" l="0" r="0" t="0"/>
          <a:stretch/>
        </p:blipFill>
        <p:spPr>
          <a:xfrm>
            <a:off x="1376984" y="6446163"/>
            <a:ext cx="1076484" cy="270523"/>
          </a:xfrm>
          <a:prstGeom prst="rect">
            <a:avLst/>
          </a:prstGeom>
          <a:noFill/>
          <a:ln>
            <a:noFill/>
          </a:ln>
        </p:spPr>
      </p:pic>
      <p:pic>
        <p:nvPicPr>
          <p:cNvPr id="74" name="Google Shape;74;p25"/>
          <p:cNvPicPr preferRelativeResize="0"/>
          <p:nvPr/>
        </p:nvPicPr>
        <p:blipFill rotWithShape="1">
          <a:blip r:embed="rId6">
            <a:alphaModFix/>
          </a:blip>
          <a:srcRect b="0" l="0" r="0" t="0"/>
          <a:stretch/>
        </p:blipFill>
        <p:spPr>
          <a:xfrm>
            <a:off x="98329" y="6409314"/>
            <a:ext cx="1197700" cy="371248"/>
          </a:xfrm>
          <a:prstGeom prst="rect">
            <a:avLst/>
          </a:prstGeom>
          <a:noFill/>
          <a:ln>
            <a:noFill/>
          </a:ln>
        </p:spPr>
      </p:pic>
    </p:spTree>
  </p:cSld>
  <p:clrMapOvr>
    <a:masterClrMapping/>
  </p:clrMapOvr>
  <p:extLst>
    <p:ext uri="{DCECCB84-F9BA-43D5-87BE-67443E8EF086}">
      <p15:sldGuideLst>
        <p15:guide id="1" orient="horz" pos="552">
          <p15:clr>
            <a:srgbClr val="FBAE40"/>
          </p15:clr>
        </p15:guide>
        <p15:guide id="2" pos="7104">
          <p15:clr>
            <a:srgbClr val="FBAE40"/>
          </p15:clr>
        </p15:guide>
        <p15:guide id="3" pos="739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Picture">
  <p:cSld name="Title + Picture">
    <p:bg>
      <p:bgPr>
        <a:gradFill>
          <a:gsLst>
            <a:gs pos="0">
              <a:srgbClr val="603295"/>
            </a:gs>
            <a:gs pos="100000">
              <a:srgbClr val="933872">
                <a:alpha val="69019"/>
              </a:srgbClr>
            </a:gs>
          </a:gsLst>
          <a:lin ang="16200000" scaled="0"/>
        </a:gradFill>
      </p:bgPr>
    </p:bg>
    <p:spTree>
      <p:nvGrpSpPr>
        <p:cNvPr id="75" name="Shape 75"/>
        <p:cNvGrpSpPr/>
        <p:nvPr/>
      </p:nvGrpSpPr>
      <p:grpSpPr>
        <a:xfrm>
          <a:off x="0" y="0"/>
          <a:ext cx="0" cy="0"/>
          <a:chOff x="0" y="0"/>
          <a:chExt cx="0" cy="0"/>
        </a:xfrm>
      </p:grpSpPr>
      <p:sp>
        <p:nvSpPr>
          <p:cNvPr id="76" name="Google Shape;76;p26"/>
          <p:cNvSpPr/>
          <p:nvPr/>
        </p:nvSpPr>
        <p:spPr>
          <a:xfrm>
            <a:off x="-1351" y="0"/>
            <a:ext cx="12192000" cy="6858000"/>
          </a:xfrm>
          <a:prstGeom prst="rect">
            <a:avLst/>
          </a:prstGeom>
          <a:gradFill>
            <a:gsLst>
              <a:gs pos="0">
                <a:srgbClr val="613395"/>
              </a:gs>
              <a:gs pos="100000">
                <a:srgbClr val="933872">
                  <a:alpha val="69019"/>
                </a:srgbClr>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pic>
        <p:nvPicPr>
          <p:cNvPr id="77" name="Google Shape;77;p26"/>
          <p:cNvPicPr preferRelativeResize="0"/>
          <p:nvPr/>
        </p:nvPicPr>
        <p:blipFill rotWithShape="1">
          <a:blip r:embed="rId2">
            <a:alphaModFix/>
          </a:blip>
          <a:srcRect b="0" l="0" r="0" t="0"/>
          <a:stretch/>
        </p:blipFill>
        <p:spPr>
          <a:xfrm>
            <a:off x="8736383" y="0"/>
            <a:ext cx="3455617" cy="5959310"/>
          </a:xfrm>
          <a:prstGeom prst="rect">
            <a:avLst/>
          </a:prstGeom>
          <a:noFill/>
          <a:ln>
            <a:noFill/>
          </a:ln>
        </p:spPr>
      </p:pic>
      <p:sp>
        <p:nvSpPr>
          <p:cNvPr id="78" name="Google Shape;78;p26"/>
          <p:cNvSpPr txBox="1"/>
          <p:nvPr>
            <p:ph type="ctrTitle"/>
          </p:nvPr>
        </p:nvSpPr>
        <p:spPr>
          <a:xfrm>
            <a:off x="4833694" y="660358"/>
            <a:ext cx="6594768" cy="553728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800"/>
              <a:buFont typeface="Arial"/>
              <a:buNone/>
              <a:defRPr sz="480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26"/>
          <p:cNvSpPr/>
          <p:nvPr>
            <p:ph idx="2" type="pic"/>
          </p:nvPr>
        </p:nvSpPr>
        <p:spPr>
          <a:xfrm>
            <a:off x="0" y="0"/>
            <a:ext cx="4613275" cy="6858000"/>
          </a:xfrm>
          <a:prstGeom prst="rect">
            <a:avLst/>
          </a:prstGeom>
          <a:noFill/>
          <a:ln>
            <a:noFill/>
          </a:ln>
        </p:spPr>
      </p:sp>
    </p:spTree>
  </p:cSld>
  <p:clrMapOvr>
    <a:masterClrMapping/>
  </p:clrMapOvr>
  <p:extLst>
    <p:ext uri="{DCECCB84-F9BA-43D5-87BE-67443E8EF086}">
      <p15:sldGuideLst>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 Picture ">
  <p:cSld name="Title + Subtitle + Picture ">
    <p:bg>
      <p:bgPr>
        <a:solidFill>
          <a:schemeClr val="lt1"/>
        </a:solidFill>
      </p:bgPr>
    </p:bg>
    <p:spTree>
      <p:nvGrpSpPr>
        <p:cNvPr id="80" name="Shape 80"/>
        <p:cNvGrpSpPr/>
        <p:nvPr/>
      </p:nvGrpSpPr>
      <p:grpSpPr>
        <a:xfrm>
          <a:off x="0" y="0"/>
          <a:ext cx="0" cy="0"/>
          <a:chOff x="0" y="0"/>
          <a:chExt cx="0" cy="0"/>
        </a:xfrm>
      </p:grpSpPr>
      <p:sp>
        <p:nvSpPr>
          <p:cNvPr id="81" name="Google Shape;81;p27"/>
          <p:cNvSpPr txBox="1"/>
          <p:nvPr>
            <p:ph type="ctrTitle"/>
          </p:nvPr>
        </p:nvSpPr>
        <p:spPr>
          <a:xfrm>
            <a:off x="4833694" y="544285"/>
            <a:ext cx="6594768" cy="344532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0AC93"/>
              </a:buClr>
              <a:buSzPts val="6000"/>
              <a:buFont typeface="Arial"/>
              <a:buNone/>
              <a:defRPr sz="6000" cap="none">
                <a:solidFill>
                  <a:srgbClr val="50AC9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27"/>
          <p:cNvSpPr txBox="1"/>
          <p:nvPr>
            <p:ph idx="1" type="subTitle"/>
          </p:nvPr>
        </p:nvSpPr>
        <p:spPr>
          <a:xfrm>
            <a:off x="4829789" y="4130045"/>
            <a:ext cx="6594768" cy="1951523"/>
          </a:xfrm>
          <a:prstGeom prst="rect">
            <a:avLst/>
          </a:prstGeom>
          <a:noFill/>
          <a:ln>
            <a:noFill/>
          </a:ln>
        </p:spPr>
        <p:txBody>
          <a:bodyPr anchorCtr="0" anchor="t" bIns="45700" lIns="91425" spcFirstLastPara="1" rIns="91425" wrap="square" tIns="45700">
            <a:normAutofit/>
          </a:bodyPr>
          <a:lstStyle>
            <a:lvl1pPr lvl="0" algn="l">
              <a:lnSpc>
                <a:spcPct val="150000"/>
              </a:lnSpc>
              <a:spcBef>
                <a:spcPts val="0"/>
              </a:spcBef>
              <a:spcAft>
                <a:spcPts val="0"/>
              </a:spcAft>
              <a:buClr>
                <a:srgbClr val="613395"/>
              </a:buClr>
              <a:buSzPts val="3600"/>
              <a:buNone/>
              <a:defRPr sz="3600">
                <a:solidFill>
                  <a:srgbClr val="613395"/>
                </a:solidFill>
                <a:latin typeface="Arial"/>
                <a:ea typeface="Arial"/>
                <a:cs typeface="Arial"/>
                <a:sym typeface="Arial"/>
              </a:defRPr>
            </a:lvl1pPr>
            <a:lvl2pPr lvl="1" algn="ctr">
              <a:lnSpc>
                <a:spcPct val="100000"/>
              </a:lnSpc>
              <a:spcBef>
                <a:spcPts val="1200"/>
              </a:spcBef>
              <a:spcAft>
                <a:spcPts val="0"/>
              </a:spcAft>
              <a:buClr>
                <a:srgbClr val="613395"/>
              </a:buClr>
              <a:buSzPts val="2000"/>
              <a:buNone/>
              <a:defRPr sz="2000"/>
            </a:lvl2pPr>
            <a:lvl3pPr lvl="2" algn="ctr">
              <a:lnSpc>
                <a:spcPct val="100000"/>
              </a:lnSpc>
              <a:spcBef>
                <a:spcPts val="1200"/>
              </a:spcBef>
              <a:spcAft>
                <a:spcPts val="0"/>
              </a:spcAft>
              <a:buClr>
                <a:srgbClr val="613395"/>
              </a:buClr>
              <a:buSzPts val="1800"/>
              <a:buNone/>
              <a:defRPr sz="1800"/>
            </a:lvl3pPr>
            <a:lvl4pPr lvl="3" algn="ctr">
              <a:lnSpc>
                <a:spcPct val="100000"/>
              </a:lnSpc>
              <a:spcBef>
                <a:spcPts val="1200"/>
              </a:spcBef>
              <a:spcAft>
                <a:spcPts val="0"/>
              </a:spcAft>
              <a:buClr>
                <a:srgbClr val="613395"/>
              </a:buClr>
              <a:buSzPts val="1600"/>
              <a:buNone/>
              <a:defRPr sz="1600"/>
            </a:lvl4pPr>
            <a:lvl5pPr lvl="4" algn="ctr">
              <a:lnSpc>
                <a:spcPct val="100000"/>
              </a:lnSpc>
              <a:spcBef>
                <a:spcPts val="1200"/>
              </a:spcBef>
              <a:spcAft>
                <a:spcPts val="0"/>
              </a:spcAft>
              <a:buClr>
                <a:srgbClr val="613395"/>
              </a:buClr>
              <a:buSzPts val="1600"/>
              <a:buNone/>
              <a:defRPr sz="1600"/>
            </a:lvl5pPr>
            <a:lvl6pPr lvl="5" algn="ctr">
              <a:lnSpc>
                <a:spcPct val="90000"/>
              </a:lnSpc>
              <a:spcBef>
                <a:spcPts val="12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3" name="Google Shape;83;p27"/>
          <p:cNvSpPr/>
          <p:nvPr/>
        </p:nvSpPr>
        <p:spPr>
          <a:xfrm>
            <a:off x="0" y="6587477"/>
            <a:ext cx="12192000" cy="270523"/>
          </a:xfrm>
          <a:prstGeom prst="rect">
            <a:avLst/>
          </a:prstGeom>
          <a:solidFill>
            <a:srgbClr val="50AC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grpSp>
        <p:nvGrpSpPr>
          <p:cNvPr id="84" name="Google Shape;84;p27"/>
          <p:cNvGrpSpPr/>
          <p:nvPr/>
        </p:nvGrpSpPr>
        <p:grpSpPr>
          <a:xfrm>
            <a:off x="0" y="6331876"/>
            <a:ext cx="5440218" cy="526124"/>
            <a:chOff x="-81643" y="5412920"/>
            <a:chExt cx="7669229" cy="1445080"/>
          </a:xfrm>
        </p:grpSpPr>
        <p:sp>
          <p:nvSpPr>
            <p:cNvPr id="85" name="Google Shape;85;p27"/>
            <p:cNvSpPr/>
            <p:nvPr/>
          </p:nvSpPr>
          <p:spPr>
            <a:xfrm>
              <a:off x="-81643" y="5412921"/>
              <a:ext cx="6645729" cy="1445079"/>
            </a:xfrm>
            <a:prstGeom prst="rect">
              <a:avLst/>
            </a:prstGeom>
            <a:solidFill>
              <a:srgbClr val="61339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86" name="Google Shape;86;p27"/>
            <p:cNvSpPr/>
            <p:nvPr/>
          </p:nvSpPr>
          <p:spPr>
            <a:xfrm>
              <a:off x="6555921" y="5412920"/>
              <a:ext cx="1031665" cy="1445080"/>
            </a:xfrm>
            <a:prstGeom prst="rtTriangle">
              <a:avLst/>
            </a:prstGeom>
            <a:solidFill>
              <a:srgbClr val="61339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grpSp>
      <p:pic>
        <p:nvPicPr>
          <p:cNvPr id="87" name="Google Shape;87;p27"/>
          <p:cNvPicPr preferRelativeResize="0"/>
          <p:nvPr/>
        </p:nvPicPr>
        <p:blipFill rotWithShape="1">
          <a:blip r:embed="rId2">
            <a:alphaModFix/>
          </a:blip>
          <a:srcRect b="0" l="0" r="0" t="0"/>
          <a:stretch/>
        </p:blipFill>
        <p:spPr>
          <a:xfrm>
            <a:off x="3996767" y="6387938"/>
            <a:ext cx="615398" cy="392624"/>
          </a:xfrm>
          <a:prstGeom prst="rect">
            <a:avLst/>
          </a:prstGeom>
          <a:noFill/>
          <a:ln>
            <a:noFill/>
          </a:ln>
        </p:spPr>
      </p:pic>
      <p:pic>
        <p:nvPicPr>
          <p:cNvPr id="88" name="Google Shape;88;p27"/>
          <p:cNvPicPr preferRelativeResize="0"/>
          <p:nvPr/>
        </p:nvPicPr>
        <p:blipFill rotWithShape="1">
          <a:blip r:embed="rId3">
            <a:alphaModFix/>
          </a:blip>
          <a:srcRect b="0" l="0" r="0" t="0"/>
          <a:stretch/>
        </p:blipFill>
        <p:spPr>
          <a:xfrm>
            <a:off x="108677" y="5832664"/>
            <a:ext cx="1245960" cy="1601985"/>
          </a:xfrm>
          <a:prstGeom prst="rect">
            <a:avLst/>
          </a:prstGeom>
          <a:noFill/>
          <a:ln>
            <a:noFill/>
          </a:ln>
        </p:spPr>
      </p:pic>
      <p:pic>
        <p:nvPicPr>
          <p:cNvPr id="89" name="Google Shape;89;p27"/>
          <p:cNvPicPr preferRelativeResize="0"/>
          <p:nvPr/>
        </p:nvPicPr>
        <p:blipFill rotWithShape="1">
          <a:blip r:embed="rId4">
            <a:alphaModFix/>
          </a:blip>
          <a:srcRect b="0" l="0" r="0" t="0"/>
          <a:stretch/>
        </p:blipFill>
        <p:spPr>
          <a:xfrm rot="10800000">
            <a:off x="-1" y="6068"/>
            <a:ext cx="3662595" cy="6316249"/>
          </a:xfrm>
          <a:prstGeom prst="rect">
            <a:avLst/>
          </a:prstGeom>
          <a:noFill/>
          <a:ln>
            <a:noFill/>
          </a:ln>
        </p:spPr>
      </p:pic>
      <p:pic>
        <p:nvPicPr>
          <p:cNvPr id="90" name="Google Shape;90;p27"/>
          <p:cNvPicPr preferRelativeResize="0"/>
          <p:nvPr/>
        </p:nvPicPr>
        <p:blipFill rotWithShape="1">
          <a:blip r:embed="rId5">
            <a:alphaModFix/>
          </a:blip>
          <a:srcRect b="0" l="0" r="0" t="0"/>
          <a:stretch/>
        </p:blipFill>
        <p:spPr>
          <a:xfrm>
            <a:off x="1417652" y="6434894"/>
            <a:ext cx="1144373" cy="305166"/>
          </a:xfrm>
          <a:prstGeom prst="rect">
            <a:avLst/>
          </a:prstGeom>
          <a:noFill/>
          <a:ln>
            <a:noFill/>
          </a:ln>
        </p:spPr>
      </p:pic>
      <p:pic>
        <p:nvPicPr>
          <p:cNvPr id="91" name="Google Shape;91;p27"/>
          <p:cNvPicPr preferRelativeResize="0"/>
          <p:nvPr/>
        </p:nvPicPr>
        <p:blipFill rotWithShape="1">
          <a:blip r:embed="rId6">
            <a:alphaModFix/>
          </a:blip>
          <a:srcRect b="0" l="0" r="0" t="0"/>
          <a:stretch/>
        </p:blipFill>
        <p:spPr>
          <a:xfrm>
            <a:off x="2744503" y="6381426"/>
            <a:ext cx="1069785" cy="423677"/>
          </a:xfrm>
          <a:prstGeom prst="rect">
            <a:avLst/>
          </a:prstGeom>
          <a:noFill/>
          <a:ln>
            <a:noFill/>
          </a:ln>
        </p:spPr>
      </p:pic>
    </p:spTree>
  </p:cSld>
  <p:clrMapOvr>
    <a:masterClrMapping/>
  </p:clrMapOvr>
  <p:extLst>
    <p:ext uri="{DCECCB84-F9BA-43D5-87BE-67443E8EF086}">
      <p15:sldGuideLst>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1">
  <p:cSld name="Two Content 1">
    <p:bg>
      <p:bgPr>
        <a:solidFill>
          <a:schemeClr val="lt1"/>
        </a:solidFill>
      </p:bgPr>
    </p:bg>
    <p:spTree>
      <p:nvGrpSpPr>
        <p:cNvPr id="92" name="Shape 92"/>
        <p:cNvGrpSpPr/>
        <p:nvPr/>
      </p:nvGrpSpPr>
      <p:grpSpPr>
        <a:xfrm>
          <a:off x="0" y="0"/>
          <a:ext cx="0" cy="0"/>
          <a:chOff x="0" y="0"/>
          <a:chExt cx="0" cy="0"/>
        </a:xfrm>
      </p:grpSpPr>
      <p:sp>
        <p:nvSpPr>
          <p:cNvPr id="93" name="Google Shape;93;p28"/>
          <p:cNvSpPr/>
          <p:nvPr/>
        </p:nvSpPr>
        <p:spPr>
          <a:xfrm>
            <a:off x="11887200" y="0"/>
            <a:ext cx="304800" cy="6858000"/>
          </a:xfrm>
          <a:prstGeom prst="rect">
            <a:avLst/>
          </a:prstGeom>
          <a:solidFill>
            <a:srgbClr val="50AC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94" name="Google Shape;94;p28"/>
          <p:cNvSpPr txBox="1"/>
          <p:nvPr>
            <p:ph type="title"/>
          </p:nvPr>
        </p:nvSpPr>
        <p:spPr>
          <a:xfrm>
            <a:off x="771736" y="896112"/>
            <a:ext cx="9389288" cy="1362456"/>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50AC93"/>
              </a:buClr>
              <a:buSzPts val="4400"/>
              <a:buFont typeface="Arial"/>
              <a:buNone/>
              <a:defRPr cap="none">
                <a:solidFill>
                  <a:srgbClr val="50AC9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28"/>
          <p:cNvSpPr txBox="1"/>
          <p:nvPr>
            <p:ph idx="10" type="dt"/>
          </p:nvPr>
        </p:nvSpPr>
        <p:spPr>
          <a:xfrm>
            <a:off x="771734" y="6353175"/>
            <a:ext cx="1563251"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rgbClr val="3F3F3F"/>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96" name="Google Shape;96;p28"/>
          <p:cNvSpPr txBox="1"/>
          <p:nvPr>
            <p:ph idx="11" type="ftr"/>
          </p:nvPr>
        </p:nvSpPr>
        <p:spPr>
          <a:xfrm>
            <a:off x="5424487" y="6350000"/>
            <a:ext cx="22860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rgbClr val="3F3F3F"/>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97" name="Google Shape;97;p28"/>
          <p:cNvSpPr txBox="1"/>
          <p:nvPr>
            <p:ph idx="1" type="body"/>
          </p:nvPr>
        </p:nvSpPr>
        <p:spPr>
          <a:xfrm>
            <a:off x="771734" y="2590800"/>
            <a:ext cx="4515035" cy="3505200"/>
          </a:xfrm>
          <a:prstGeom prst="rect">
            <a:avLst/>
          </a:prstGeom>
          <a:noFill/>
          <a:ln>
            <a:noFill/>
          </a:ln>
        </p:spPr>
        <p:txBody>
          <a:bodyPr anchorCtr="0" anchor="t" bIns="45700" lIns="91425" spcFirstLastPara="1" rIns="91425" wrap="square" tIns="45700">
            <a:normAutofit/>
          </a:bodyPr>
          <a:lstStyle>
            <a:lvl1pPr indent="-228600" lvl="0" marL="457200" algn="l">
              <a:lnSpc>
                <a:spcPct val="111111"/>
              </a:lnSpc>
              <a:spcBef>
                <a:spcPts val="0"/>
              </a:spcBef>
              <a:spcAft>
                <a:spcPts val="0"/>
              </a:spcAft>
              <a:buClr>
                <a:srgbClr val="613395"/>
              </a:buClr>
              <a:buSzPts val="1800"/>
              <a:buFont typeface="Arial"/>
              <a:buNone/>
              <a:defRPr sz="1800"/>
            </a:lvl1pPr>
            <a:lvl2pPr indent="-342900" lvl="1" marL="914400" algn="l">
              <a:lnSpc>
                <a:spcPct val="111111"/>
              </a:lnSpc>
              <a:spcBef>
                <a:spcPts val="1200"/>
              </a:spcBef>
              <a:spcAft>
                <a:spcPts val="0"/>
              </a:spcAft>
              <a:buClr>
                <a:srgbClr val="613395"/>
              </a:buClr>
              <a:buSzPts val="1800"/>
              <a:buChar char="•"/>
              <a:defRPr sz="1800"/>
            </a:lvl2pPr>
            <a:lvl3pPr indent="-342900" lvl="2" marL="1371600" algn="l">
              <a:lnSpc>
                <a:spcPct val="111111"/>
              </a:lnSpc>
              <a:spcBef>
                <a:spcPts val="1200"/>
              </a:spcBef>
              <a:spcAft>
                <a:spcPts val="0"/>
              </a:spcAft>
              <a:buClr>
                <a:srgbClr val="613395"/>
              </a:buClr>
              <a:buSzPts val="1800"/>
              <a:buChar char="•"/>
              <a:defRPr sz="1800"/>
            </a:lvl3pPr>
            <a:lvl4pPr indent="-342900" lvl="3" marL="1828800" algn="l">
              <a:lnSpc>
                <a:spcPct val="111111"/>
              </a:lnSpc>
              <a:spcBef>
                <a:spcPts val="1200"/>
              </a:spcBef>
              <a:spcAft>
                <a:spcPts val="0"/>
              </a:spcAft>
              <a:buClr>
                <a:srgbClr val="613395"/>
              </a:buClr>
              <a:buSzPts val="1800"/>
              <a:buChar char="•"/>
              <a:defRPr sz="1800"/>
            </a:lvl4pPr>
            <a:lvl5pPr indent="-342900" lvl="4" marL="2286000" algn="l">
              <a:lnSpc>
                <a:spcPct val="111111"/>
              </a:lnSpc>
              <a:spcBef>
                <a:spcPts val="1200"/>
              </a:spcBef>
              <a:spcAft>
                <a:spcPts val="0"/>
              </a:spcAft>
              <a:buClr>
                <a:srgbClr val="613395"/>
              </a:buClr>
              <a:buSzPts val="1800"/>
              <a:buChar char="•"/>
              <a:defRPr sz="1800"/>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28"/>
          <p:cNvSpPr txBox="1"/>
          <p:nvPr>
            <p:ph idx="2" type="body"/>
          </p:nvPr>
        </p:nvSpPr>
        <p:spPr>
          <a:xfrm>
            <a:off x="5645989" y="2590800"/>
            <a:ext cx="4515035" cy="3505200"/>
          </a:xfrm>
          <a:prstGeom prst="rect">
            <a:avLst/>
          </a:prstGeom>
          <a:noFill/>
          <a:ln>
            <a:noFill/>
          </a:ln>
        </p:spPr>
        <p:txBody>
          <a:bodyPr anchorCtr="0" anchor="t" bIns="45700" lIns="91425" spcFirstLastPara="1" rIns="91425" wrap="square" tIns="45700">
            <a:normAutofit/>
          </a:bodyPr>
          <a:lstStyle>
            <a:lvl1pPr indent="-228600" lvl="0" marL="457200" algn="l">
              <a:lnSpc>
                <a:spcPct val="111111"/>
              </a:lnSpc>
              <a:spcBef>
                <a:spcPts val="0"/>
              </a:spcBef>
              <a:spcAft>
                <a:spcPts val="0"/>
              </a:spcAft>
              <a:buClr>
                <a:srgbClr val="613395"/>
              </a:buClr>
              <a:buSzPts val="1800"/>
              <a:buFont typeface="Arial"/>
              <a:buNone/>
              <a:defRPr sz="1800"/>
            </a:lvl1pPr>
            <a:lvl2pPr indent="-342900" lvl="1" marL="914400" algn="l">
              <a:lnSpc>
                <a:spcPct val="111111"/>
              </a:lnSpc>
              <a:spcBef>
                <a:spcPts val="1200"/>
              </a:spcBef>
              <a:spcAft>
                <a:spcPts val="0"/>
              </a:spcAft>
              <a:buClr>
                <a:srgbClr val="613395"/>
              </a:buClr>
              <a:buSzPts val="1800"/>
              <a:buChar char="•"/>
              <a:defRPr sz="1800"/>
            </a:lvl2pPr>
            <a:lvl3pPr indent="-342900" lvl="2" marL="1371600" algn="l">
              <a:lnSpc>
                <a:spcPct val="111111"/>
              </a:lnSpc>
              <a:spcBef>
                <a:spcPts val="1200"/>
              </a:spcBef>
              <a:spcAft>
                <a:spcPts val="0"/>
              </a:spcAft>
              <a:buClr>
                <a:srgbClr val="613395"/>
              </a:buClr>
              <a:buSzPts val="1800"/>
              <a:buChar char="•"/>
              <a:defRPr sz="1800"/>
            </a:lvl3pPr>
            <a:lvl4pPr indent="-342900" lvl="3" marL="1828800" algn="l">
              <a:lnSpc>
                <a:spcPct val="111111"/>
              </a:lnSpc>
              <a:spcBef>
                <a:spcPts val="1200"/>
              </a:spcBef>
              <a:spcAft>
                <a:spcPts val="0"/>
              </a:spcAft>
              <a:buClr>
                <a:srgbClr val="613395"/>
              </a:buClr>
              <a:buSzPts val="1800"/>
              <a:buChar char="•"/>
              <a:defRPr sz="1800"/>
            </a:lvl4pPr>
            <a:lvl5pPr indent="-342900" lvl="4" marL="2286000" algn="l">
              <a:lnSpc>
                <a:spcPct val="111111"/>
              </a:lnSpc>
              <a:spcBef>
                <a:spcPts val="1200"/>
              </a:spcBef>
              <a:spcAft>
                <a:spcPts val="0"/>
              </a:spcAft>
              <a:buClr>
                <a:srgbClr val="613395"/>
              </a:buClr>
              <a:buSzPts val="1800"/>
              <a:buChar char="•"/>
              <a:defRPr sz="1800"/>
            </a:lvl5pPr>
            <a:lvl6pPr indent="-342900" lvl="5" marL="2743200" algn="l">
              <a:lnSpc>
                <a:spcPct val="90000"/>
              </a:lnSpc>
              <a:spcBef>
                <a:spcPts val="12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99" name="Google Shape;99;p28"/>
          <p:cNvPicPr preferRelativeResize="0"/>
          <p:nvPr/>
        </p:nvPicPr>
        <p:blipFill rotWithShape="1">
          <a:blip r:embed="rId2">
            <a:alphaModFix/>
          </a:blip>
          <a:srcRect b="0" l="0" r="0" t="0"/>
          <a:stretch/>
        </p:blipFill>
        <p:spPr>
          <a:xfrm>
            <a:off x="9317281" y="0"/>
            <a:ext cx="2874719" cy="495753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762000" y="365125"/>
            <a:ext cx="106680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50AC93"/>
              </a:buClr>
              <a:buSzPts val="4400"/>
              <a:buFont typeface="Arial"/>
              <a:buNone/>
              <a:defRPr b="1" i="0" sz="4400" u="none" cap="none" strike="noStrike">
                <a:solidFill>
                  <a:srgbClr val="50AC93"/>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9"/>
          <p:cNvSpPr txBox="1"/>
          <p:nvPr>
            <p:ph idx="1" type="body"/>
          </p:nvPr>
        </p:nvSpPr>
        <p:spPr>
          <a:xfrm>
            <a:off x="762000" y="1825625"/>
            <a:ext cx="10668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100000"/>
              </a:lnSpc>
              <a:spcBef>
                <a:spcPts val="0"/>
              </a:spcBef>
              <a:spcAft>
                <a:spcPts val="0"/>
              </a:spcAft>
              <a:buClr>
                <a:srgbClr val="613395"/>
              </a:buClr>
              <a:buSzPts val="2800"/>
              <a:buFont typeface="Arial"/>
              <a:buChar char="•"/>
              <a:defRPr b="0" i="0" sz="2800" u="none" cap="none" strike="noStrike">
                <a:solidFill>
                  <a:srgbClr val="613395"/>
                </a:solidFill>
                <a:latin typeface="Arial"/>
                <a:ea typeface="Arial"/>
                <a:cs typeface="Arial"/>
                <a:sym typeface="Arial"/>
              </a:defRPr>
            </a:lvl1pPr>
            <a:lvl2pPr indent="-381000" lvl="1" marL="914400" marR="0" rtl="0" algn="l">
              <a:lnSpc>
                <a:spcPct val="100000"/>
              </a:lnSpc>
              <a:spcBef>
                <a:spcPts val="1200"/>
              </a:spcBef>
              <a:spcAft>
                <a:spcPts val="0"/>
              </a:spcAft>
              <a:buClr>
                <a:srgbClr val="613395"/>
              </a:buClr>
              <a:buSzPts val="2400"/>
              <a:buFont typeface="Arial"/>
              <a:buChar char="•"/>
              <a:defRPr b="0" i="0" sz="2400" u="none" cap="none" strike="noStrike">
                <a:solidFill>
                  <a:srgbClr val="613395"/>
                </a:solidFill>
                <a:latin typeface="Arial"/>
                <a:ea typeface="Arial"/>
                <a:cs typeface="Arial"/>
                <a:sym typeface="Arial"/>
              </a:defRPr>
            </a:lvl2pPr>
            <a:lvl3pPr indent="-355600" lvl="2" marL="1371600" marR="0" rtl="0" algn="l">
              <a:lnSpc>
                <a:spcPct val="100000"/>
              </a:lnSpc>
              <a:spcBef>
                <a:spcPts val="1200"/>
              </a:spcBef>
              <a:spcAft>
                <a:spcPts val="0"/>
              </a:spcAft>
              <a:buClr>
                <a:srgbClr val="613395"/>
              </a:buClr>
              <a:buSzPts val="2000"/>
              <a:buFont typeface="Arial"/>
              <a:buChar char="•"/>
              <a:defRPr b="0" i="0" sz="2000" u="none" cap="none" strike="noStrike">
                <a:solidFill>
                  <a:srgbClr val="613395"/>
                </a:solidFill>
                <a:latin typeface="Arial"/>
                <a:ea typeface="Arial"/>
                <a:cs typeface="Arial"/>
                <a:sym typeface="Arial"/>
              </a:defRPr>
            </a:lvl3pPr>
            <a:lvl4pPr indent="-342900" lvl="3" marL="1828800" marR="0" rtl="0" algn="l">
              <a:lnSpc>
                <a:spcPct val="100000"/>
              </a:lnSpc>
              <a:spcBef>
                <a:spcPts val="1200"/>
              </a:spcBef>
              <a:spcAft>
                <a:spcPts val="0"/>
              </a:spcAft>
              <a:buClr>
                <a:srgbClr val="613395"/>
              </a:buClr>
              <a:buSzPts val="1800"/>
              <a:buFont typeface="Arial"/>
              <a:buChar char="•"/>
              <a:defRPr b="0" i="0" sz="1800" u="none" cap="none" strike="noStrike">
                <a:solidFill>
                  <a:srgbClr val="613395"/>
                </a:solidFill>
                <a:latin typeface="Arial"/>
                <a:ea typeface="Arial"/>
                <a:cs typeface="Arial"/>
                <a:sym typeface="Arial"/>
              </a:defRPr>
            </a:lvl4pPr>
            <a:lvl5pPr indent="-342900" lvl="4" marL="2286000" marR="0" rtl="0" algn="l">
              <a:lnSpc>
                <a:spcPct val="100000"/>
              </a:lnSpc>
              <a:spcBef>
                <a:spcPts val="1200"/>
              </a:spcBef>
              <a:spcAft>
                <a:spcPts val="0"/>
              </a:spcAft>
              <a:buClr>
                <a:srgbClr val="613395"/>
              </a:buClr>
              <a:buSzPts val="1800"/>
              <a:buFont typeface="Arial"/>
              <a:buChar char="•"/>
              <a:defRPr b="0" i="0" sz="1800" u="none" cap="none" strike="noStrike">
                <a:solidFill>
                  <a:srgbClr val="613395"/>
                </a:solidFill>
                <a:latin typeface="Arial"/>
                <a:ea typeface="Arial"/>
                <a:cs typeface="Arial"/>
                <a:sym typeface="Arial"/>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6">
          <p15:clr>
            <a:srgbClr val="5ACBF0"/>
          </p15:clr>
        </p15:guide>
        <p15:guide id="2" pos="1920">
          <p15:clr>
            <a:srgbClr val="F26B43"/>
          </p15:clr>
        </p15:guide>
        <p15:guide id="3" pos="5760">
          <p15:clr>
            <a:srgbClr val="F26B43"/>
          </p15:clr>
        </p15:guide>
        <p15:guide id="4" orient="horz" pos="2160">
          <p15:clr>
            <a:srgbClr val="F26B43"/>
          </p15:clr>
        </p15:guide>
        <p15:guide id="5" pos="1272">
          <p15:clr>
            <a:srgbClr val="9FCC3B"/>
          </p15:clr>
        </p15:guide>
        <p15:guide id="6" pos="2544">
          <p15:clr>
            <a:srgbClr val="9FCC3B"/>
          </p15:clr>
        </p15:guide>
        <p15:guide id="7" pos="5112">
          <p15:clr>
            <a:srgbClr val="9FCC3B"/>
          </p15:clr>
        </p15:guide>
        <p15:guide id="8" pos="6408">
          <p15:clr>
            <a:srgbClr val="9FCC3B"/>
          </p15:clr>
        </p15:guide>
        <p15:guide id="9" pos="3940">
          <p15:clr>
            <a:srgbClr val="F26B43"/>
          </p15:clr>
        </p15:guide>
        <p15:guide id="10" pos="7104">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capita.org/wp-content/uploads/2024/08/ToddlersandInvestorsArentPlaymatesCapitaFinal0307-1.pdf" TargetMode="Externa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hyperlink" Target="https://capita.org/wp-content/uploads/2024/08/ToddlersandInvestorsArentPlaymatesCapitaFinal0307-1.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
          <p:cNvSpPr txBox="1"/>
          <p:nvPr>
            <p:ph type="ctrTitle"/>
          </p:nvPr>
        </p:nvSpPr>
        <p:spPr>
          <a:xfrm>
            <a:off x="3810000" y="1947175"/>
            <a:ext cx="7772400" cy="1879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0AC93"/>
              </a:buClr>
              <a:buSzPts val="4800"/>
              <a:buFont typeface="Arial"/>
              <a:buNone/>
            </a:pPr>
            <a:r>
              <a:rPr lang="en-US" sz="5133"/>
              <a:t>THE NUTS AND BOLTS OF CAMPAIGNS</a:t>
            </a:r>
            <a:endParaRPr sz="6333"/>
          </a:p>
        </p:txBody>
      </p:sp>
      <p:sp>
        <p:nvSpPr>
          <p:cNvPr id="136" name="Google Shape;136;p1"/>
          <p:cNvSpPr txBox="1"/>
          <p:nvPr/>
        </p:nvSpPr>
        <p:spPr>
          <a:xfrm>
            <a:off x="3810002" y="3893924"/>
            <a:ext cx="8145900" cy="785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baseline="30000" i="0" lang="en-US" sz="4500" u="none" cap="none" strike="noStrike">
                <a:solidFill>
                  <a:srgbClr val="613293"/>
                </a:solidFill>
              </a:rPr>
              <a:t>Planning a private equity in childcare campaign</a:t>
            </a:r>
            <a:endParaRPr b="1" sz="4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0"/>
          <p:cNvSpPr txBox="1"/>
          <p:nvPr>
            <p:ph type="ctrTitle"/>
          </p:nvPr>
        </p:nvSpPr>
        <p:spPr>
          <a:xfrm>
            <a:off x="4876800" y="1295400"/>
            <a:ext cx="6705600" cy="268538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50AC93"/>
              </a:buClr>
              <a:buSzPts val="5400"/>
              <a:buFont typeface="Arial"/>
              <a:buNone/>
            </a:pPr>
            <a:r>
              <a:rPr lang="en-US"/>
              <a:t>Discuss how YOU are affected by this.</a:t>
            </a:r>
            <a:endParaRPr/>
          </a:p>
        </p:txBody>
      </p:sp>
      <p:sp>
        <p:nvSpPr>
          <p:cNvPr id="235" name="Google Shape;235;p10"/>
          <p:cNvSpPr txBox="1"/>
          <p:nvPr>
            <p:ph idx="12" type="sldNum"/>
          </p:nvPr>
        </p:nvSpPr>
        <p:spPr>
          <a:xfrm>
            <a:off x="11734800" y="6356350"/>
            <a:ext cx="4572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venir"/>
                <a:ea typeface="Avenir"/>
                <a:cs typeface="Avenir"/>
                <a:sym typeface="Avenir"/>
              </a:rPr>
              <a:t>‹#›</a:t>
            </a:fld>
            <a:endParaRPr sz="1800">
              <a:solidFill>
                <a:schemeClr val="dk1"/>
              </a:solidFill>
              <a:latin typeface="Avenir"/>
              <a:ea typeface="Avenir"/>
              <a:cs typeface="Avenir"/>
              <a:sym typeface="Aveni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1"/>
          <p:cNvSpPr txBox="1"/>
          <p:nvPr>
            <p:ph type="title"/>
          </p:nvPr>
        </p:nvSpPr>
        <p:spPr>
          <a:xfrm>
            <a:off x="304799" y="301047"/>
            <a:ext cx="11582401" cy="11467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0AC93"/>
              </a:buClr>
              <a:buSzPts val="3960"/>
              <a:buFont typeface="Arial"/>
              <a:buNone/>
            </a:pPr>
            <a:r>
              <a:rPr lang="en-US" sz="3559"/>
              <a:t>What are Private Equity Firms? How Do They Operate?</a:t>
            </a:r>
            <a:br>
              <a:rPr lang="en-US" sz="3559"/>
            </a:br>
            <a:br>
              <a:rPr lang="en-US" sz="3559"/>
            </a:br>
            <a:endParaRPr sz="3559"/>
          </a:p>
        </p:txBody>
      </p:sp>
      <p:sp>
        <p:nvSpPr>
          <p:cNvPr id="241" name="Google Shape;241;p11"/>
          <p:cNvSpPr txBox="1"/>
          <p:nvPr>
            <p:ph idx="1" type="body"/>
          </p:nvPr>
        </p:nvSpPr>
        <p:spPr>
          <a:xfrm>
            <a:off x="265043" y="4802809"/>
            <a:ext cx="9144000" cy="1295400"/>
          </a:xfrm>
          <a:prstGeom prst="rect">
            <a:avLst/>
          </a:prstGeom>
          <a:noFill/>
          <a:ln cap="flat" cmpd="sng" w="19050">
            <a:solidFill>
              <a:srgbClr val="7030A0"/>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5"/>
              </a:buClr>
              <a:buSzPts val="2400"/>
              <a:buNone/>
            </a:pPr>
            <a:r>
              <a:rPr lang="en-US" sz="2400">
                <a:solidFill>
                  <a:schemeClr val="accent5"/>
                </a:solidFill>
              </a:rPr>
              <a:t>The need to increase profits quickly above anything else leads private equity firms to cut costs, lay off workers, and reduce quality of services </a:t>
            </a:r>
            <a:r>
              <a:rPr lang="en-US" sz="2400">
                <a:solidFill>
                  <a:srgbClr val="50AC8E"/>
                </a:solidFill>
              </a:rPr>
              <a:t>and then they </a:t>
            </a:r>
            <a:r>
              <a:rPr b="1" lang="en-US" sz="2400">
                <a:solidFill>
                  <a:srgbClr val="50AC8E"/>
                </a:solidFill>
              </a:rPr>
              <a:t>sell it fast</a:t>
            </a:r>
            <a:r>
              <a:rPr lang="en-US" sz="2400">
                <a:solidFill>
                  <a:srgbClr val="50AC8E"/>
                </a:solidFill>
              </a:rPr>
              <a:t> for a profit.</a:t>
            </a:r>
            <a:br>
              <a:rPr lang="en-US" sz="2400"/>
            </a:br>
            <a:endParaRPr b="1" sz="2400"/>
          </a:p>
        </p:txBody>
      </p:sp>
      <p:sp>
        <p:nvSpPr>
          <p:cNvPr id="242" name="Google Shape;242;p11"/>
          <p:cNvSpPr txBox="1"/>
          <p:nvPr>
            <p:ph idx="12" type="sldNum"/>
          </p:nvPr>
        </p:nvSpPr>
        <p:spPr>
          <a:xfrm>
            <a:off x="11734800" y="6121400"/>
            <a:ext cx="4572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venir"/>
                <a:ea typeface="Avenir"/>
                <a:cs typeface="Avenir"/>
                <a:sym typeface="Avenir"/>
              </a:rPr>
              <a:t>‹#›</a:t>
            </a:fld>
            <a:endParaRPr sz="1800">
              <a:solidFill>
                <a:schemeClr val="dk1"/>
              </a:solidFill>
              <a:latin typeface="Avenir"/>
              <a:ea typeface="Avenir"/>
              <a:cs typeface="Avenir"/>
              <a:sym typeface="Avenir"/>
            </a:endParaRPr>
          </a:p>
        </p:txBody>
      </p:sp>
      <p:sp>
        <p:nvSpPr>
          <p:cNvPr id="243" name="Google Shape;243;p11"/>
          <p:cNvSpPr txBox="1"/>
          <p:nvPr/>
        </p:nvSpPr>
        <p:spPr>
          <a:xfrm>
            <a:off x="407500" y="1328475"/>
            <a:ext cx="8991600" cy="1939500"/>
          </a:xfrm>
          <a:prstGeom prst="rect">
            <a:avLst/>
          </a:prstGeom>
          <a:noFill/>
          <a:ln cap="flat" cmpd="sng" w="19050">
            <a:solidFill>
              <a:srgbClr val="7030A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400">
                <a:solidFill>
                  <a:schemeClr val="accent5"/>
                </a:solidFill>
                <a:latin typeface="Arial"/>
                <a:ea typeface="Arial"/>
                <a:cs typeface="Arial"/>
                <a:sym typeface="Arial"/>
              </a:rPr>
              <a:t>Private Equity funds pool money from wealthy investors, and use that money and large bank loans to take control of businesses for a short period of time: </a:t>
            </a:r>
            <a:r>
              <a:rPr b="1" lang="en-US" sz="2400">
                <a:solidFill>
                  <a:srgbClr val="50AC93"/>
                </a:solidFill>
                <a:latin typeface="Arial"/>
                <a:ea typeface="Arial"/>
                <a:cs typeface="Arial"/>
                <a:sym typeface="Arial"/>
              </a:rPr>
              <a:t>They buy a business — like a child care center, housing, toy stores and take over the day-to-day operations.</a:t>
            </a:r>
            <a:endParaRPr b="1" sz="2400">
              <a:solidFill>
                <a:schemeClr val="dk1"/>
              </a:solidFill>
              <a:latin typeface="Arial"/>
              <a:ea typeface="Arial"/>
              <a:cs typeface="Arial"/>
              <a:sym typeface="Arial"/>
            </a:endParaRPr>
          </a:p>
        </p:txBody>
      </p:sp>
      <p:sp>
        <p:nvSpPr>
          <p:cNvPr id="244" name="Google Shape;244;p11"/>
          <p:cNvSpPr txBox="1"/>
          <p:nvPr/>
        </p:nvSpPr>
        <p:spPr>
          <a:xfrm>
            <a:off x="3962400" y="3386170"/>
            <a:ext cx="7924800" cy="1200329"/>
          </a:xfrm>
          <a:prstGeom prst="rect">
            <a:avLst/>
          </a:prstGeom>
          <a:noFill/>
          <a:ln cap="flat" cmpd="sng" w="19050">
            <a:solidFill>
              <a:srgbClr val="7030A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5"/>
              </a:buClr>
              <a:buSzPts val="2400"/>
              <a:buFont typeface="Arial"/>
              <a:buNone/>
            </a:pPr>
            <a:r>
              <a:rPr b="0" i="0" lang="en-US" sz="2400" u="none" cap="none" strike="noStrike">
                <a:solidFill>
                  <a:schemeClr val="accent5"/>
                </a:solidFill>
                <a:latin typeface="Arial"/>
                <a:ea typeface="Arial"/>
                <a:cs typeface="Arial"/>
                <a:sym typeface="Arial"/>
              </a:rPr>
              <a:t>They want to restructure those businesses and resell them at a profit: </a:t>
            </a:r>
            <a:r>
              <a:rPr b="0" i="0" lang="en-US" sz="2400" u="none" cap="none" strike="noStrike">
                <a:solidFill>
                  <a:srgbClr val="50AC8E"/>
                </a:solidFill>
                <a:latin typeface="Arial"/>
                <a:ea typeface="Arial"/>
                <a:cs typeface="Arial"/>
                <a:sym typeface="Arial"/>
              </a:rPr>
              <a:t>They </a:t>
            </a:r>
            <a:r>
              <a:rPr b="1" i="0" lang="en-US" sz="2400" u="none" cap="none" strike="noStrike">
                <a:solidFill>
                  <a:srgbClr val="50AC8E"/>
                </a:solidFill>
                <a:latin typeface="Arial"/>
                <a:ea typeface="Arial"/>
                <a:cs typeface="Arial"/>
                <a:sym typeface="Arial"/>
              </a:rPr>
              <a:t>cut costs</a:t>
            </a:r>
            <a:r>
              <a:rPr b="0" i="0" lang="en-US" sz="2400" u="none" cap="none" strike="noStrike">
                <a:solidFill>
                  <a:srgbClr val="50AC8E"/>
                </a:solidFill>
                <a:latin typeface="Arial"/>
                <a:ea typeface="Arial"/>
                <a:cs typeface="Arial"/>
                <a:sym typeface="Arial"/>
              </a:rPr>
              <a:t> to make more money and pay off their debts.</a:t>
            </a:r>
            <a:endParaRPr b="0" i="0" sz="2400" u="none" cap="none" strike="noStrike">
              <a:solidFill>
                <a:srgbClr val="613395"/>
              </a:solidFill>
              <a:latin typeface="Arial"/>
              <a:ea typeface="Arial"/>
              <a:cs typeface="Arial"/>
              <a:sym typeface="Arial"/>
            </a:endParaRPr>
          </a:p>
        </p:txBody>
      </p:sp>
      <p:sp>
        <p:nvSpPr>
          <p:cNvPr id="245" name="Google Shape;245;p11"/>
          <p:cNvSpPr/>
          <p:nvPr/>
        </p:nvSpPr>
        <p:spPr>
          <a:xfrm rot="5400000">
            <a:off x="9522048" y="1795308"/>
            <a:ext cx="1251608" cy="1497496"/>
          </a:xfrm>
          <a:prstGeom prst="bentArrow">
            <a:avLst>
              <a:gd fmla="val 25000" name="adj1"/>
              <a:gd fmla="val 25000" name="adj2"/>
              <a:gd fmla="val 25000" name="adj3"/>
              <a:gd fmla="val 43750" name="adj4"/>
            </a:avLst>
          </a:prstGeom>
          <a:solidFill>
            <a:srgbClr val="50AC8E"/>
          </a:solidFill>
          <a:ln cap="flat" cmpd="sng" w="12700">
            <a:solidFill>
              <a:srgbClr val="0E203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venir"/>
              <a:ea typeface="Avenir"/>
              <a:cs typeface="Avenir"/>
              <a:sym typeface="Avenir"/>
            </a:endParaRPr>
          </a:p>
        </p:txBody>
      </p:sp>
      <p:sp>
        <p:nvSpPr>
          <p:cNvPr id="246" name="Google Shape;246;p11"/>
          <p:cNvSpPr/>
          <p:nvPr/>
        </p:nvSpPr>
        <p:spPr>
          <a:xfrm rot="10800000">
            <a:off x="2826026" y="3733800"/>
            <a:ext cx="1136374" cy="960854"/>
          </a:xfrm>
          <a:prstGeom prst="bentUpArrow">
            <a:avLst>
              <a:gd fmla="val 25000" name="adj1"/>
              <a:gd fmla="val 25000" name="adj2"/>
              <a:gd fmla="val 25000" name="adj3"/>
            </a:avLst>
          </a:prstGeom>
          <a:solidFill>
            <a:srgbClr val="50AC8E"/>
          </a:solidFill>
          <a:ln cap="flat" cmpd="sng" w="12700">
            <a:solidFill>
              <a:srgbClr val="0E203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2"/>
          <p:cNvSpPr txBox="1"/>
          <p:nvPr>
            <p:ph type="title"/>
          </p:nvPr>
        </p:nvSpPr>
        <p:spPr>
          <a:xfrm>
            <a:off x="304799" y="301047"/>
            <a:ext cx="11582401" cy="1146753"/>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50AC93"/>
              </a:buClr>
              <a:buSzPct val="100000"/>
              <a:buFont typeface="Arial"/>
              <a:buNone/>
            </a:pPr>
            <a:r>
              <a:rPr lang="en-US"/>
              <a:t>Key Questions to Consider</a:t>
            </a:r>
            <a:br>
              <a:rPr lang="en-US"/>
            </a:br>
            <a:br>
              <a:rPr lang="en-US"/>
            </a:br>
            <a:endParaRPr/>
          </a:p>
        </p:txBody>
      </p:sp>
      <p:sp>
        <p:nvSpPr>
          <p:cNvPr id="252" name="Google Shape;252;p12"/>
          <p:cNvSpPr txBox="1"/>
          <p:nvPr>
            <p:ph idx="12" type="sldNum"/>
          </p:nvPr>
        </p:nvSpPr>
        <p:spPr>
          <a:xfrm>
            <a:off x="11734800" y="6121400"/>
            <a:ext cx="4572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venir"/>
                <a:ea typeface="Avenir"/>
                <a:cs typeface="Avenir"/>
                <a:sym typeface="Avenir"/>
              </a:rPr>
              <a:t>‹#›</a:t>
            </a:fld>
            <a:endParaRPr sz="1800">
              <a:solidFill>
                <a:schemeClr val="dk1"/>
              </a:solidFill>
              <a:latin typeface="Avenir"/>
              <a:ea typeface="Avenir"/>
              <a:cs typeface="Avenir"/>
              <a:sym typeface="Avenir"/>
            </a:endParaRPr>
          </a:p>
        </p:txBody>
      </p:sp>
      <p:grpSp>
        <p:nvGrpSpPr>
          <p:cNvPr id="253" name="Google Shape;253;p12"/>
          <p:cNvGrpSpPr/>
          <p:nvPr/>
        </p:nvGrpSpPr>
        <p:grpSpPr>
          <a:xfrm>
            <a:off x="800099" y="1451107"/>
            <a:ext cx="10591799" cy="4302918"/>
            <a:chOff x="0" y="3307"/>
            <a:chExt cx="10591799" cy="4302918"/>
          </a:xfrm>
        </p:grpSpPr>
        <p:sp>
          <p:nvSpPr>
            <p:cNvPr id="254" name="Google Shape;254;p12"/>
            <p:cNvSpPr/>
            <p:nvPr/>
          </p:nvSpPr>
          <p:spPr>
            <a:xfrm>
              <a:off x="0" y="3307"/>
              <a:ext cx="3309937" cy="1985962"/>
            </a:xfrm>
            <a:prstGeom prst="rect">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2"/>
            <p:cNvSpPr txBox="1"/>
            <p:nvPr/>
          </p:nvSpPr>
          <p:spPr>
            <a:xfrm>
              <a:off x="0" y="3307"/>
              <a:ext cx="3309937" cy="1985962"/>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chemeClr val="lt1"/>
                </a:buClr>
                <a:buSzPts val="2200"/>
                <a:buFont typeface="Avenir"/>
                <a:buNone/>
              </a:pPr>
              <a:r>
                <a:rPr b="1" lang="en-US" sz="2200">
                  <a:solidFill>
                    <a:schemeClr val="lt1"/>
                  </a:solidFill>
                  <a:latin typeface="Avenir"/>
                  <a:ea typeface="Avenir"/>
                  <a:cs typeface="Avenir"/>
                  <a:sym typeface="Avenir"/>
                </a:rPr>
                <a:t>What does private equity mean?</a:t>
              </a:r>
              <a:endParaRPr sz="2200">
                <a:solidFill>
                  <a:schemeClr val="lt1"/>
                </a:solidFill>
                <a:latin typeface="Avenir"/>
                <a:ea typeface="Avenir"/>
                <a:cs typeface="Avenir"/>
                <a:sym typeface="Avenir"/>
              </a:endParaRPr>
            </a:p>
          </p:txBody>
        </p:sp>
        <p:sp>
          <p:nvSpPr>
            <p:cNvPr id="256" name="Google Shape;256;p12"/>
            <p:cNvSpPr/>
            <p:nvPr/>
          </p:nvSpPr>
          <p:spPr>
            <a:xfrm>
              <a:off x="3640931" y="3307"/>
              <a:ext cx="3309937" cy="1985962"/>
            </a:xfrm>
            <a:prstGeom prst="rect">
              <a:avLst/>
            </a:prstGeom>
            <a:solidFill>
              <a:srgbClr val="B3118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2"/>
            <p:cNvSpPr txBox="1"/>
            <p:nvPr/>
          </p:nvSpPr>
          <p:spPr>
            <a:xfrm>
              <a:off x="3640931" y="3307"/>
              <a:ext cx="3309937" cy="1985962"/>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chemeClr val="lt1"/>
                </a:buClr>
                <a:buSzPts val="2200"/>
                <a:buFont typeface="Avenir"/>
                <a:buNone/>
              </a:pPr>
              <a:r>
                <a:rPr b="1" lang="en-US" sz="2200">
                  <a:solidFill>
                    <a:schemeClr val="lt1"/>
                  </a:solidFill>
                  <a:latin typeface="Avenir"/>
                  <a:ea typeface="Avenir"/>
                  <a:cs typeface="Avenir"/>
                  <a:sym typeface="Avenir"/>
                </a:rPr>
                <a:t>How are private equity companies getting involved in childcare, and what are the problems/risks?</a:t>
              </a:r>
              <a:endParaRPr/>
            </a:p>
          </p:txBody>
        </p:sp>
        <p:sp>
          <p:nvSpPr>
            <p:cNvPr id="258" name="Google Shape;258;p12"/>
            <p:cNvSpPr/>
            <p:nvPr/>
          </p:nvSpPr>
          <p:spPr>
            <a:xfrm>
              <a:off x="7281862" y="3307"/>
              <a:ext cx="3309937" cy="1985962"/>
            </a:xfrm>
            <a:prstGeom prst="rect">
              <a:avLst/>
            </a:prstGeom>
            <a:solidFill>
              <a:srgbClr val="821C7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2"/>
            <p:cNvSpPr txBox="1"/>
            <p:nvPr/>
          </p:nvSpPr>
          <p:spPr>
            <a:xfrm>
              <a:off x="7281862" y="3307"/>
              <a:ext cx="3309937" cy="1985962"/>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chemeClr val="lt1"/>
                </a:buClr>
                <a:buSzPts val="2200"/>
                <a:buFont typeface="Avenir"/>
                <a:buNone/>
              </a:pPr>
              <a:r>
                <a:rPr b="1" lang="en-US" sz="2200">
                  <a:solidFill>
                    <a:schemeClr val="lt1"/>
                  </a:solidFill>
                  <a:latin typeface="Avenir"/>
                  <a:ea typeface="Avenir"/>
                  <a:cs typeface="Avenir"/>
                  <a:sym typeface="Avenir"/>
                </a:rPr>
                <a:t>What should statewide elected officials know about private equity in childcare?</a:t>
              </a:r>
              <a:endParaRPr/>
            </a:p>
          </p:txBody>
        </p:sp>
        <p:sp>
          <p:nvSpPr>
            <p:cNvPr id="260" name="Google Shape;260;p12"/>
            <p:cNvSpPr/>
            <p:nvPr/>
          </p:nvSpPr>
          <p:spPr>
            <a:xfrm>
              <a:off x="3640931" y="2320263"/>
              <a:ext cx="3309937" cy="1985962"/>
            </a:xfrm>
            <a:prstGeom prst="rect">
              <a:avLst/>
            </a:prstGeom>
            <a:solidFill>
              <a:srgbClr val="57205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2"/>
            <p:cNvSpPr txBox="1"/>
            <p:nvPr/>
          </p:nvSpPr>
          <p:spPr>
            <a:xfrm>
              <a:off x="3640931" y="2320263"/>
              <a:ext cx="3309937" cy="1985962"/>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chemeClr val="lt1"/>
                </a:buClr>
                <a:buSzPts val="2200"/>
                <a:buFont typeface="Avenir"/>
                <a:buNone/>
              </a:pPr>
              <a:r>
                <a:rPr b="1" lang="en-US" sz="2200">
                  <a:solidFill>
                    <a:schemeClr val="lt1"/>
                  </a:solidFill>
                  <a:latin typeface="Avenir"/>
                  <a:ea typeface="Avenir"/>
                  <a:cs typeface="Avenir"/>
                  <a:sym typeface="Avenir"/>
                </a:rPr>
                <a:t>How does private equity present an organizing opportunity?</a:t>
              </a:r>
              <a:endParaRPr b="1" sz="2200">
                <a:solidFill>
                  <a:schemeClr val="lt1"/>
                </a:solidFill>
                <a:latin typeface="Avenir"/>
                <a:ea typeface="Avenir"/>
                <a:cs typeface="Avenir"/>
                <a:sym typeface="Aveni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3"/>
          <p:cNvSpPr txBox="1"/>
          <p:nvPr>
            <p:ph type="title"/>
          </p:nvPr>
        </p:nvSpPr>
        <p:spPr>
          <a:xfrm>
            <a:off x="381000" y="990600"/>
            <a:ext cx="2575560" cy="375208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sz="3700">
                <a:solidFill>
                  <a:schemeClr val="lt1"/>
                </a:solidFill>
              </a:rPr>
              <a:t>How do we curb PE’s power in childcare?</a:t>
            </a:r>
            <a:endParaRPr sz="3700"/>
          </a:p>
        </p:txBody>
      </p:sp>
      <p:sp>
        <p:nvSpPr>
          <p:cNvPr id="267" name="Google Shape;267;p13"/>
          <p:cNvSpPr txBox="1"/>
          <p:nvPr>
            <p:ph idx="12" type="sldNum"/>
          </p:nvPr>
        </p:nvSpPr>
        <p:spPr>
          <a:xfrm>
            <a:off x="10949320" y="6356350"/>
            <a:ext cx="4572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grpSp>
        <p:nvGrpSpPr>
          <p:cNvPr id="268" name="Google Shape;268;p13"/>
          <p:cNvGrpSpPr/>
          <p:nvPr/>
        </p:nvGrpSpPr>
        <p:grpSpPr>
          <a:xfrm>
            <a:off x="3581372" y="533400"/>
            <a:ext cx="6774532" cy="6324600"/>
            <a:chOff x="1549372" y="0"/>
            <a:chExt cx="6774532" cy="6324600"/>
          </a:xfrm>
        </p:grpSpPr>
        <p:sp>
          <p:nvSpPr>
            <p:cNvPr id="269" name="Google Shape;269;p13"/>
            <p:cNvSpPr/>
            <p:nvPr/>
          </p:nvSpPr>
          <p:spPr>
            <a:xfrm>
              <a:off x="1549372" y="0"/>
              <a:ext cx="6324600" cy="6324600"/>
            </a:xfrm>
            <a:prstGeom prst="triangle">
              <a:avLst>
                <a:gd fmla="val 50000" name="adj"/>
              </a:avLst>
            </a:prstGeom>
            <a:solidFill>
              <a:srgbClr val="581E5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3"/>
            <p:cNvSpPr/>
            <p:nvPr/>
          </p:nvSpPr>
          <p:spPr>
            <a:xfrm>
              <a:off x="4212914" y="635857"/>
              <a:ext cx="4110990" cy="1497151"/>
            </a:xfrm>
            <a:prstGeom prst="roundRect">
              <a:avLst>
                <a:gd fmla="val 16667" name="adj"/>
              </a:avLst>
            </a:prstGeom>
            <a:solidFill>
              <a:schemeClr val="lt1">
                <a:alpha val="90196"/>
              </a:schemeClr>
            </a:solidFill>
            <a:ln cap="flat" cmpd="sng" w="12700">
              <a:solidFill>
                <a:srgbClr val="7030A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3"/>
            <p:cNvSpPr txBox="1"/>
            <p:nvPr/>
          </p:nvSpPr>
          <p:spPr>
            <a:xfrm>
              <a:off x="4285999" y="708942"/>
              <a:ext cx="3964820" cy="1350981"/>
            </a:xfrm>
            <a:prstGeom prst="rect">
              <a:avLst/>
            </a:prstGeom>
            <a:noFill/>
            <a:ln>
              <a:noFill/>
            </a:ln>
          </p:spPr>
          <p:txBody>
            <a:bodyPr anchorCtr="0" anchor="ctr" bIns="114300" lIns="114300" spcFirstLastPara="1" rIns="114300" wrap="square" tIns="114300">
              <a:noAutofit/>
            </a:bodyPr>
            <a:lstStyle/>
            <a:p>
              <a:pPr indent="0" lvl="0" marL="0" marR="0" rtl="0" algn="ctr">
                <a:lnSpc>
                  <a:spcPct val="90000"/>
                </a:lnSpc>
                <a:spcBef>
                  <a:spcPts val="0"/>
                </a:spcBef>
                <a:spcAft>
                  <a:spcPts val="0"/>
                </a:spcAft>
                <a:buClr>
                  <a:srgbClr val="50AC8E"/>
                </a:buClr>
                <a:buSzPts val="3000"/>
                <a:buFont typeface="Arial"/>
                <a:buNone/>
              </a:pPr>
              <a:r>
                <a:rPr lang="en-US" sz="3000">
                  <a:solidFill>
                    <a:srgbClr val="50AC8E"/>
                  </a:solidFill>
                  <a:latin typeface="Arial"/>
                  <a:ea typeface="Arial"/>
                  <a:cs typeface="Arial"/>
                  <a:sym typeface="Arial"/>
                </a:rPr>
                <a:t>1. Corporate Campaigns</a:t>
              </a:r>
              <a:endParaRPr/>
            </a:p>
          </p:txBody>
        </p:sp>
        <p:sp>
          <p:nvSpPr>
            <p:cNvPr id="272" name="Google Shape;272;p13"/>
            <p:cNvSpPr/>
            <p:nvPr/>
          </p:nvSpPr>
          <p:spPr>
            <a:xfrm>
              <a:off x="4212914" y="2320152"/>
              <a:ext cx="4110990" cy="1497151"/>
            </a:xfrm>
            <a:prstGeom prst="roundRect">
              <a:avLst>
                <a:gd fmla="val 16667" name="adj"/>
              </a:avLst>
            </a:prstGeom>
            <a:solidFill>
              <a:schemeClr val="lt1">
                <a:alpha val="90196"/>
              </a:schemeClr>
            </a:solidFill>
            <a:ln cap="flat" cmpd="sng" w="12700">
              <a:solidFill>
                <a:srgbClr val="7030A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3"/>
            <p:cNvSpPr txBox="1"/>
            <p:nvPr/>
          </p:nvSpPr>
          <p:spPr>
            <a:xfrm>
              <a:off x="4285999" y="2393237"/>
              <a:ext cx="3964820" cy="1350981"/>
            </a:xfrm>
            <a:prstGeom prst="rect">
              <a:avLst/>
            </a:prstGeom>
            <a:noFill/>
            <a:ln>
              <a:noFill/>
            </a:ln>
          </p:spPr>
          <p:txBody>
            <a:bodyPr anchorCtr="0" anchor="ctr" bIns="114300" lIns="114300" spcFirstLastPara="1" rIns="114300" wrap="square" tIns="114300">
              <a:noAutofit/>
            </a:bodyPr>
            <a:lstStyle/>
            <a:p>
              <a:pPr indent="0" lvl="0" marL="0" marR="0" rtl="0" algn="ctr">
                <a:lnSpc>
                  <a:spcPct val="90000"/>
                </a:lnSpc>
                <a:spcBef>
                  <a:spcPts val="0"/>
                </a:spcBef>
                <a:spcAft>
                  <a:spcPts val="0"/>
                </a:spcAft>
                <a:buClr>
                  <a:srgbClr val="50AC8E"/>
                </a:buClr>
                <a:buSzPts val="3000"/>
                <a:buFont typeface="Arial"/>
                <a:buNone/>
              </a:pPr>
              <a:r>
                <a:rPr lang="en-US" sz="3000">
                  <a:solidFill>
                    <a:srgbClr val="50AC8E"/>
                  </a:solidFill>
                  <a:latin typeface="Arial"/>
                  <a:ea typeface="Arial"/>
                  <a:cs typeface="Arial"/>
                  <a:sym typeface="Arial"/>
                </a:rPr>
                <a:t>2 . Guardrails for Funding</a:t>
              </a:r>
              <a:endParaRPr/>
            </a:p>
          </p:txBody>
        </p:sp>
        <p:sp>
          <p:nvSpPr>
            <p:cNvPr id="274" name="Google Shape;274;p13"/>
            <p:cNvSpPr/>
            <p:nvPr/>
          </p:nvSpPr>
          <p:spPr>
            <a:xfrm>
              <a:off x="4212914" y="4004447"/>
              <a:ext cx="4110990" cy="1497151"/>
            </a:xfrm>
            <a:prstGeom prst="roundRect">
              <a:avLst>
                <a:gd fmla="val 16667" name="adj"/>
              </a:avLst>
            </a:prstGeom>
            <a:solidFill>
              <a:schemeClr val="lt1">
                <a:alpha val="90196"/>
              </a:schemeClr>
            </a:solidFill>
            <a:ln cap="flat" cmpd="sng" w="12700">
              <a:solidFill>
                <a:srgbClr val="7030A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3"/>
            <p:cNvSpPr txBox="1"/>
            <p:nvPr/>
          </p:nvSpPr>
          <p:spPr>
            <a:xfrm>
              <a:off x="4285999" y="4077532"/>
              <a:ext cx="3964820" cy="1350981"/>
            </a:xfrm>
            <a:prstGeom prst="rect">
              <a:avLst/>
            </a:prstGeom>
            <a:noFill/>
            <a:ln>
              <a:noFill/>
            </a:ln>
          </p:spPr>
          <p:txBody>
            <a:bodyPr anchorCtr="0" anchor="ctr" bIns="114300" lIns="114300" spcFirstLastPara="1" rIns="114300" wrap="square" tIns="114300">
              <a:noAutofit/>
            </a:bodyPr>
            <a:lstStyle/>
            <a:p>
              <a:pPr indent="0" lvl="0" marL="0" marR="0" rtl="0" algn="ctr">
                <a:lnSpc>
                  <a:spcPct val="90000"/>
                </a:lnSpc>
                <a:spcBef>
                  <a:spcPts val="0"/>
                </a:spcBef>
                <a:spcAft>
                  <a:spcPts val="0"/>
                </a:spcAft>
                <a:buClr>
                  <a:srgbClr val="50AC8E"/>
                </a:buClr>
                <a:buSzPts val="3000"/>
                <a:buFont typeface="Arial"/>
                <a:buNone/>
              </a:pPr>
              <a:r>
                <a:rPr lang="en-US" sz="3000">
                  <a:solidFill>
                    <a:srgbClr val="50AC8E"/>
                  </a:solidFill>
                  <a:latin typeface="Arial"/>
                  <a:ea typeface="Arial"/>
                  <a:cs typeface="Arial"/>
                  <a:sym typeface="Arial"/>
                </a:rPr>
                <a:t>3. Executive/Regulatory Action</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4"/>
          <p:cNvSpPr txBox="1"/>
          <p:nvPr>
            <p:ph type="ctrTitle"/>
          </p:nvPr>
        </p:nvSpPr>
        <p:spPr>
          <a:xfrm>
            <a:off x="4974771" y="576943"/>
            <a:ext cx="6449786" cy="278550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4800"/>
              <a:buFont typeface="Arial"/>
              <a:buNone/>
            </a:pPr>
            <a:r>
              <a:rPr lang="en-US"/>
              <a:t>CASE STUDIES</a:t>
            </a:r>
            <a:endParaRPr/>
          </a:p>
        </p:txBody>
      </p:sp>
      <p:sp>
        <p:nvSpPr>
          <p:cNvPr id="281" name="Google Shape;281;p14"/>
          <p:cNvSpPr txBox="1"/>
          <p:nvPr>
            <p:ph idx="12" type="sldNum"/>
          </p:nvPr>
        </p:nvSpPr>
        <p:spPr>
          <a:xfrm>
            <a:off x="11734800" y="6356350"/>
            <a:ext cx="4572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venir"/>
                <a:ea typeface="Avenir"/>
                <a:cs typeface="Avenir"/>
                <a:sym typeface="Avenir"/>
              </a:rPr>
              <a:t>‹#›</a:t>
            </a:fld>
            <a:endParaRPr sz="1800">
              <a:solidFill>
                <a:schemeClr val="dk1"/>
              </a:solidFill>
              <a:latin typeface="Avenir"/>
              <a:ea typeface="Avenir"/>
              <a:cs typeface="Avenir"/>
              <a:sym typeface="Aveni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5"/>
          <p:cNvSpPr txBox="1"/>
          <p:nvPr>
            <p:ph type="title"/>
          </p:nvPr>
        </p:nvSpPr>
        <p:spPr>
          <a:xfrm>
            <a:off x="3520440" y="304801"/>
            <a:ext cx="7889768" cy="137159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0AC93"/>
              </a:buClr>
              <a:buSzPts val="4400"/>
              <a:buFont typeface="Arial"/>
              <a:buNone/>
            </a:pPr>
            <a:r>
              <a:rPr lang="en-US"/>
              <a:t>Corporate Campaigns ex: </a:t>
            </a:r>
            <a:r>
              <a:rPr lang="en-US">
                <a:solidFill>
                  <a:srgbClr val="7030A0"/>
                </a:solidFill>
              </a:rPr>
              <a:t>Parent Voices CA</a:t>
            </a:r>
            <a:endParaRPr/>
          </a:p>
        </p:txBody>
      </p:sp>
      <p:sp>
        <p:nvSpPr>
          <p:cNvPr id="287" name="Google Shape;287;p15"/>
          <p:cNvSpPr txBox="1"/>
          <p:nvPr>
            <p:ph idx="12" type="sldNum"/>
          </p:nvPr>
        </p:nvSpPr>
        <p:spPr>
          <a:xfrm>
            <a:off x="10949320" y="6356350"/>
            <a:ext cx="4572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88" name="Google Shape;288;p15"/>
          <p:cNvSpPr txBox="1"/>
          <p:nvPr/>
        </p:nvSpPr>
        <p:spPr>
          <a:xfrm>
            <a:off x="265176" y="4210159"/>
            <a:ext cx="6172200" cy="4667794"/>
          </a:xfrm>
          <a:prstGeom prst="rect">
            <a:avLst/>
          </a:prstGeom>
          <a:noFill/>
          <a:ln>
            <a:noFill/>
          </a:ln>
        </p:spPr>
        <p:txBody>
          <a:bodyPr anchorCtr="0" anchor="t" bIns="45700" lIns="91425" spcFirstLastPara="1" rIns="91425" wrap="square" tIns="45700">
            <a:noAutofit/>
          </a:bodyPr>
          <a:lstStyle/>
          <a:p>
            <a:pPr indent="-190500" lvl="0" marL="342900" marR="0" rtl="0" algn="l">
              <a:lnSpc>
                <a:spcPct val="100000"/>
              </a:lnSpc>
              <a:spcBef>
                <a:spcPts val="0"/>
              </a:spcBef>
              <a:spcAft>
                <a:spcPts val="0"/>
              </a:spcAft>
              <a:buClr>
                <a:srgbClr val="613395"/>
              </a:buClr>
              <a:buSzPts val="2400"/>
              <a:buFont typeface="Arial"/>
              <a:buNone/>
            </a:pPr>
            <a:r>
              <a:t/>
            </a:r>
            <a:endParaRPr b="1" sz="2400">
              <a:solidFill>
                <a:srgbClr val="613395"/>
              </a:solidFill>
              <a:latin typeface="Arial"/>
              <a:ea typeface="Arial"/>
              <a:cs typeface="Arial"/>
              <a:sym typeface="Arial"/>
            </a:endParaRPr>
          </a:p>
        </p:txBody>
      </p:sp>
      <p:grpSp>
        <p:nvGrpSpPr>
          <p:cNvPr id="289" name="Google Shape;289;p15"/>
          <p:cNvGrpSpPr/>
          <p:nvPr/>
        </p:nvGrpSpPr>
        <p:grpSpPr>
          <a:xfrm>
            <a:off x="3733800" y="1960463"/>
            <a:ext cx="8128000" cy="4517677"/>
            <a:chOff x="0" y="75058"/>
            <a:chExt cx="8128000" cy="4517677"/>
          </a:xfrm>
        </p:grpSpPr>
        <p:sp>
          <p:nvSpPr>
            <p:cNvPr id="290" name="Google Shape;290;p15"/>
            <p:cNvSpPr/>
            <p:nvPr/>
          </p:nvSpPr>
          <p:spPr>
            <a:xfrm>
              <a:off x="0" y="75058"/>
              <a:ext cx="8128000" cy="1047387"/>
            </a:xfrm>
            <a:prstGeom prst="roundRect">
              <a:avLst>
                <a:gd fmla="val 16667" name="adj"/>
              </a:avLst>
            </a:prstGeom>
            <a:solidFill>
              <a:srgbClr val="7C165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5"/>
            <p:cNvSpPr txBox="1"/>
            <p:nvPr/>
          </p:nvSpPr>
          <p:spPr>
            <a:xfrm>
              <a:off x="51129" y="126187"/>
              <a:ext cx="8025742" cy="945129"/>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chemeClr val="lt1"/>
                </a:buClr>
                <a:buSzPts val="2300"/>
                <a:buFont typeface="Arial"/>
                <a:buNone/>
              </a:pPr>
              <a:r>
                <a:rPr b="1" lang="en-US" sz="2300">
                  <a:solidFill>
                    <a:schemeClr val="lt1"/>
                  </a:solidFill>
                  <a:latin typeface="Arial"/>
                  <a:ea typeface="Arial"/>
                  <a:cs typeface="Arial"/>
                  <a:sym typeface="Arial"/>
                </a:rPr>
                <a:t>La Petite Academy is owned by Learning Care Group</a:t>
              </a:r>
              <a:endParaRPr sz="2300">
                <a:solidFill>
                  <a:schemeClr val="lt1"/>
                </a:solidFill>
                <a:latin typeface="Arial"/>
                <a:ea typeface="Arial"/>
                <a:cs typeface="Arial"/>
                <a:sym typeface="Arial"/>
              </a:endParaRPr>
            </a:p>
          </p:txBody>
        </p:sp>
        <p:sp>
          <p:nvSpPr>
            <p:cNvPr id="292" name="Google Shape;292;p15"/>
            <p:cNvSpPr/>
            <p:nvPr/>
          </p:nvSpPr>
          <p:spPr>
            <a:xfrm>
              <a:off x="0" y="1188685"/>
              <a:ext cx="8128000" cy="1047387"/>
            </a:xfrm>
            <a:prstGeom prst="roundRect">
              <a:avLst>
                <a:gd fmla="val 16667" name="adj"/>
              </a:avLst>
            </a:prstGeom>
            <a:solidFill>
              <a:srgbClr val="C57298"/>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5"/>
            <p:cNvSpPr txBox="1"/>
            <p:nvPr/>
          </p:nvSpPr>
          <p:spPr>
            <a:xfrm>
              <a:off x="51129" y="1239814"/>
              <a:ext cx="8025742" cy="945129"/>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chemeClr val="lt1"/>
                </a:buClr>
                <a:buSzPts val="2300"/>
                <a:buFont typeface="Arial"/>
                <a:buNone/>
              </a:pPr>
              <a:r>
                <a:rPr b="1" lang="en-US" sz="2300">
                  <a:solidFill>
                    <a:schemeClr val="lt1"/>
                  </a:solidFill>
                  <a:latin typeface="Arial"/>
                  <a:ea typeface="Arial"/>
                  <a:cs typeface="Arial"/>
                  <a:sym typeface="Arial"/>
                </a:rPr>
                <a:t>Learning Care Group is the second largest childcare provider in the country</a:t>
              </a:r>
              <a:endParaRPr/>
            </a:p>
          </p:txBody>
        </p:sp>
        <p:sp>
          <p:nvSpPr>
            <p:cNvPr id="294" name="Google Shape;294;p15"/>
            <p:cNvSpPr/>
            <p:nvPr/>
          </p:nvSpPr>
          <p:spPr>
            <a:xfrm>
              <a:off x="0" y="2236073"/>
              <a:ext cx="8128000" cy="38088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5"/>
            <p:cNvSpPr txBox="1"/>
            <p:nvPr/>
          </p:nvSpPr>
          <p:spPr>
            <a:xfrm>
              <a:off x="0" y="2236073"/>
              <a:ext cx="8128000" cy="380880"/>
            </a:xfrm>
            <a:prstGeom prst="rect">
              <a:avLst/>
            </a:prstGeom>
            <a:noFill/>
            <a:ln>
              <a:noFill/>
            </a:ln>
          </p:spPr>
          <p:txBody>
            <a:bodyPr anchorCtr="0" anchor="t" bIns="29200" lIns="258050" spcFirstLastPara="1" rIns="163575" wrap="square" tIns="29200">
              <a:noAutofit/>
            </a:bodyPr>
            <a:lstStyle/>
            <a:p>
              <a:pPr indent="-171450" lvl="1" marL="171450" marR="0" rtl="0" algn="l">
                <a:lnSpc>
                  <a:spcPct val="90000"/>
                </a:lnSpc>
                <a:spcBef>
                  <a:spcPts val="0"/>
                </a:spcBef>
                <a:spcAft>
                  <a:spcPts val="0"/>
                </a:spcAft>
                <a:buClr>
                  <a:schemeClr val="dk1"/>
                </a:buClr>
                <a:buSzPts val="1800"/>
                <a:buFont typeface="Avenir"/>
                <a:buChar char="•"/>
              </a:pPr>
              <a:r>
                <a:rPr b="0" i="0" lang="en-US" sz="1800" u="none" cap="none" strike="noStrike">
                  <a:solidFill>
                    <a:schemeClr val="dk1"/>
                  </a:solidFill>
                  <a:latin typeface="Avenir"/>
                  <a:ea typeface="Avenir"/>
                  <a:cs typeface="Avenir"/>
                  <a:sym typeface="Avenir"/>
                </a:rPr>
                <a:t>1,100 schools in 40 states</a:t>
              </a:r>
              <a:endParaRPr b="0" i="0" sz="1800" u="none" cap="none" strike="noStrike">
                <a:solidFill>
                  <a:schemeClr val="dk1"/>
                </a:solidFill>
                <a:latin typeface="Avenir"/>
                <a:ea typeface="Avenir"/>
                <a:cs typeface="Avenir"/>
                <a:sym typeface="Avenir"/>
              </a:endParaRPr>
            </a:p>
          </p:txBody>
        </p:sp>
        <p:sp>
          <p:nvSpPr>
            <p:cNvPr id="296" name="Google Shape;296;p15"/>
            <p:cNvSpPr/>
            <p:nvPr/>
          </p:nvSpPr>
          <p:spPr>
            <a:xfrm>
              <a:off x="0" y="2616953"/>
              <a:ext cx="8128000" cy="1047387"/>
            </a:xfrm>
            <a:prstGeom prst="roundRect">
              <a:avLst>
                <a:gd fmla="val 16667" name="adj"/>
              </a:avLst>
            </a:prstGeom>
            <a:solidFill>
              <a:srgbClr val="C57298"/>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5"/>
            <p:cNvSpPr txBox="1"/>
            <p:nvPr/>
          </p:nvSpPr>
          <p:spPr>
            <a:xfrm>
              <a:off x="51129" y="2668082"/>
              <a:ext cx="8025742" cy="945129"/>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chemeClr val="lt1"/>
                </a:buClr>
                <a:buSzPts val="2300"/>
                <a:buFont typeface="Arial"/>
                <a:buNone/>
              </a:pPr>
              <a:r>
                <a:rPr b="1" lang="en-US" sz="2300">
                  <a:solidFill>
                    <a:schemeClr val="lt1"/>
                  </a:solidFill>
                  <a:latin typeface="Arial"/>
                  <a:ea typeface="Arial"/>
                  <a:cs typeface="Arial"/>
                  <a:sym typeface="Arial"/>
                </a:rPr>
                <a:t>Learning Care Group is owned by American Securities, LLC</a:t>
              </a:r>
              <a:endParaRPr/>
            </a:p>
          </p:txBody>
        </p:sp>
        <p:sp>
          <p:nvSpPr>
            <p:cNvPr id="298" name="Google Shape;298;p15"/>
            <p:cNvSpPr/>
            <p:nvPr/>
          </p:nvSpPr>
          <p:spPr>
            <a:xfrm>
              <a:off x="0" y="3664340"/>
              <a:ext cx="8128000" cy="92839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5"/>
            <p:cNvSpPr txBox="1"/>
            <p:nvPr/>
          </p:nvSpPr>
          <p:spPr>
            <a:xfrm>
              <a:off x="0" y="3664340"/>
              <a:ext cx="8128000" cy="928395"/>
            </a:xfrm>
            <a:prstGeom prst="rect">
              <a:avLst/>
            </a:prstGeom>
            <a:noFill/>
            <a:ln>
              <a:noFill/>
            </a:ln>
          </p:spPr>
          <p:txBody>
            <a:bodyPr anchorCtr="0" anchor="t" bIns="29200" lIns="258050" spcFirstLastPara="1" rIns="163575" wrap="square" tIns="29200">
              <a:noAutofit/>
            </a:bodyPr>
            <a:lstStyle/>
            <a:p>
              <a:pPr indent="-171450" lvl="1" marL="171450" marR="0" rtl="0" algn="l">
                <a:lnSpc>
                  <a:spcPct val="90000"/>
                </a:lnSpc>
                <a:spcBef>
                  <a:spcPts val="0"/>
                </a:spcBef>
                <a:spcAft>
                  <a:spcPts val="0"/>
                </a:spcAft>
                <a:buClr>
                  <a:schemeClr val="dk1"/>
                </a:buClr>
                <a:buSzPts val="1800"/>
                <a:buFont typeface="Avenir"/>
                <a:buChar char="•"/>
              </a:pPr>
              <a:r>
                <a:rPr b="0" i="0" lang="en-US" sz="1800" u="none" cap="none" strike="noStrike">
                  <a:solidFill>
                    <a:schemeClr val="dk1"/>
                  </a:solidFill>
                  <a:latin typeface="Avenir"/>
                  <a:ea typeface="Avenir"/>
                  <a:cs typeface="Avenir"/>
                  <a:sym typeface="Avenir"/>
                </a:rPr>
                <a:t>Private equity firm based in New York</a:t>
              </a:r>
              <a:endParaRPr b="0" i="0" sz="1800" u="none" cap="none" strike="noStrike">
                <a:solidFill>
                  <a:schemeClr val="dk1"/>
                </a:solidFill>
                <a:latin typeface="Avenir"/>
                <a:ea typeface="Avenir"/>
                <a:cs typeface="Avenir"/>
                <a:sym typeface="Avenir"/>
              </a:endParaRPr>
            </a:p>
            <a:p>
              <a:pPr indent="-171450" lvl="1" marL="171450" marR="0" rtl="0" algn="l">
                <a:lnSpc>
                  <a:spcPct val="90000"/>
                </a:lnSpc>
                <a:spcBef>
                  <a:spcPts val="360"/>
                </a:spcBef>
                <a:spcAft>
                  <a:spcPts val="0"/>
                </a:spcAft>
                <a:buClr>
                  <a:schemeClr val="dk1"/>
                </a:buClr>
                <a:buSzPts val="1800"/>
                <a:buFont typeface="Avenir"/>
                <a:buChar char="•"/>
              </a:pPr>
              <a:r>
                <a:rPr b="0" i="0" lang="en-US" sz="1800" u="none" cap="none" strike="noStrike">
                  <a:solidFill>
                    <a:schemeClr val="dk1"/>
                  </a:solidFill>
                  <a:latin typeface="Avenir"/>
                  <a:ea typeface="Avenir"/>
                  <a:cs typeface="Avenir"/>
                  <a:sym typeface="Avenir"/>
                </a:rPr>
                <a:t>Manages $26 billion in assets </a:t>
              </a:r>
              <a:endParaRPr b="0" i="0" sz="1800" u="none" cap="none" strike="noStrike">
                <a:solidFill>
                  <a:schemeClr val="dk1"/>
                </a:solidFill>
                <a:latin typeface="Avenir"/>
                <a:ea typeface="Avenir"/>
                <a:cs typeface="Avenir"/>
                <a:sym typeface="Avenir"/>
              </a:endParaRPr>
            </a:p>
            <a:p>
              <a:pPr indent="-171450" lvl="1" marL="171450" marR="0" rtl="0" algn="l">
                <a:lnSpc>
                  <a:spcPct val="90000"/>
                </a:lnSpc>
                <a:spcBef>
                  <a:spcPts val="360"/>
                </a:spcBef>
                <a:spcAft>
                  <a:spcPts val="0"/>
                </a:spcAft>
                <a:buClr>
                  <a:schemeClr val="dk1"/>
                </a:buClr>
                <a:buSzPts val="1800"/>
                <a:buFont typeface="Avenir"/>
                <a:buChar char="•"/>
              </a:pPr>
              <a:r>
                <a:rPr b="0" i="0" lang="en-US" sz="1800" u="none" cap="none" strike="noStrike">
                  <a:solidFill>
                    <a:schemeClr val="dk1"/>
                  </a:solidFill>
                  <a:latin typeface="Avenir"/>
                  <a:ea typeface="Avenir"/>
                  <a:cs typeface="Avenir"/>
                  <a:sym typeface="Avenir"/>
                </a:rPr>
                <a:t>CEO, Michael Fisch, has a purported net work of $10 billion</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6"/>
          <p:cNvSpPr txBox="1"/>
          <p:nvPr>
            <p:ph type="title"/>
          </p:nvPr>
        </p:nvSpPr>
        <p:spPr>
          <a:xfrm>
            <a:off x="5257800" y="301047"/>
            <a:ext cx="6934200" cy="613353"/>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50AC93"/>
              </a:buClr>
              <a:buSzPct val="100000"/>
              <a:buFont typeface="Arial"/>
              <a:buNone/>
            </a:pPr>
            <a:r>
              <a:rPr lang="en-US"/>
              <a:t>CORPORATE CAMPAIGN: </a:t>
            </a:r>
            <a:br>
              <a:rPr lang="en-US"/>
            </a:br>
            <a:r>
              <a:rPr lang="en-US">
                <a:solidFill>
                  <a:srgbClr val="7030A0"/>
                </a:solidFill>
              </a:rPr>
              <a:t>PVCA and La Petite</a:t>
            </a:r>
            <a:endParaRPr/>
          </a:p>
        </p:txBody>
      </p:sp>
      <p:sp>
        <p:nvSpPr>
          <p:cNvPr id="305" name="Google Shape;305;p16"/>
          <p:cNvSpPr txBox="1"/>
          <p:nvPr>
            <p:ph idx="12" type="sldNum"/>
          </p:nvPr>
        </p:nvSpPr>
        <p:spPr>
          <a:xfrm>
            <a:off x="11734800" y="6121400"/>
            <a:ext cx="4572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venir"/>
                <a:ea typeface="Avenir"/>
                <a:cs typeface="Avenir"/>
                <a:sym typeface="Avenir"/>
              </a:rPr>
              <a:t>‹#›</a:t>
            </a:fld>
            <a:endParaRPr sz="1800">
              <a:solidFill>
                <a:schemeClr val="dk1"/>
              </a:solidFill>
              <a:latin typeface="Avenir"/>
              <a:ea typeface="Avenir"/>
              <a:cs typeface="Avenir"/>
              <a:sym typeface="Avenir"/>
            </a:endParaRPr>
          </a:p>
        </p:txBody>
      </p:sp>
      <p:sp>
        <p:nvSpPr>
          <p:cNvPr id="306" name="Google Shape;306;p16"/>
          <p:cNvSpPr txBox="1"/>
          <p:nvPr/>
        </p:nvSpPr>
        <p:spPr>
          <a:xfrm>
            <a:off x="265176" y="4210159"/>
            <a:ext cx="6172200" cy="4667794"/>
          </a:xfrm>
          <a:prstGeom prst="rect">
            <a:avLst/>
          </a:prstGeom>
          <a:noFill/>
          <a:ln>
            <a:noFill/>
          </a:ln>
        </p:spPr>
        <p:txBody>
          <a:bodyPr anchorCtr="0" anchor="t" bIns="45700" lIns="91425" spcFirstLastPara="1" rIns="91425" wrap="square" tIns="45700">
            <a:noAutofit/>
          </a:bodyPr>
          <a:lstStyle/>
          <a:p>
            <a:pPr indent="-190500" lvl="0" marL="342900" marR="0" rtl="0" algn="l">
              <a:lnSpc>
                <a:spcPct val="100000"/>
              </a:lnSpc>
              <a:spcBef>
                <a:spcPts val="0"/>
              </a:spcBef>
              <a:spcAft>
                <a:spcPts val="0"/>
              </a:spcAft>
              <a:buClr>
                <a:srgbClr val="613395"/>
              </a:buClr>
              <a:buSzPts val="2400"/>
              <a:buFont typeface="Arial"/>
              <a:buNone/>
            </a:pPr>
            <a:r>
              <a:t/>
            </a:r>
            <a:endParaRPr b="1" sz="2400">
              <a:solidFill>
                <a:srgbClr val="613395"/>
              </a:solidFill>
              <a:latin typeface="Arial"/>
              <a:ea typeface="Arial"/>
              <a:cs typeface="Arial"/>
              <a:sym typeface="Arial"/>
            </a:endParaRPr>
          </a:p>
        </p:txBody>
      </p:sp>
      <p:sp>
        <p:nvSpPr>
          <p:cNvPr descr="data:image/png;base64,iVBORw0KGgoAAAANSUhEUgAAAmIAAAMNCAYAAAA7gxjdAAAQAElEQVR4Aey9B6AkRbX//6kOk28OezfnzLLLknPOKCpZQEkqGFERMYEiSM6gRBMoCoiACSTnuMRNsDnHuzffSR3+35plkaf4/vB7TxHe9PaZrq6uOnXq9KlT3zo1d9bpN8RVquqgagNVG6jaQNUGqjZQtYGqDfz7bcChelQ1UNVAVQNVDVQ18G/TQLWhqgaqGni7BqpA7O3aqKarGqhqoKqBqgaqGqhqoKqBf6MGqkDs36jsalP/NzVQ7XVVA1UNVDVQ1UBVA/9MA1Ug9s80U82vaqCqgaoGqhqoaqCqgaoG/sUa+BcAsX+xxFX2VQ1UNfC+aSBWy5Z0eQ+nwdbZRH9f8Z/lbyq36bm9bsqzV3tvyab//8iWs2TL2aulSDf2qkv1rGqgqoGqBt43DVSB2Pum+mrDVQ18MDTgxAYLWlyhlthxKRunAqzsh81XNo4+dBIYA7FHFPuEGEzs4ipdxqPPc5SXII4TKu9X8tGzkuNT0nMjBo5UEhqxwNFzVI5K2wU9KKrdsp6jcpbK4h+I4jfbsFfbpi1iZTVWbvG3MpVcU2nbUdlY+QX1o+C6qo1kpHp80DVQlb+qgQ+wBuTePsDSV0WvaqCqgX+5BizuseDIqKU4ikhZ0CSglE8YepIePQmfXj9JXhQKVIVGNUxA6MaUvZCyI5il+0wYqVaJslui3yuTd8tEpowfBeLoEjiO8iBvEvQ7KXoF3LoTDqHjkQ59EgJRZc+jN+HS70sa8ffVVuSE9IpfSW1Fuu93Hbp8R3keZdcVoEuQjBwir0QxEYIXk4whHVABYsJlVI+qBqoaqGrg/dKA8341XG23qoGqBv6fNfBvrhhvBCxqVYElYgGn/lyW/LDhxENHUxo+jp4xY+kbOZq+0SNonzCOdRM2Z8PYzVk3fhKrJo9n5eQJrJo0mbWTJtE5fiK9YyfSpWfrJ0xW+cmsnziSNZPG0qH83nET6RSPrnET6B0zkX7x7h4/io4JI+gbM1p5E+geO0Vtit+Esao/gQ1qr3PcZLrHjSc/RvcTx2Pr9IwZyoZxIyTLRLpGb8ZalVk7bjN6xk4i39hMl4fAoDpWPasaqGqgqoH3SQNVIPY+Kb7abFUDHxQNWCfhKmwUCY6VHUW5hMb6hg8l951vU/+Ta2i65CJafnA2zeecQ8MPdf3RObRccrHoCgZcdjVtPzqPAd/9Lq1nfY/mc8+i+eKLabzqahquuYqGi86n8dyzaTnnh7T98HwGnHURA867kJarLxNdS+slV1D3o3PJXfAD6n/0fZq+o7IXXkHz1dfScM55NP7oLJouvIABl19Bi9ppOO9cGi6+iAFX/5jWcy6i8YfnUHf+2dSe+0OazzqHgWf9iNaLL6fmsvPYsO0WAmHanow/KG+iKmdVA1UNfBg1YH3sf36/qhJWNVDVwPumAW0CanvPRo4M2uHTVqGho74eb9utSWw7iSUzn+f1Cy5ivoDQ6xdfzZKrb2DdK8+R3WYK6emTmfvkUyz80RVsOPsyFp57GcsefVLPtqJm6y159bEnWHT2JcwXaHr5wktYdvVVrLrrN7g1Edltp5LI+Tx32ZUs+OElLPnh5bx+0bWsmr+Ymm2mseDBR3nt7CuYf/0vyIwezNIHH2HGBZey+JnHyQ0Zwet33MeC869i/vfOpf3ci5l3wVk8cc3FdK9cSnb76cSNbaTKqep3xN43y6o2XNVAVQNWA1UgZrVQpaoGqhr4pxqw3w+LFA0jdkiGYL9m5Ua+kJkvEBNQv34lA2a+SHrRK7SmA1IznmXBFZfTNWMGprOH1KtzGfzGbOpmz6DutReZ95c/Euf7CE1ItHQ+zXNeYeCcWbQE7ZRmP437u9tYce1Pibt70Afp115m8MyZuO2L6G8qUsyUiE0v0fL5tL4xl/Dxx+h/8WnqVyymae4skisWQrJMucGHqIf65W9Q/9pzNHR1kvRd3ESSWL0N1H5vIlBUTDfVs6qBv9NA9baqgX+XBpx/V0PVdqoaqGrgg6kBC8QwkYSPdTFgYrxI6dDFlHMkezJkA5+8n6Bpn31I12QZ0lOmd/4KgvZ20h3rVaVAb22Selwa126A7k4c1W8u+iSCfvo9Q8OOu+HW1Yp3AKt7CTvLmLCJRJwgwKFx6jZsf/YPmLDfQcSJGmGtMjWlPEMKZVb/5CYaujfQUAoVvcviZJuZ/s1vMPlLXyV2MxTxyYj/zpdcRctH9hMQS4E+Q6+Mdl2Vrp5VDVQ1UNXA+6OBKhB7f/RebbWqgf8wDfw34igSZuKNz2MBolA3sQVmjgUxMYHSeVPC6emn96kXiboKYFK4mST92gZMrVsPRQczYTL52iwtvXlKs2YRuDFl8Survlsu0vvHp2lem6eQgNTEoXgNOUDAyskLyPXT9dJcXvjRNSx47FECIjCGSDzcIKL89AwKC97ADcu4gRXWIRrYQjxkCL5xCE1EnMtihg4lrEurVVf1HfwQ8aZ6VDVQ1UBVA++bBpz3reVqw1UNVDXwwdCAxTVvSWo2puxF3sOCqcgtknBDWhU6e2P+IhaOHk7XvrvRtuN29C5ZTnldp3BYmrrNpuCkktTli6y97zG8orYPXTGKPVIiL5OlZFzSTpJctp5y2gMnwI8ikoGD2xMSru8l6o+U55AMFdMSSIxTKZoLLv6i1fjlgEQpxpR8korSeZGnCFkkzFYmcuIKaWOTUO3GeCQCI1BG9ahqoKqBqgbeNw0471vL73PD1earGqhq4H+ogQjcMBYoUrRJW5X9XoLtzv8eO9z2M7a+5hpoa6bUvZaeuIeUAFXfa69XomaBq63EN2Zi+rtwojKeIlvdSfE5cEc6B9dBX4Gep1+ivGp1RcCSSVJAQG6Xbdn+5vMZd9hBRAJSRbdUiaplt59G18Bayi6U/YiedCjByoqZhQROSFltO47BCHS5ZYdkHAmYgf3DAxDYq7RS/ahqoKqBqgbeHw0470+z1VarGqhq4AOvAQEaJ3KJIwGl2KWcrMcZNhYzZDRRY72QDqTXdNMY+aSMR96JCJM5ASAPZ0079OcxrtCTeJjQI07l6HU9wtiQLEWkAgEq+vAVyVIr9C9ZyIIbrqP94QcE4vooSoFlJ0W5sZmmjx9EVyZHQZE114KrqETsB5REgRCXF6aIvTQKheEGEY6ibDEb/4lN9axq4N+hgWobVQ28owacd8ytZlY1UNVAVQP/PxoIFX0KfYfudC2LGxqZk84RJjOQSAgAORT7+5n7whss9ep4vK6BEZecR8fOOzOvoUFgrIb+Vd2sNh4zUwlW1DTTJ1pa36zntSzKJihkU0SpWpaK56KaHMtWrGbVr/9I52PPYXpitdvAkrpmOuqH0nD0SbySaWRJTSvrTRbj1+AWowr4WpFt4I2GAazNJgl9dUpAjzjWlmRYIeExZVbPqgaqGqhq4P3RQBWIvT96r7Za1cAHXgNu2WAEktpO+iQTfnENW/38CsJhA7UF6JAKQ9zaJOPOPp2hN1/HlBuvg3FTGPTNUxnzsysYee63YcwotvjGVxh721WMvelSBuy9K7uf9R2m3HAlo8/6Br4AmzNyKtNu+ql4/ET1RD+9jtaTjiesr2Xc177AhOsvofHk4wgnjGfbm3/KxJ9dw/BTT6Sc8bEwy58whok3XcXImy5j2DGHU65NgY2MGav+CCNAVkna2ypVNVDVQFUD74MGnPehzWqTVQ1UNfBh0IDxiRVhSg1spXnsFgwaPwFXACzu6YVlS/HWraJl2lYM3Hs/Bu+xPfT1ksSlsWU0DeNHkM6kaJ0yjUH7HkzbVjtTk/VpGTWUll0PoGXzbXGTvrYQ+2kaNICatkYaxo5iwBY7kh2prc+Ew4DNtqBt4mbU1Dq469bRMnYMDTtsz4AJE/CiAmbNSoIly0jXNdEkoFY7bDChCYlCF4S+IlFo+0D1qGqgqoGqBt4/DVSB2P+e7qucqhr4P6aBADffzbLf/56HPnkMfz32GN747a959Zc/46kjjuCFg49k7s9/jlPspPOv9/Ds8SfwzHHH8tLRn2LW0Uez6KLzido7IMyy7JbbefSTJ/LgcafA0uWYKKTn6Wd59rOf5MVPHSP6Ai9/7HCWnf4NghdfgTgkePYFnjzqOJ7+5BE8fcShPCgZ5v/hz5Vny277KTM+fQwvHX8yz5zwOV4/6hgWnv8jvI7llE2f3lMgkGeU9omNbqtnVQNVDVQ18D5poArE3ifFV5utauADr4GEwmGOh9fZzZA35jN89iyCGTNIvz6HwTNepHnuPOL1a2D5Mp793tm0PPMi42KXickUA2bOouunP6PnxRekBkPNyqUMVt7gWXMxHesw7et4+fKraXjscRo2dDJ+9BgGrF1J/29uYcU9d0MpL4DXx+A58xj24ms0b+igKVuHHyZhzXpe+cEPGfHSawxV5GxcSyPZOfNZfOPv6X95MQmTIDIGnaQiuz0pEapnVQMfSA1Uhf4waKAKxD4Mb7Hah6oG3gcNRLGCWX6aVOsQ0q5Po7YkzWJtBXb1kPUg35IjOX4UcdmhbkOfQFKR5GYTye26LV1uTH1PH15PO3EiBFMkW1C9fA9EZejpZvCGbtq6Y+oGjaT5sE+wsq0Vz0/iCWi5Xd3EKhcqcpY0LqM+uh+bn/NdRuy/LwQRfmCgHJNIZ6nZczvyR+5Pw/FH4A0ZASVfETdfYCwSlageVQ1UNVDVwPupgSoQez+1X227qoEPsAZMGBM5LplRAlutzTilkOyaNaRXt5OxP0mRyjF8i60EfBxy/QGpsIzjGoyfxY2SpEsRbqGkyJaUEDnEuoROBK4rkAV+qUCo8sWESzhoIJljjsU74SQyO26P/ctM7N88OuBKjjWPPMtzV/yEVa9p27KxnraDD2dVroHuF2ez5ra/kCrFjN17J5LDWlBQDhMaHJH97bHq1iTVo6qBqgbeRw3Ijb2PrVebrmqgqoH/eA0YE7MRrAgqvflXhoYYUy6R0DU5eKCA0gB8A7Wr1+JqK7IcBnjZevzBg4kUHuvzA4p+mdjkFa0S+BLwKqhCmJILih1M4BMLWJWNI3244PgIyxH7kUBdCT+ZZeKBH2fEScfTuseuuIp0GUW8TByJb4DbtZbchmWEhTVEfoKp3/gWo876GtFmA4nemEvitntZeMq3CJQOvAjUJ9/+Wr/koHpUNVDVQFUD76MGrNd7H5uvNv3fa6D6tKqB918DrsBXUZ7C/v+SHiFOpK09DMaUCQSE4rpaulpaiJI+ma4NuCvng5ekt6ENJ+nixAFCVJhQsM1+hyvpECWSimT5ehZDVELhKex/QWQEkITIMI5DnExiVDUvUBesXsyrx5/ICwd9hPkXXkTQ3omNbMVuSMlN0XzMCUy54lqG7HYgJl/g4S+dzKpbf0/rnnvTfPJxeAJfDasWYV58Ba8sIIaibg4Y1ADVo6qBqgaqGnj/NCBX9P41Xm25qoGqBv7zNSCoJMBiBJqwGInQuJQsUHKTAk8+UTJBSluHpSWAiAAAEABJREFUvb5HZIFZIUBwjNzEceArupVN0VWTJRZyipcupO+VGSAA1F6XJcjVCISlxMcoz8OJBNbUSpxL0JnL0pXwyff10vHw47QsX026sxs/m1NELAeO6pEkW4zpeeJp5l33E9qfeBSKeTpnv0Hp5bn0vTwH33PocQI6FIErO2pGbcdOTOA6lB1Prdm8KlU1UNVARQPVj3+7Bipu6d/earXBqgaqGvhAaUC4RTEkKqAlECyz4EyIDE97lq4AzbBdd+O1hhbmNraysLGN+UOG0bDzLiqZwTS1MeZLX2D9kJEsmreIBS/PpCObpu7g/clsPkmACrpra1nU3MbyxkECdrVQ28SII46hNHo8+ZU9LLz9L6wKeujaZTINB+6OqUlSyvosaaplVX2OBW/MYcHv72LDyy9CY5KdfnAq8dghdLw4h1d/eScdAnXsvDupqVsRhlK9omxuGGmb1LG7lMqonlUNVDVQ1cD7owHn/Wm22mpVA1UNfFA0YCSoBWJGsKpssJ/Ulkt4xV5MoZMgypPefgv2v/supt9zN1v86Xfs/buf07z3TljUY78QP/IzRzP19psZ+/NbGXbN9Wz1mzsY8b0f4rSMgHyZ4cccys73/Iqd77wZd+QQTBTSuP9ejL/tN0y85RdMvOYqpt9+K9v/5KfUbrGrol4umYlT2e/Ou9jsr/ey1V/uYb977mHCMSerzXpaDzycKbfczLibrmfyNT9m81t/zdQrLiE5aqS2PUNMuZPA9NHvlhGWpHpUNVDVQFUD75cGqkDs/dJ8td2qBj4gGhD2wigEFhFjPEMiCsgsX07njTfRft4FdF9wMeuvuZE1d9zDmj/8UXQ3q39/J2uvvJr28y9kw4WXsOrKn7DhznuIHn8a77ln2fCnu1l7442sv/hC1l72fdb/7GesuvtPrLX1r7qKdaqz5spr6fj5L+l+8q8UX3uazocfpOMnP6P9kktYd8G5rLpWfG//DWvu/B3r77iNDb/5FetuuIb2C85jw3lXsP62X9P17P3ErzxH730PsuaXN9N+8eV0nXcJ7ZddTXrWXDL2d8Q+IO+hKmZVA1UNfDg14Hw4u1Xt1T/VQPVBVQPvRQMxioBpS1JoLAQiN9YWZURi/TqKt/yGsoAN51+MpfiSS4kuuohI1/iiy+Hii4gvOx8uvADnnIuILr6E0uWXkb/6UgrXXEn+oispX3A55UsuJrxE6Ut/THDJNfRedjF9V1xEXoCr/8oriS67CufiayiK8ldcQXD5eZjLLyC6VM8uvhbnoh/jXnSZ8i+mcOX5lC+9gMKll1C+6FLMxVcRX3g1/VdcQyDQxwWqd+FF5K+5QUBsPunAYKN96qZgJu94RMrd9HxTWlnVs6qBqgaqGvhf0cAHHojZDjixgxt7FYdq7D6DTUs9m5ynLWN0E9kvC1emFT38u9M+tw7578nm/13R6m1VAx86DWh4VPrkaix5lXEClaGEBxpAoat7W6KsnT+NoYQQSaZcJFcsUFMqkCv3kiv1UF8o0aytxoZ8gZSep/W8MZ+nuZhXuT6Vz5PrL5EKSpRzWUzGww88jF+LN34UJbcMXi01Hz8Sd+IYEuUC9fk+MqVu0lEvDf39WN7ZYpHG/gK1+SIZpe19rdrNFkt6nqeh2E+92q6xVO6jMd+Lla2ulFdEr4+U+KRKAQnfEBkoG0Osjtr+2zEfq6+OyJ79KqMuV6KCJU85euA4Rj7HV7arelSeubaSJapHVQNVDbxdA9X0f68BuZT/vsB/9FM5vUizRSxXGBNURLXu1CgdVNbt8pqaWPQYeUyME+qiSrzzYZ+8E71z6WpuVQMfLg0UBbaK8gglIZFIXYs0GIRR6PJy9CdzuF4KRw9KKhePGEK5pobYOKgYb/vQ6KMCbnyVFTv7nX4sz9BExCbAUZ3+pmbqv3865sjD2DBxPCt2mU7rtVfgfP4kVk4fR/KAXYjGT6LsJIg1aiWOgA/4sU1BrGtMhDF5QqeIlT2SsL7cgB5h/cCbhVSYSl0v8lUDPJVh4CDat5nE8sRGIOWLodHTSGTUhFRAXv0sO4a0/ZKb/IxcigCkIVC6xxjKiQRF9aXsIDkhUFqPVLt6VjVQ1UBVA+9eA3Ih777wf1rJGEdO2iOS1wzVk0BOs+S4csqOHDFy2rHW82ZjmTiBieRZrZd+h45YB/pOVGH0DuWrWVUNfJg0YMFHMqQCWGKNGPs7pzb6050yFD5+EO5nTqB9+GAsUNOwo1hTRzGZIhIgsXow+rDEm3V1q/FHhV9owPLzNPbcONLA9PFSTfSbDKvnryYxZSy5/Xen2DKMxF770bL1dBY/9DhNo8dTcJJEtkEx9CSfWAnwuHR5CdY3NtKVyeBoseWJrRODpzEeqZAlXd6siYZxpVcV+SMBpqipjaZDP053YxtF16vIKTdC4PDm4VTyXPFNxEYyUHlWdB0K40ezsKmB4sSJlAYPoeS6qqPWVE7dB3RbPasaqGqgqoF3qYG33M67LP8PxbSQ/Ie8f1/GRudq24vlantNmtWJDCuyKUJ55sgNKfgRnYmIPnnxWGTLvhPFyvxnpEfVs6qBD7cGZPwbgRLYq408OcallMww6LQv0fyFz9AzWREq12gr0eCYJIErsvhDY08XNh6xFjxxBcQoJVziCCiJp0BUha/xKQj4FIV6co5D6pXZ9P71QeqytWTqWhiw2TSKL75O7bJ2kk01AjkCcWYjdxuNExu6Va9/z31ou/03ZC86j3WDhhEZj8g39GuMWzxE/KY0qmqTsdpzHYXCHNggxLa2HOPVD6fx40exOlejvnjYZmJ3Y73IqKBAXXvCx1LZ9cHKXpMifeihjP32OfRP35Zw2AhCLfc8hQ89pdQc1aOqgaoGqhp4LxqQt3kvxd+5rAVj7wvJuUYmqjj6SKviDs/j1fqYF4d6vJht4NXaGl5pyDEjU8NSrd4Lxq345zhm467F2672gW7t5b+QvXmn8v9d3jtr6cObW+3ZB18DsRBEr4cWLBCpO65FJLFPjyJShc4ykVNHmSxlgZNIiCXwE9qOc4gEWCKVt6dYgD48fQSKEm3IpOhIJQVPPCy+ifQs1LMoiijkQupG1eOOaaGuO6KudSiltAqUe1k8dxH5MUOIyv0kI4EnNrbg6HEs0NOVydLyqWNwd92D3KFHEu1/kABYTuXjyn+zhA7r2IyudkyXdVNwHXqyOXrSCTrqGhhy/LHMzZepP+ZQsvvuQZ+fxqiBUBVsvZLSC1oH0H/8kfQcdxjLWwayWn7EDB3F60+/Qm70WMq+S9JzSMhJJEA9o3pUNVDVQFUD71kDclHvuc7/egX5PrkyKvT3zDc9s/mb0vZq77UIrVSynbCxsZ5kmdrdB7LLRdux+qAES/fNYY6fwksDPJYkk+SNdZm25kayfDaRdfU2HeqRpUBuNVB6U76SFflsmb9P2/u30z8FaW8rtInP27KqyaoG3lcN+DJ2X4PKjqdAi5p1TQJfe+wADTlCAZjk5Mn0tDTR60M4sJ5ESz0V4GKcytiwwm+0a1PZtmwf2IQzfXOKioCFGk8lMQ6jEPtFfa+9k97Fa/EFgp4fM5TCwEE4rsEkDfEWU2jea3dWP/o8tcWyakbERtxFgZugR0AsrM8q8hbgNtST3nc3+saPIRbcS4RgtxPVlOqhPCowrtjSTOlTx1HY72OsbhlJzZEfY+qhH+ORxx6mfq896FV0rxw5uBs7QOiKz377M/6ssxnz/bPJfOwQigfsBQfuT9DeQdetN1OzcjGdr71IMihjfUXZkexGclbPqgaqGvhXa+BDxd/6q//nDlUAh2pb3/VeyPoq+Tk2NW7r2tVyLNdplOvqalfV6IhE9jsmjvJcPQu0LWGUVjZlj8oq1t5GxlDyfTq8PIN228CBl7jsdUkLI49twa+LyDT7rJOjDIwL4mMpUsXQUHHWRitt64TLro0KJFjgJFmVSVe2RlRBLh6t7F3V8JU2bKoX6+G7oUjlig4oiIdtsCRZYs0uRpE8zX38v1L8d42//RYdtj1LvP3Bu02rfvX8v6EBayNJa6RKBE7Mei9DfNjhTPrRj0iPn4zTWsvwzx/H4B9dTHvdAPKlApkRgyk5XsWeiy4VMKI7bJS6X8AmHD0Vd/hwAi+mX4NLrImdULYeUru2m/Zf/YbBO+3IVj+9luSECSQUtYprG9jxh2fieT5m5qvkBHI0TLBkNPp6MymSe+5Ocuw4jKJuxolo22lrFiQ9gSlPMphKWQ010Bizfw2p5ukaM56WUz5D6/HHM/Tzn8U0tuAJVDYMH0Hc1AomxP6/mRGuon+GSLJM3G0XqK0T1dLRkCZdiPGSWWomjmbNQw+TeOJJmnq6VDd+0x/EVI+qBv7tGpDZmbfRv739aoP/Yw1U/NX/mMt7YCB7IS9v3ecaCsbIgRkc/fMESGI5WruyDHQNsXcoRSVl8+RZcVQuVD0EqHytYEMD68Trjdo0rzdHTP5oBtwV5JraaWhYydLnFzG1cRADm4bQkUjQp5V+ucLViHmMnXvQ4SjP0dUadNFL8FxU4pU4ot/1MCpqn9nJIJKsKkakPHt9LxSrsK1mZbb9c9QzK4HlZZ/p8f/jabkacbO0UV8xNm0k50ay9yjv3RPV4/+YBiLZRyhDt6DKjBrL0MMPwxs+BhJJYgt6Bg2k5oD9CQcNYtWiJaT33ps12Swl42mcJGkXSOn1khS1XdehcTp6v71Y+PAD+GGJpBi70mciAk+UK4W4Tz/PolvuZPiEKSTSKezQctJZmgYPYbWAjrNuqZZHG0FOqLrdxmHFmBFsdta3BfBGgHxArLZNfTMjd9ud/nSG2BhMDDoJ1E6kVF71ekaOwh08kNzUqUz69CcJtWgLVHDnj34Us64TUy4I/KmW5adLQbq4/5bf0vH6cvK9ZYptrSxauY75z89i1D77qnyZVE8vvhpRMyqNfJNE4l90VNlWNfDPNGA2PrAXSxvvqp8fJA04/25hraEkA0MqNCTlrP0Y+V99yGE6RBgTEYjKBqzzdSSgFujYv2aKlWPikPXKXON7xHFSq2ujCSDBM2I04XPbM3KnWiKTJwq1Ok4UmbZbkpW1RbpyRQoNGTo1SRQTeqb25IfVthrQGes+wGhrwqETn5fTPi+kfFb5dWrVoXJo1RyKIt1YmXR516e6g52Eyqph+2YnI8vVgjDLT9n/T6fVnAV1liL1wcRGE5Ej3TjSzUaKlWf7997o/0mcaqUPqAZkIpRl1J4GXUSS4vhReJMmEAqACQ0J2Tg4AjRkfYbvvDVRVzdu21AS2+/Ayvp63KOOpuHcc2nfbHPW+Vnqj/4YpqkG+ztejoy8b+Bw1g4YQrfGbaBIlSGgJiqy6oUXMYU8JoqUY4jDkL5Zr9Pxh78qAhVUtBmjkRJ7tKfraDvpWOIhQzBaIMnIQQAvdnxGfuqTrEt5imc5FXHLqoLq+U6CrkwN0xQNC3O1RM0NkEkQ+A6uC6xbQ889fybnhNmq7xEAABAASURBVGiga8yUMY5Ht7Y/tzr5BOpHjyVR28z2x53A9hecTWHiCFbPmUlcLEje0DaP0SCU6sSselY18G/SgGxO7v6txjTECA0VeiuzmvjAaKDirv7t0spz2e2LsgkpuTEF7R1YssL4MjDdVkSyxqVbwSN7a1MxoQqt9Q3PxwErtE0RaXKoKRkatDJ97U9vcM81a+npHEg5auL1WUN49YUGWiZtxuL1/TS11rCsXKLXddg4GVBZxVruhkiOFSy/5bLwjsGaRHacwEy10+v7RCokscFYyBNXnK/hvR22b7aO5WPToSaKwNic98bHln57rVgZsTLs1ZHshlA6+xs5kl6PVeq9nbFl+N6q/G+VrvJ5nzRgvycWaSHSnU1htD0YW8OSLJ4WTa4dkNpDX/r66zTlS5SWrWP44YezbNokUid+iprPnkTDEUewduIkBhx7JD0PPUttGdbmcqTP/Ca5b36VroljCdyEONozZERLAz2vzQZtQaLxYMGV29FBc3sXWQ2UUMUcRaYdpUvJFIP23IMwCDFdnRQFogqrV7N2wWKi2gzp0cPpd1xCjSnrJ2JdHYG0PpHb0qpR4IHGskVgYocTlokWLqH3qWdIhoFakgTyJ0WNIW/4SFq2nQypCMczGC3eiutXMqA2RYv8T1Jbs5F8Q2xUTR+Vi02KqmdVA/8ODVibk6m+1VSs1CZSsnp+gDTgvB+yWpcXqmFrSCY0eIEr8giMT6AVLFrXunJudpUZGRXUaSNIusiZgpfN8aqA171RntXajmgMHLYphrQ93035rynu/mmGNa+P5IVLQvp/vobBzyxkx5oWhmUFUepT9Ply1s5Gxo6Y2lQszrHj0e07zNK2pD8kyVb7i4faWJxMKlrgqyQ4mohsQuK9fQzYrHdNvirb7Zy1irqtr0AmK8W7rv5fClYGnkHSi3QNRDYaYKnkokmJipzK/i/1qjdVDbxdAxaYbBxjhoLGX8PoUThBjBfHby46dLW2ny/T/tos6rv7mHPjT8lNm8iEb3+NxLjJOH6Gvh2m4332CPw4wfJ7HyUhHp0jh1Fz0EfJffJIom22oy9ySWqspQnpe/5FFt5yG6ZUwo73EB29G3DKeQGuGA0PXBmvhjipthZe+MsjPH7rb3nlT/fy2mOPMu+Fp1n2yku88tjjJKdvyfoBg+j3BfQ0pCrf+YoCkqA+uCIxEjgjckjEylMUrmvOPJKKyDlhhKPGLNjsUdS8aZttmP2buwjmL1Z+jFHEbOWf/0Jw9U9Zd8PN1Cly56LDUImi27q6q55VDfxbNWDUWryJdLNpvlRW9XzPGnj/Kjj/qqY3Gccm/pvu7dUCEUcbCL1OkpWJLHOSGV5J55hdk2ZhxmNDwqdsPDlAg3XO9jeAePPwZGkNPTFNXpIHSkX+qlVpp4BVQzlicrlAau4KXr99OfN/FjJhSczWhQ6m9a1hSNxBg1bWQ4YPYZ22FUIBsU2dtzJZ9kZAcK3y52mCaGnNMmFcQO9Qj9e1h9GticPKYp2v7N0Wf09k2yioQTuhoJ51plO84sMStRmK3omZrWPpnZ69lWc2Ai2phbJr6NQk1O4nWZ9IKJ2i10uRl55Dtfnf8bLPLL3Ft5r4P6cBI1vqlw31ZhM0DBrA+sWLiMIC1rYiEypYFRKt24D9r4KS2lasXTCHnqeeZuiWO+E3NmrU9DF0q+lM2WkXZn/zB7R2rqckWFeTq4VQ4CiXoTBqDL0tg1hnIlyhrnR/n0BYP+jeLnIixyFuyVFKOZRiwMmAolSdCYfm6VsxYfwWTJy4GYNHjKJp+ChyQwYwdOgwmoeOpeGQTzL0W9+mv7mZQFHyjOtrEVImVyjS//xLxIqGR8ox6pClWOlagbuyQvCOQt6xtj/RtTvlEo8Zw2O/uhNXfiqMY6JCQaBsEQPXr6Vp/XoyiuC5ki8KJR4GRLqlevzf0oB955vo/6Xn/5O6b28vlgkqpoEly/Ptz6rp/3wNOP8qEa0xhMZo+gf5PfJy8AXPo0ch/g0CXvO0XfFIfQ1PTJvAS3vvzKv77cqL06fx9IjhPKYtiKXJGkoCEJFjEBvQkt2CGCPn2aCtiRGZGgqZBDPShmdclw1+mpwmhwlhCf/VDtb/dQHjvSxuJLQTZnSN8FVvSF0NvakERbnY0IgtiKNRW0bROIfVam+ptinGTIRczXzGbNfGS8V+unyHUCtl2xeDwZXlG975iN7UqlG5WO3EFS1ARAIbpepMusx0DA/2FSkLRGqe+QdGVn9qgk28HPGyZN4qaYhUMdB92U2xLJHh8VSKP7oet6vsrSH8Ts/vdV2eTSVZKyroWWhcPbWcUL//Rla3oYOe8aa0VI//SxowIJOhPZmmOHUzomHD6SkHGN+TFmI9c2SLIaVZL5NQJCmW9TTp+cKHH6bcn9fzmELCBcena8YbpJYtpSHsBdlcv0lAOcST7Y096jASnz6UlXUN5B1DRuNqoMa9rWd5unj4rYNJDxsCWlRo7UQgi3QbG1jR283rS5cwcLMpogmMnDyBEZtvzoAtpjJ0u21onb4Ny9e109/TR0JOoxwWBSQjUk7MvN/+mrhrA5GQU2TKRJI/6u6i1N1N7MaUHZei6tjx3TR2HPR0k8jW4jTW6LlU4CVIyC+FHpiorFENNkCoW6zmLD+j1AfprMr67jQQq5i1C5lMJTAgc3rravOt77RX+9yocBQ7NqlaaPEiqqRgk32Y2Ki+oweaU5Rp66oa7+lQPVtHF4wSpVyS0tRh9DbnEHuUJRtXE5apbnRW8uxtlf7zNCBr+NcJZY2k7Dgsz2Z4qbaWRwXA7s9kuTvl8fOwzJydtmfXa3/Cx66/nqN+fC2fuP4m9v7FLTR/71s8MKSFmQJq3a5v3bC2SGS0srBYVudqu3CAfP5wAY/06DbujPp5Uk6yT1GygXmHA9IJ0l0FCmGMW/YxxsHI2eqDTKlAzYB6ujRYysqP1P1ATniZWlmZ9pmnvN5EyDa7NlMzfBXTd69hSRZe9j06PK8CpErGqDT/9LBGv/GhqRi/ddL23pXnDjX5vJxM8CutsOdrBLbIwTtxyT7+B3LEyIuotBXqs6x27ZZjWX23g78gXitra7gzAZdogrl/3CTWH3EYA84+iy1uupHJ115D9IXP8Nhm47hWw/L+hhpmakJbmc6SdxPE6mssnrFBwBI5BzShbiQwVI//QxqQrUWyh+7mFkZ/+wwat9ue4dO3AAErZCOOthPp6aU0YwaZchkTG8qyoc0+/hHc2gS+xpNPikA8mkaOJE66BNriLyVzDD7qKBjYBBqfzuAhjPjSyZTGbk7eSREK1DSNHAcmVQF6TggUXELxl3nLLouE2l4MixHDJo6nPy7QvWwZ8376c16/9CqW//UJjDGg9pyEIZE0uK5DrPGCjoTkcRS98hfNo2/ePMkdgRvqeUz7Y0/w2mWXk9DCqzSglbWDWliayZFvaGXJczOYMGocJunhi4+Tz9PTV6jU8+2nEWw0VMaM9Umh7o3KWdKlen7INKDXW+lRJLuKMES6i/SyHdmpGyM7FSnPnqFrUBGRwfrswHEJlBHLTh3A2kvJjSpXX3U9MdrEX4/f1alqqr+xaOBC/9AG6j73MXIH7oANelj5YiuGCto2bUkl7aVK/4Ea2PSO/tdFqzCWISzN1HKXnPlfR4zH/ea3+NOIkbhfPoVzZr/M6bfcQq9WnTVtg6ltHUDr8JEMmzKFwfvtQcde23FtsYdnkllW+/UUTEZOTxZnrKgR9QJyg/oDttxqOOVpDfyiex1PyhH3ez6jC700dJWYv6ELgqQoQWBX5daleobmmlq6TaQ8DRSxLDkOy/wcz7gBL2uw1LQlqMttwG8OmbZTkdpxCX7fU2B5sp6yZoeyBlHAPzdrPcYesYaroy0d144yA65TZqWf5B5to86pS1PveNRognPjf+RlxMBo8Lpae5dxKPih2o6UC54uJfFcK8D5m6DInWNHcvwDf+Sqx57iWzfdxJGnf5PdjzmW3T91HJ86/yIOvfQSHh01nNPaO/hu+3puJuD5+loWSg9La7KsE6A1sStnIn1IF0XpKlJkotLYh+aj2pH/VgMGSnr3zdOmUjNpLHEuReC7RLL3wNqhomCz7/oLidcX01Qo43ouq7TVmBw+GjeRxqicq3K4Ll5Dlh7jYFK19MruMlMmgKJlkevJkl1MSxNTv3oq/Ypi9zsuTnOdRDMaLUZRacnR10/vkmVEQQnXifAMZIoxfQ6ktZjpmzeH/E9vYfAbC5lz6x2gyHIoDpBnxJSxpFrqMSm/IrsvmRJBQE0xxC8G+JGDCV3iUsD6Z1+g/vU3SMfiu9OONJ9xBqUDD6Y4ZCjZzk7aX59DLJ3ERgIIRLoCoI56gMpXmqt+/J/QgKP37YmsHZQdKHqyUZHwExuBFFj7K8pMbOChpLHS56VYL/ten6thZTrNunSGDcrr01xYEFAruVZ1MZavg5jh8/9iV4Ha7PMN8YgW3NEt5KaPJF8jfsr3IrDNSPT/F9ZUj3+fBmRW/5rGZANs8H0eS3iM/OKpnPf0E0RyyMeeczYnnvkDckNHkU7VMHWUHGcQY78s2+87RIo6TZ4wnbOvvoGr58xk3ccP5ObGFA/UpFiUzcp5u8iOyWmF2ionO+v1hZzyjemkNkvwm54yj/gJ+uXwB5cNwfL1bCj1E8gu7V9pxpSJ4zK1mizKAjFlTQJ2YBXkbNfK2S7Q5PN0fx9tm9fS0uIQdfXT1LyOPY9o4rVEmQeKRXrcBMlQOjOif3LGyg/ffF4ZaLGhbFzmpXP83qRoH9tCW1stY9JJMmE/XuSoJ6r0d2ek+yLiZqJKm0mNfKNB2y8eCzTJ3Sm+yyZtzlmX/ZhJE7cgTnmaJhxtwSK+MfaL0qV8iURtIw++8AqL8kXOf+ghoiMO55I45CeKkN3aNoifS1/3K2q5VJGyUBOopmDxCage/8c04CapGzaCWFHrsuuDrNII+Dgi+8X3Umc765bOxxWQL7oObQfsSzhoKKFRdBVUGhAgM20tDBSwWRv7GpeTcWoy2O9n2ShXVAr54403QX2WsiamUG1So/p2thMUK+vqpT1q0mk8TTAFLVIS4un1lZk1cyaD6uqp031C47iDThrHDkVhLkxZ9loKWPL4M/SvXEVULCk7JtLepmMlC0vEAnYIjIW9BfUhwu/pprmUV+Tc0DN2Ag1HHMnor5xKTy5LqqeLTNd6ECgUC8kfkA5CjVWqx/8xDcTqb4QjT2xkSTGuxoPWxRVbKJtYESjo1byzvraJVRMn037wQXR/7gTcs79H+sLzqLvmShLnnUPxG19l+aEfZ9XkqfRmGim4Lj0uFN1QvEO18u5PNYuNxNkaRfFgkPhRhnFtFJvTaPqTrEhqxJtK2lA9/u0aeJcNOu+y3HsuFgnYLJOhNR1wAAd99SsU44CJE0ex28474noe6LljDUiON7aGqDBSMgY3MhiZT2Q8UoOHse9Z34PDPkrp04dwxFWoAAAQAElEQVRxrxz6rESKvCqmwpBGL2bxnNUMbSjwre9MIhiT5tZSN/c5CXoSCRrzhtdWr6E7jZxyAJpAPBNQ47qEAmIFXU3o0Gegwwl4rbOXzgRM2a4F1+sj7DB45T4OPqyVKTvW8BQ9vOIkydvJQzLyT45YPRBG0ieaWgzdWhnN05bHL8OIl3Nl9vr4ZNz+PqZriKS1fRPiKPWPzIxyfXFwpIsuL43l8UQuzT05l2uERpdM34q9P/d5YvWXKCQwRVD/HCfCSK/CVKRVfuKUyWRTCbyEz5a778bp1/yEoy+5jPZp2/BxbQdPOOcc7hw8kN+prTXpDJGp9IDq8X9IA7FsVWOqrEnGOB6eDDghckSu/DthiXETRtHetUZ2ZujUIiu79XTs9z6N66GdSQwRrrXlVIb21hY6dfU01p+79TfQ04lWQTiKThVffBEWvo6nbcmE2qJUII6KeFpc+bLjSP6gsv0uEKbmCcNYfqFMoLE8aMRwyOZYk6unecddGJypo++RJ3juqp9QWLGCRHeemjIk1Q/79gLxkEuhLPkLvT0E69fxzM23YIp5SvleYk2g3W1DSCgSb/l6rktTTY5kfxc1HesoL1okABdBbz/5NasVAVHaMq7S/xkNVGzQxJpDIhKyq4QWzhohhFoU57UwX62oV8f225L91mm0XXM5w398JS3f/Q65z3yW9FFHk/zYodQcdzxtp32diVdeQeOF55M845usnjCJXtdOTkb+WnZl3rtKrW2XNBfUjhuJm/aJnCLZSSMo2KCGMZpBNOws3xjtKL13/tUa/x4NOP+qZqyB9CY8Ru++M2ltg6V9l7GjRpHJ1smgwciw7YQfSILQcWRArpyt8gEbwbLG7xuPlgGD2WKvfdn1q19nnxt+zL1y+uuSWTw52GbKmA0FNnSW2XF3n+O/PISOgXCLHPrdpkRvqoaw3/DG6m4wSVmiwZGjTxogkdB2p4OnNoKkz/qUw8yePG3NKbYYE5Cu66ecDHC1+q7JLOf750xgXTbiTk0ar9WnVNeXkVtG/MPh6okjw7c66BFwm6uJ4zfaSv1r1M/enxpCc2YD5Q29DDNZHE0y9r99+Qcmb2YUNTEsytVyl7Y0LxSPu0YO41oMO//obH5066859FPHMH2X7anTdo8fuWBcrD7LkttGF6yOHcljv8Ni5TGqm0kmOfLIo9h5r71p0jv56Mkn86Wf/ZxZI0fyoIG1qSQby1I9/q9oQO8dE+HIgRshePtdLQ1RsPkOxMYQr1hLRlv0aCJKjRtPzRabk2luxh42AmyIBMTAeBnGHnk48YAG3BdfIvXAQ5hCr2w90PgrM2z5chaf/yOyQRcpbfehrU4EjJY9/CTxmg5i18iGDZ6M0MimTQwKeZFaux6TSeEOH86wkz5LYqvtWPrgA3TfeD2dP7sBv2Ot2ingKtoLthJY+R2FtCJFtnrXrMNdv57ZvxEw7O0kUp86tcBpOOTjNOy2M67G9trbf0vhj38muXYNLYV+5j3xmOQOoa8bT9F11/K2OqF6vIMGPsRZccW2NRRkN9DlOqwTAFs1chJNp3+H0Tf+mNwXTqKgrf0VJUMi18C6Ne1E+YByb4mE5oH2Dd1EdY3kdt2F+s8cx6DzzqWw556sS+Uoa0HypsW+ax3KKrEgLO9AsqkWV/NtpDmxdtxQSmlXcsaVURDJXnXaofCueVcL/ns1oFf4P2/QGpB90ZaTTUdKlByXolbN8tkygFjrZIdQWxElx5G/30iOltGenvj2qsiU/D+BGxGaUA47lmMM8VyX7bfdgaaBQxm99z4MUth3AS6x6jQKVDUofd/jSzGJTvb/aDeHnziU1Tm4TavdP+Z7KJo0S1Z1094fy0QTuBLI86KNRiqnWsRjtfbtX9SKt0ty77RlHVNHlzGmk0xbgkBbIMXOVQwbtYoDjprMkwTc1tfDkkwCG1GLjJGx/40MRj1ysUev5zI/meCP+W4ecfJ84lOjOfyUWlYsX0mqDw0+nzDysN8RM6oQi+y5KV2UQt5QROtncZEV++7J9597jo7R4zn4tNM46bNfoKV1AL7naMKK8NUvV1tBJnA0cSCekJAklXzp1o1dTGwwUSwJIeE77LLz1tTVpki6MG3LLTnqu2fyUMJnkQWwxlO/qBCbjlgJS7pUzw+oBuz7s7RJfJsWGVGst+1oW7BiPPZeZAF8QIhRtLj9gSep1XZ9aCA5dARe2wAcx2AXVXYEULEvMBr7iZYBDBw7mtKcN6h5fQEyejzHoTB7FulZc2hbtYqMolSe7DHWYqS0bh1zb/ktxQUL0X4ixBoXsmk0viWGWEdkJEOoxUjQ0MiIYw+nPHkMY7aeQudTD9OwcrlkiQXEeitjOySWIJVTHCSvotFuuQjLV9Da3UmsrUcTuOS9BAP225uwoY64fQ2LfnsLtW/MU0RMZeVjausbIAzonz1Hef24VlGG6vEh1IAsxloN9hXbhNb6skMq964e2tceGEN3IsFKRXzLB+/HmN/cSP2XTqa/fiBdCggUO/vp3dDF3X+5m/V961i5bimvvfYcv7/nNtINKRYvmkfcV6IjMGT324shl/+I+BMfY32uTnZrW6g0aZuvtKtmK2n+/lBRrVEoS7CoKUdiYDOh7Fsmiz+4Udv+iB8EkrfSH5W3vP6eTfX+P0MDzv9UjEgvGJFnPywzcSwrarUilaVj7EQaxk+gVLFoFx9HBMIEWIPZVEX+m415RrDIEYBwcVwHhPBT6RTNWnXblXrK9xg4fTqLBegCJ4crgFEnAVa83ku4NiBT28NxAjpf+NwocgMT3B328utyH69rK/GZ7i56jSMAlyQ2RRIZn7IPC7IZ/lyMWBhFNNXBJ45sIdUqSBboYQmMF2Mki+e2c8SnckzZNsdzQcQvBetmZhN0C2jFIJ76MBCqjR7PY1XW54lUghtU9km/xF4Ht/Llr6ZJpQss7TXUSaZElCcp0GksA1W3enB0daSYUJGtbm1pPliOyO+zO1/9yU+oqW/EC+Gr3zwDXFeyGYyJ8FwHxzHgocEXYSfUWP0RK3D06aJyShpA5Ww7sXEYM2YcNTXqtOfhJRx23ncfspOnMKtcot/zxQvxUp03T6OrJV2qp9XAh4Ds+7QmYq+RMYQYIn3GsitEruzI0Rigo4Nw8TIiv4CNWHu1DRhtYxe16qdUpmdtO6pIqauD/jUrQYucjCaXpAZ6TjzYsEG2FJNftJjm/pLGruw2gP442vidtM4eGhYvIZitbUstsJzKlk0saYIKLvQiyKidWBNPWAqI5QtSfh3xhM3oyDbR0zySOJEVw57KIi5Sh1zVUaMU1EEjcOhrPBaWLKe5p4eoo5tUmKYc9RB0rFIbScz812nr3UAmKFBWnQ2TN2fwPvuDonnzf3MHDYUCCDTa7nwIXn21C/9EAzIdPTFE8pF20SEjVBoC+c4N6RSd06ZRd/rpjLroMvqHDKVPPn7OvDd4Y/4bXHXNVaxdv4bZr87huade4KtfPY1sbR3z5y/iT3+4j0uuuIJQPr9j3Xo6+4p0y/8O+urX6N9tVzpSKXB8YsexTSK3rbIaSpLm78+4kmEqC/C6CaOI0wnZv4sv+eJal2QuWalbcsBXYZ2Sn+rxH6oB538ql6M3bCmQ6VScn+7zrscc39D8ycNo3XorIkWGkFesbJOFalFl9PmOp1GuJV0QSyqHMvzQlYP1CRpbeKTYxYsJF9xaMk6SFcu6ib2kcEiB+swajv2MwMrpw2kY5vNcb8it7WV+uaJdACOg7IaaBFI42WaeqklzC33cXxLwUhTtM58ZyE5758k05AkKRfo2FAk1MJKNOZJy5CPa5vCts4eQGJfgD5pMbiwEPOalWZWppTORYk06x8JclhdqEvxcK/0r8yFPJsvsdvQgTjktTU3jEsJCjv51LrUmICUwZ96mC5u0ZFVUdA2LHFjQ0sq3zr+Q5sZGevJdHP3pY0i6PhhbypZWIXRo0rSTZ6yZpxyUCYJAme98GmMqD9KaSB0cXMvGxGTr69jrsE/whiaerkSMfZ+VgtWPD48G7Ku3pB7plesTLF6xpFfOgnsfIlrZLice0C8bC5xYkelAoCtBoTkrUGMq9hInDI62FQsrlqt+URPNLCKNy3Uvv8j8+/4Ksm1fZSLZuQYcXauWaiYr0Lt6HfYvFsUWO74VEMZRVDej7ftsJkN/+wZcAaZkaz2hZ2SdUWVCsuUzkWTt6qXc349jF3davdXusANjLzmbLS49F6MJL9lTVB0qx5vdrKSJIuJime6lK6jrK9A9bzGucfDUxobu9cKNIcV5S2lU5Dyp2TevSNn4Uz6NUbShZ8bzmFmvkLY8JLQronp86DRgbcz6Qr1+rN2HTkQk92pBeUnAv93LUNxxF4ac9z2ajzmMOStWYVyPpcuWcfvtt3Pd9dcxYcIEntPOxZw5c5gzZy477bQzV155VSXd1dnFiGHD+PbpZ1DKF+np6Sfd2ka3bH3017/EqlGj6dYC3dHc4Uq7sciO0f9ix8p761Q5K1/tpDHy90WtEWIiBS+82iypNo0fVZT4bxWvJv5zNfBe3tNbvaj4QGslytG71tQPRWNkvEZO0KUo41yvLa6RYzcjF/mkS2AjNLIb8vkChXy+cs8mRm+7xkpb4q0jrvC39dH2Queq1Txb7ueywnqWJj0KamvhqghXAC3fXSbqWkP9yGV8/NN5LrtxHNN2iVmhVfwTvR53LS/SlTYYtygHHPK79b3c1Vug3YN9Dspy8pdbSKZWYwy4fqS+IPIxXr9k6JPz72XK5hu49Q+7MGL7BM9ly5zX38m3SpInleF6z3BtKc85Hb38qhDRMSjkjLPbBN58Bk9bj1PTR+fqfvrX50nGAZ4mK4Mr3kZE5Yj1GYjsSmaRJsKtT/g0rcNGKTgR09jSyO777oUrASNNfzGqq5EolUmVMcViwIoVKyqO4L8DYla/xhi1onPTRQ3brK223po+TTjGs65Az6vnh0oDes0VW3u7g49lA4E8QX70GEqjtLpWJNaNHbIiX2AnDgwd3T207rs3xWSdcJWr7XANGo3tPvu9l95+ajWO3H6Na0XGomVrQIAo1Irf0aLBCNEveP4VTG+J/o4NhAQaY7L5CFzZWvuTz2Dq6igPbCMzYADJplYSI0coWmake0vyHxLYDUL6586l2K2tRY2d0DWYIcOo1+Ihs89uRBoIcZ8FaaDiGKgQOsJiifL6Tvo6O3RXpkdRi8gJyanzC/78EG5fnkVzZ1NS+KBgXIo1daS32YpY+RvuuIvWpUtIiaGC8Bp5YlE9P3Qa0OvV2DDIXCt2k5B9+lrvxhoD6/wMa/bamcEXnMOShoFEqXpyQwZy5z13c9hhh/HJT36SLbfckqeeeopLLrmEz3/+84RhyMqVK5k1axbHHHMMd9xxB1ktOBqaGuja0MEnDzuSVavWkmlpw5s6jWFf/gqr6+qJnI2+V8NOc45TseV3Urb110XNOdnRA/FyCi6oQAPbUQAAEABJREFUA8ViEZNL4wxpIfRd1d9YU4/+KZ+NJaqf76cGnP+Nxu1LtowqTl7O0BNgqpGDXTjzNZZru6FYKqGIPuUo5Ne/uIUvfv4LlRXEwgULiVTOUhzFlbQFCZtok2yxnG7sBRSK/ax9+hkOUORpfCrN66bMgrikrZKYkmMoyTJDAZNIw8lJrGP8hOVcddkwvv2NNsZu4fBSz2pmlxL0uzlybpkgYRgxLsHnTmjlzB8Mpb55mZx8if4NZbwU5BpdTBCT3xAQplz8xgQpv48h6dn85tqJnPSFobRsk+Wl+og7iz3c2tfDwynxHZti76NaueaGSRz5iS6yzlIcATMTO4RxWVu1EaGiAAHBm100WN2ZN+8cx9GTmKJyx0+bjvETemKob2ggpdCzLRdpApE6iUoxHetW8fgjD3H6177NEUccRVtbG6lUSnXe+bT8jTHYa6yrXQGiw7FOp7/I4EQSBfIqzkjZ1fNDrAFrd3biKbkOfbvsyLYXnYM3uA2CCNPRT6ToUyRTcoa0UbvnzvQJKBW8FGVFXONyQOi69K3qYN6fnyAuGkqymqi+RhOVR1Hb6n7JkAg9hkycKGsuQ28HhSAPxsGRnRv5i5WvzgY9LWg7MxDSiTO1MHIssZsRaHMpOhLHiUnoumbBAuwX+4OoVKnjVXgk8WNFy0uB8F8fEsGeFUKHHS+OQByFMo6YFJ0y/X0dxFpseYpsN3b3E/d0EyxfgWO/DyaAV540Gre+iY5X5tL5wCPU5kta7CB5jCS1HMW4ev4bNPDvayJSU9YX2jEhPE4Cl5JAeWe2lmj33Zly8bmsH9BCy+ARPHH/o1x9+ZW89uqrfPazn+Waa67hlVdeoU4Lii984Qucc8459Pb2MmbMGA444AAuv/xypk2bRr5UpE9b3LffcTunnnIKf/j1b1m3bCU9mmdaP/ZRnB22oVPRNwvC7LhE1iax/uE0Nsc4FFIOyYYUgSmD5l0E4qKUT9xWp7FpKkAsgspVl+r5H6oB538qlzVaIyYJOVRXFJmIrLYsxgsgzP3Nzdzxi+voLuflwOR4jeHo4z7JrtoP/+63v8MJJ5zAN0//Jo8+/AiFQkFc/skpvkZu1fcSDB86iF1TOQ6uGcAL7Z3MzPczdKBHqaeDTEMGP5eg3OkQd0WkcjEDR67ltC9GXH/VQL59+ea86qxljZ8kIVn22GUg5507mS+fZmhuW6zGixgNPC3TwfHANTJuyV6IKWuEJtIhbpgn6Ful6NQcTj29xJVXN3LZJQ1cdPEAfnTNaL57/SiuuHIwP/yex3bbrSTVUiYiSbxWvIuQaXYIa1zWa5IqJ3w9C9WuqQw3I2W6urPbLvZar2hfLgowAquxcTCxh4lUVmKZ2LBy+TJ+fsMVAmCf5YqLv8evf/lzvqCV2MiRIzFGhcTr3ZybShqN2KceepRBrc0a01aud1O7WuaDqoFN711mR6iVdbkmhSOA0/HUE/T8+W7mnPU95nz3OwRzZ5HTStsPQ8pOSMkrExe60UCgcUQLdQNqCYt9UOwiNaSR0dtOxQjsFDUm3bBMSpRfuQLWriXb0UEuioksLymulEwwXFE4o0h33ZrVrHvuBUxXt8bvBgJtsTsqI1PHiSEZhHidfbgd3ZTsd2zmLWLVa3NZqa2g/JOv0PnSTMryByZWJZ22f7a+JTBE5VIlqpXJF0mu6yTf24MjWWp6eokXLySpraa6UpmUyjaNHQOKDMbyZUExXxmfEfaI9XRjyt5V6cOjAWsvlqyt2RdeMB4rc1l699iBQaedijdiLIuWreaJJ57kgQfuZZcdtmatbHaFdiH6tWAZN24crwqY1dbWMnbsWIYOHcovfvGLStre+77P7bf+li2ma3GtBcHatatYsmAe61et4vV5Cyhmsww46hN0tbQIWLlUDmvMVqjKzd8+YiXLmhfTg5phQB2BtlEdAbFUKqPAhINpq8fNJVUKNHXZ7lTS1Y//TA04/1OxrEuyRuHqVVsDFk4gG0eM6smz1dxlLLnzD6C9cF8PbGMm7XLkkUdw1ve/z9y5c7j+uuv49LHHcNwxn+Shh+6viGO3GDauBCxntD3oaTXqakWcoGHyZtwfdvK6G9Ino+v1YPKYRjn7HjyviOMWoC+E/pDA7yPO9eIUVzN20Er2OGgVB313MC91LidMhIybkGLHvT0yrd3ar8+T7w5J1jqk6w35vpi+7gAnJ2DZYvAdQ3mDhzEGp1HGXZNUtKzI2Al59j6wwEcP2cDRR3dx1Ed7NNDW0pRehR91g1+mkChSNCFx5JLOFWgYmmS1Vt55zyfSQDNsPN66auZxRU0Cha/fez+RtjstKDSKqBlc1rWv59yzz+KIj+/Drbecw5bTc5RKfey6y3YccsghFRljDVLexaHmcdQWGOxlynZb8uradWzw3MoAxh6bBLPpKv1LNfB+MLfv3UQRqZdn0/fjm1n85TNY9cNzSP7ip9Rcez29P7uZDTffzoprbqJxzXpyhTztjz3Cuht/Sc9fHyb/xFNkZ8/GrFhJ/boOen/3Fzqu/inrX3wOzy2Tjoqs/9XtrPnRVXjPv4yGD77sLXIdMgObyQxqZcWtt5KZM4f2B/4K8+aCgJ5LUdYeVf5AxY8gE4CzYjXh0lXk58zHXbKchs52Wjs3EM2agzdvMY3JNDbKZt5UZGyvAlu1jfW0NNdjZNu1fWWcl+YyQttAscZ1QpGwXvs9MEW1IzfEF+Bbdf+TxG/MpyGdYPDE0QKfPjGOxkosyS3TKn3YNGD0Zt0YfSK/7NKpRUL3ZuMZ9dUv4G+1Bdf86teyAEOdIk5jJ4ziuz88i/GTJ1JfX8/AgQP5y1/+wsc//nFef/11+eMS8+fP5/ua53784x+zZs0ajDGc8fUz+PGVV2F8h/6owF7778PZF/yQXE2GWFuJtdMm446boEhcAsM/HhJPdrgxP1KgIDmohTgJml3wkynyvX2SPSY7dIAGTKpS0I5vW++d+FUKVD/edw0471aCjRP230rbFytsVTEWm9YaWU4KbFQlJKRGRjam3EvjqmXccNF5dKzvwCsbPBmj43l8/PBDOf273yHheQwQqOla9jInn3A4E8ZP4Ac/OIcnn36MJUsW0dHRTiHfC3Eo1F9iaXcXf+oscPWqFRTrGsgI2H3kyIEkGkoE/WWC2CFR5+LU+wpsxYTaQnFyHolMEZNaw+DpnaS38FmZjnDyEa7J45kAJ1ITpmw/ZNUJgZ+QSFGrGBeT0H2+rNV2Xj1zxSuJR16Rt06i/g2kG0L8+hKFrvVE6zrxGvrxB3hqG63cy6S0DZlok0zZEF8TzKA2WOIZHsjHrM6mBRgdXOOAgFfJiLO2e0qxi+OmWDBzNr2rlzJ/8evc+6d7+dLnPse208fz6N1X8OmPxfz2V9tSLiznlVfX86MrLiSdUb9V3xXxLg77vpB7KatHeDHb7b8XJ9x6MzdrMlqbTGtQSx0e9hGR3rb94mr8LvhWi/xnasBILEvWOduVsl4pXgQZRbBrH3uYwjWXMGLOi7S+9hqt/T00axGQ/8k1FH5wBs4vr6OloxOZCW3r1lG+5ipK3/k26487gTHPP8aaQz/JuuM/Qyge5asuZVRPJ8mSmGulPlLb595tPyf3xlxitRVqOnE1Nv2FC1nxpZNxr76SjMqMWb2MlYcfTvK3twnAyfZkoBV5JXDRLcITDxFfeznBN05j/aePZOnhH2fJ0cfQ/q1T6L30PKI5s/C1EFRx5G6wPsqT8/LWrqH/kgsI/3gXKUf9ff4Jirf8kpyiZBn5ktJZ36Np7jwtrtSa/MGQ5YtZ9NGPsP7Ez2GenoGrPqDFjeVb0Zv0WD0/XBqIrQ+U/41cyMs/rx04nHHf+yEdQ8fSXwxoramjp7ODi664jDXr2tl1h13RhMOf//znSvRrzz33rICvxx9/nClTpmC3KR955BEiLXL22GMP3njjDZ5/6Xkmb74540aP48477mL2nLl85MCDWaHdjVeeeZHEwDGkD9yfrsYGjRA5Xs0JsXy5TBZHpmm/y1nxwUqXfEN5dAs9YQFXEeuwXMRPJUhqDoybM/S0ZbD1Yg1y7fh/uF7Wh6w39j39S7pkZEbJCAbLsLcZP5YlKxZS0L84LOLaZ2r5lM+cyLnnnkNnbz+C83zlxD34+F5pHrj7YkWWPsrhHzuUL5/yRU4/43Quu+YCfv6Ln/OHe/5KQca5johVxZUccfggpm8dYswGit0QFB18RbFIh0SdEeGGGGoiTIMh7I8IOtcwft8c85wCgRxuqb1LgCkmXZtUtCpJoa8gYBOQyiXICCDaLyoHirD5aQ+/1sNoxRwVowpw83IuXsIlKoYgD22ShkiRNidyQUMgkIz2l8rRbOCbhGRT/biPA3dtpnlYjtu1JXK3EzM3nWJVJklH2tCVUb/Ed04ux0OKJBRGtXDO2T/i04cdzcknH8HypXfxnS808uOftnHM5z2Wry5x3Y0vsP9HPsqQASMkh6O238NpIFJxXbB9iKTbsTvsRGdjI6uNeFlAqO6FqG/GYCdtzWuqUT0/LBqw795SQhNGWgA8GYUkFUVyI3BjqJN9NxbL1BVCUgEklJ8KY+pLJer7+mkQNSqd0nZhfU8fdRbclEOSKiML0kiwdSJSigLbH2LepDdXiQqf/hJ1pYB0EFMj4Fbb3U+qJ1+pH6qMBT4OMYmwREtfH+nX5+HMmktjezutXT0MUMS9SVG6hkJRbYSqIaH1+fbTqO20ytVKrpSK5IKIbKGk8ohvRDpfIKFnnqraPtv+13Z34q5YTq5UVJ8DfMlgI3Masm9nXU1/SDRgtBoPtaUexoa1gwcy+Iwv0jegFZNMcefvf695IuSyyy5jr733ZoEWEHW1dSxbtowjjjiiAsb6ZJudnZ186Utf4rbbbqNekbLu7m7tAB3JLbfcwuYCYHNff52mpiYefPBBjj32WB5//AlWaGvzxZdmMHz8KFb19NC0+660jxshMOgqMhbRl3DYkHboEji0tmft19qhBWV+XY5UJkMilaQkIGa0kxG5DpHmk9TQVgou2DrqGlW//Z9rqNZP/sukS4chI2OXhc88xcTpkwj9pIwijd3bjl2Dn/A55sST+M655zNr4Toeuu8ZPvaRRq768SguumgUm43tYNYLv+V3t17P+Wefx9nfPJM5M56lvgZyA+DYL4zh5C8MIJteIhBRJpNL42vQlAplAq1gEwmtDmSgkaJpsYlwZaBG25cDNu+lNCiiVFumqMidFtA4MmAENMqlkECRMFey2fJhPqTcG+C4mghyMSU59P7uksBXrCiYi3Bm5cv9ZW2FJnI+nrY1ix3iqzJ+xiPdmCTWBFNWnqdwdKoxz5Tp7Xz56yNZ2RhziyahK/IBVwjcXaVIweWWiiUu6evmzkI/P/3dH7j/oV8zfbPVXH/1OC69pIVDDu1g8MCVksnjzO/PoDvfwm5770lagA4M7+nQ6Iw0wVRqRVJj7KKwGqnBQ9hgHItQkB0AABAASURBVBzHxxGQDKQbOyG674l5tfAHSQOe3r/MHAvAKs5bwlsHkRAos6DKfg/UAikje5Gl4Au4JSugLSShMZbUQLL3fhhjAY2tu4ksX8tTLCuntTd770eQ1MTnKtrkqb6lhEr4asMRWXOOdW/L27yMytgoVl1QJlfeSGmNyZR8TVLyeJLVllWV/3LaPPsFbE/t2IiZI3kdpStXlXTfJNvmxvxYIK1MRuUSIo/IilIhFa2eH2QN/BPZ48p+h6EzmaN3223J7LsHUX0tM157lQcfeoja2lp23nln7F9BdnV10dLSgqcdnZdeeompU6fK/6axfyX5mqLJH/vYx7DAbMaMGbRrwbC3wJv9SQsLujICTsOHD+fRRx9lyJAh1NfXs2jBIn71m1sVDKghMXYsNfvtwzrPp5hy8fbcmuRRe9MxqAb7R2lW/Eq0ty5NokWRM9l/WWPBk/8v6VoKSpikT8344XTawaQKdhwaXavnf6YG7Pv5l0nmRmWGabVcvPOP/P5b3ydW9Ek2wnMvvcjcmbOIFO6N5YQPOvRIvqi98xdnFfj61x4n1MT/iSPyXH9Dlgfvm8T9f5jEDdeM4cwzBnPOD4Zz409H8PLsXfjG9xwGD51LkO8m1kra09ZfRIH+Dih3xWAjYXUxxbUBpTUhZCDRliTb2M7gcRGZkYbk4CxJ36PU3UcUB9Q0psjUJbT6KRHq3k/7leiYBXKBJgEvEaPxgavtRuScLRmBGTs5GQccxxBotR2KjDG44m2BXUlgy0T9ODlDmFjMR/ZZwd13TGfCvs28Ulvk0dqIu2p8bkt63JeADUMjtt0nw+WXTeCBZ3fnkstT7Dl1NiMHLifXGpJJDuDlpxO88EIng0cOZ4+99sA4JZAsvIcjVh9iTXglRTR6O3vs7gvqOF0digZUph2jp7bEe2BaLfqB04A1GwuMKoBJ0huRPSN9aDiyiQI9sCtxSxaYb8rXaENDuUJGZSwvXVR742nvLdl2bFmbq+GCbc8VeAr0wFKoa0iEvdrvTzoSwJaxdSyV9cy2HWPvNpJtx7ZtZbFXy/vvyZaMVNfSRt5U2rD9sWUtj78nKx+qY8vbia9CyrTt2DpV+nBpQO5dQQKH/m23YfI3vsG6riL9itS+sWAB3z/r+5WfpLDf9bIRrTPPPJMLL7yQVCqFBVIWiP36179m3333rXwfzH4/7Pnnn+eKK67gt7/9rSJfj9Ot6NiVV17Jddddx7x58yp199prLy6//HK2mjqNA/fel7wiYss1T4486ih6h4+gU4Op3FZH3VG7MOLM4+nZdhSrtDNTTHgwuFnzVwslLUpCbfPH6oBnHPx0Uov/MomRA+ipcbD2au2f6vEfqwG5lX+NbNZJ98mDtmjFfHCcwL3251z/kYO574pLaX/wUX5y4uf45enf5O4bruPlZ57mU8ccw0eOPoyZCxJ87xvLePYRjyDcQH3rMiZOXsEB+yzn6E8v51Of6WG3PXrJea9A/3y8ZD+ZWhdHEaxAqwFH3j4hMJPSiiCO5a5lnK7r4SniFSsdhUVCgbUd9goZv3kZxykSCTBq54VAWxM2tBvL+Ht7SuTzZUganKxDvi+gX9ucNkKUtn8urBmiv13PtR+fbU7gZVxtjZaI+mMyTUlStT6RwGHYHyhs7JJscIgF0qKeDK5bo8HSwdZTVnLTz9q47Y9juPDqQVxw+Vh+csMU7rlrCvfdOZbrL6vn8MPX0dw0gzhahBPnNXv046YDClGJ+/46H3WZKZuPp6GhAXBE7+00kSO4ZWjv6GDGjBc0MYb0rllNfskSWrRN5Ug3sYO2k6lwj98b+2rp918D70kC+37/niIDm0jGUuFn3iykIcY7kS0kDKWxprq6scXFpmJDuq3wC5WwZeyzWA/tVRcsxrJp60NUpNKkLWdBk61TIRXcJJMtZ8tvksPW+e+oUlb1bZuWh71W8lTp7deKHMqwbVtS0mapVPX8MGog8H0W5+rIHv4JCgMHsmr5StZbX6gt7cu1JXnwwQdXomCrV6/m4osvrgAzGyVbqG3K22+/neOPPx4b9bKAywK2HXfckUsvvZQtttiC0aNHV3z0NwTwLPgaNmxYZVvz3HPP5cgjj2TmrLnc8dvbWbFsCblUio5EksZPHkJ3Ikdh/hJMzqW0WSstX/4opY9szoaWJPnWHKEiZrHjkK7JEVgwJuDoOS6RRo0Z0IAnsBbIaq2dRx/Gl/Yh6ZOm2H9NT4SHSIcedquisdzF9sVutp71El0Xncuii65i7KKltN9xO0/8+CoyvRuo0V7G2T88m6OPP5aXX+ngykuWsnBhPXGipiJgnO8jDNfjpNfhZ3sItXUXdMnEYl/3LmEU0NcVEYUOGW0Pkokod4SEiowlGl3cOkPUJ1faEeBqy7JlTC+TxhQwAiD4kKr38ZIuxUKRSLzS9gv+afEl0CqpjC+gl/B8TSQesd27cQN8IRRjvb9AWaQpJyjGmJJL7IfYLctSf5liTxHHdxQJ88gXIdiQJxHl8Ztd8PI4eUW5Ji9jr0N6+cgn1rLHbouYsNkCGsYuxR24hlLUrn704Nu2G3PEKY+gK09Pf5LFCx1K+RTTJ29bCYTF9rtpcUVd7+lDkmBn09fnzWX96hXcdMGFjHd9Bkax+IZYto5ArI1chJazJjF7qdKHSAN6pxaQVBy20m+/mhgqJh9tvNrtRLvNZ+3GlcP/ezJSy9vrb0qLjZ5sPCt5DlgQZW3K0UNvE6mITbu6tzLZMkpqIWK05elo/DhKy2RVzuZb+Wx9V7I4ImX/w2nLWJ6bqNIfVa60odIVeQy8/eqocVdb9a7GuVtJg+27q3qqUj0/wBp4p1fYKZ9X3GMXarS7sGjdegZPHs053z+LxlwO+0OpFjw988wz7Lbbbtjvgi1fvrwS2bJ/Kbl06VLsl/Hz+Tyf+MQnsH85GWq73O40bLbZZjz22GOVn7GwIK1QKFR++PWAAw7APrfRsdlzX2fS5lOolY/v7+liWfs68ltMJjlhMuuWLCdevYGEdpCSI1tp+/Se1J2yD5ktx2BqU7gKOhT6+ytzRNJPUOrPk/I8bU8KoA1plf82smsZt873+sqsniy913rV8u9NA857K67Sb38rck78M8cHcpqhsHiI0YRuv8C7WSHP7oUSfneZp2VonsKw+3R38sTnP8/nJ07hpB22ZfZf7ydRSGn/vI/PnbqM1UsHEMYF/FaXXE1GEaeAoCge9R6eokyuC/Y7WHYLMJ12cBPW2gzGBMSuwZFB4gTghpTtwLBJU8T3C0R00a+BY8JI9y4miMl3B4SFiITAmgU/xa6QogCep/tk1qcgcNXbXsLVqsNvdsAxFNaHuEGSbHMKU692eyAuQ6LBxRcIjATWTL9H2q/BzUmBfhknDHCSBWJfV6eMcftwFKlzy71Q7tMzxCDCrnJKiqwZBxxF3UrlgH5F3Xq7PNZ3JsgLiA4a0Yox4msRE0YV//EMlGVJokg43djiutiJhzICtiVefvlVLjn9m6y+9Td81POoDwp6fzFWfSouzvp8Z/bi9J95SmK957e6jFXT/x/ZOu9E77WH78Tjv83Tw38m23tt+3+zvGPlEkP76i0pKbvYpNNY6f9K9vk/o+jNB5anpQo/fdh+q5nKu7JlLNm8N4tXLm9vRY3KHqkQOmzdTc91+46n5WlpY1kVUUJNK/HO50Z+kZqypMIqZj8tKVk9P6AasEBa63UZsCN7M4TqR0ned8XoUUw994e4A1p59OlneOTBJzj77HN47oVnWbx4MatWrcJ+wf7aa69lwIABNDc309bWxjnnnFOJhtXW1mKjZfb+7LPPZol2FWxk7N577+XUU0+tfGHfcRztYpTZfffdOe+889h+++21W+MRmZCTTjyB1oY2Bg8fwRNPPMFtf3qApo99gt5+l3BlHnIJysVe3JY66vbdjoadJ2AyBrdUlo1aSzaaKyMi+W77v05EKpsc1UBvIq7saMTGluFdH9bOiy7kPSp+045X+7UANaa5HaweN41RW9aSvbf5lhwgsmSojFNdcDRf2nJW5/Yd2EUWOirRbhWw9W07StpmNtbXc1vHZtjnuv3QnVZX/4+dsqqy9M+rx1Zzbz62yrVfBk6EZUbW5Nnac2lRtGtFX8jofjhRb+Wz2pP/nMLAnxtQz0jHY87zBW68bDV9G4boRfrgG4raLixqZWA8RbB8j1IhoLerXDGURC5FKKDStb5EWHLINHi4mZBCd0SQt/cJsk0ekawgzLskFfXKNhqM66OdPoxkymRcvISiWgJn6PA8B993QBGhWP0xBsliRMoDQjErCWgGkWRwbbGYvnxASTK6rocFc3lFxXrVL5Ms4tf5lAouPe0xUTmSPAmt8D361hQoRf14rZBsTBB0Fol7YtICf9lajQS1VRaQ9ZMeCYWj00mHhMCla3pYsXyeGgbjggTjnQ6jTEu6VM74zZuy+lT2YfmyN3jt1ptp+MNfOCmZZVy5hBdpGKlcxfh1tbztpcLgA/qxqd92YFsn8Pdkgant7zvRe+3yO/H4b/PeawP/gvL2/f492WasvjaRrEJWUzE5rD7/njbZyT/weVvG25KWPbaOpU28bNrSW+XeTMRSoCX7jE3HW8+UYdO6/MOp/E287bVSX3m2nL28E20so16/+dDWs1TJtxWr9MHVgF6rQ6wpJcZ61y5FvUZpSzIe2MbTzz3HAfvux2tamN5+x+9YtXYNXz/t6zz88MP87ne/Y/z48Rx99NGV/7LIAq1dd92VWCvc+++/n0mTJjFt2jTuueeeyk9ZfO1rX6t8af9nP/tZ5cv+dmvyxRdf5Omnn8aCuMbGRp588klGDB9e+a+S7r/vr6xbv47jjj8OtPi/7alHSY0axfp5q4gUKIg8GaPm0EArfb8uSxyHAmdFMum0BmQskFfSPOAK8DiYlE/bxDGESUMk+YzovbwwDTXSASRFahXrG+1PZ9ir1McmP4BubNkKaXCUjaFXc4otawEZxqHX8+nwM7S7KXr9FCU3SRT5eAokOIo4J8XDkiMBLf/A2BapRL4rfPVcj2xT9vKhI9vvf0unjFpxpMyEJvfpxR4+kUjSme/nt90beLW/kxpTwtG24Ktd6+ks9LJFtpa6Usytf9rAA48lKfXI6II8fs7FTyWISiGUwPUcEtpSRC8uEghzHKeSh14uqIwMVVvneukSwJqOJ8PVCqKQl3VJICeFjDegt7uARXOJbKJytfdBsUgq55NIe+T7igKBJZJZj2x9klAgqtwT4fguaYE50jEl8TRBglQt+Nb48xGxZEykPBI5IC5qMIU4jo/rehLZU2aICWOcEALJG/khsRtQ6g+JFJlzXBc/naq0ne8TM+OQUWQwm84zeGCZWrXz9KOvUC4F2C83i+E7no5y3RgMfzt0q1WNodDZxW0Xns9BJuYwvZ9xfb14xf7/UvZvtT54qbf32Upv+/3WhGofvp1UwN5aff096dF7Ov8Zn7/nu+l14p6fAAAQAElEQVTelrdyvRO9p4b/lwu/kzw270NjIP/L+qqy+8/WQMkxuJrtjZ3WIzSNuPRNnkJ6z13ZkO8hV1PDpRdcSFvrANZuWM/W22+L/f8jTznlFJLJJL7v88Mf/pAvfOEL2C1LS7feeitHHXUU9i8ohw4dWvn+17bbbssPfvAD7F9M1tfXY/9S0v4flDYa5sqv2+/13nDDDVjg9vJLL5FJpenStmS2JsuatWsZNXkSS12HjuFDmTdjDkaBCkfzTWXWKPWD5jZjjOY/zY+lkoICUSVtgwPloIybTUNdGrcxi50Onfc4YO0YD+SU7FUXq60K2bTNt4vYTc8cwFKk2Ftg3I0t6WF3Is3q0aNYt98+BCccR3TKZwg+ezyFow6ja++9WDlpMstbBrAqlaFbkbyimJgYfL0fO1854mv7a69GabHU54fvtP37l/fKKtAq116tcuuEeWoFhkYqRLa1BkVTOsNqk2KDV8MKAYF8EDE5V8+4pM/qFUV+d8dqVi9PUiyEuAkPXxGrfG+JosjV9mMi41NWZCzfWwbxywg8OX5EXkApCn2ytS4JAaWygFFQ9EhkXdJ1EMk640ADK2FI5wwWfkcybnt1fd2K98bVd0RYiYhp1KojRlqz+//lYiSDi3ETDqGiYv19AQhUJRRVc1wkX5myZPQFFBNph55uKPQGuFpiZOrRaqZEf1dAKFnTzT5pL4npMJiiS7rJx603AnyBQFmRhFY3qbRfaS9UtCpd089e+9XgKZL4zKOv8NjD92JMSCT9WdksvT2txth0xBpOkbZpY9GGjg7OO+10Co88wa4JnyYBMD8o4m8q/CG7aoxjB7NRwo1AJvhfSNj8f63HagI18Y5kn71TQzb/neidyv678v5RHtiU9++SodpOVQP/WxqIBV4cTMWGQ80XXZkM6T12I7X55vzmnrtZs3otkydMIJvNsHjZUgrFEpMnb/yeV09PD9tttx32x1ptdMwTeNhmm22w3/Wyka1BgwbR2tpa2ca0PymxuXguWrSo8p2xwYMHV36uwv68hf1O2QS1kU6nsT9pke/PazFdZorKz1+wgHQyTaahgXldnawaMpR2RY+C/phQ/j1SRCwtkBXoav24k0hgHEeDMt5IRnOIYygGJUxDFgY0EAjQWb//XnQobpQ1B6LJLDYOfZ6hoyZBd0uWvAuR2cjNXmzZiq/THGR/HgbJuypXT9/BH6H1oosYIRp09pkMPPt7NJ/9XZou/gEtV51H642X03zDlcTHfZoNw0fTkUhT0vweyhG/nb9tY2NrVN7bpvSH5aq396/rin05m7hbRUq32AmwX6DLDoatBCi+nMhQq4c3dKxjXb7I51vq2SMHL7WvYm3ZFeh3eOipLlZ3DsRRWRO54hHjp2KclMS3BijD07jSC1KLcYyR8cQCTkVtq8ehynuhcEhEoS9S5CvAkUG5fkxfd4mujiKITUJbgPZPgLs7SwhTka1Nqj2Pvp4igYBhTW1C24ReZbCUimWSGU8DJQGOg5ZUJGSsWUXrSOpeG+nGuHhpg591wTiYyMNTXmyZI8DmhmonFD+IXMmcEJWV7oqJBRgdRboioYS+3hL9ApieQFIikyLfX6S7s0Bsetj7oCw775gh6lvC1750CjOef5FCoaS+xtgjli7sl0P7+7V6UkZsxF8UajBbOR689z6OP+YIHvn1L9k/U8+g3iKu9GbfUcL+v5aq80E/N9mcuv1WV6x2rC5iDJFe/tspVp6lUNe/p7cYvMuEdSSh3v3fU6y8SO2Gf0eR2ozF+51I2e/b+U7y2Lz3TaBqw1UN/A80YOT/7Mi3Nmz/J5P2EUNI77kL81au5cQTT2H9mnXMmDGDS666nAsuvJDli5exbOlS7DbkCSecgP2LSfvF/REjRmCjX/a7Xscddxz2O2Pr1q3D/kTFGWecgf0y/wKBque01Wm3JO+++24sOCsUCpXfI7vjjjsYOXIkoRbEaUXDfvmLX1IsF5morc/Vy1Zw3U+u57NfO42f3fcwrXvui52qMAnsr/mH5TKO6+IlEpTzecIgIOH72N8Rs1/P8VyP2HMpaT7KDRuA/Z5XLP/yXtTmqHAqMHiKcq33YtaMaqD5y4eR+uQ+9Gt+0mPsXGGvsT5CVQh8j66MAOyE8TRffgEjrruG3H4Hkho5AaemFSfZRCI3kGTjSJIjNyOz5Y7kDvoIw889lyG/+hmdnz6CN5oaJK/mWgN2ezMSb3vaNizZ9IeNpLr/SZfevVqk04oZ2KujLbiM0HqdthIbSkVqwoAaT4pP5HFKBfxeAYZySM4rUudBRw/MmN2D6wuJd+QJBEYSWYOf9SjlS4o8FUgoWpSrS1U6Y/McN0Ftg4vjB4qWOaC96IwiYzX1KMoUEwaewJQhLdCHMUSKZOmC5xvdxgIzoeqExEAscIJrsNGxkqJgpaLyHT3xQ8p9ZXrXhZiyh6+oVajtx772MkE5JlHjQ8pQ6ClQ7o1JC8xl61OEJcnda/ASaWoaPLwAgu5Qi4gApxWMZAr7IzzxTGlbNKVoml35hEGIn/BIJF2MFyqyt4aLrxvDLns69LSvZd899ubM734XuzJ75ZVX+N3vflch268YdYe48s8Y9VEZA+sbme4l+ITvM0XvoVHvwXarZKBcKalKH4JT3XmrF+o2ofpfcjwKbuLvyK/clxyH4C0yhI4hsiYkLra+JSUrp01vIpth0xEqLwqMR9n4/0ClN/MCXf+eIslmQaKqY6/2PjQOoUCb5Wv5b2pnU9rev1uydSyfjfwc7P27qisl/hd5JJPl827qv72MTUfvsS+xBIylkFjXSBRX0lbH/FP547fKbSyz8f4f0yr2Lzvfqc330tjb69t6b79/e9o+e6/0P63/P2nPtv1e6/9vlvfeZBYJYvQ7aZxttqRm8gT56IC7b7uTJx97ggkTJ3LokYdzycUXY7QQ33effStRMLtFaSNg9ucobCTL/nSF/a+N7F9J2h9zHSFwtssuu/CrX/2qArr2339/bJ4FZwMHDmS//fYjEGiy/tne2+1JG2Wrr6vnqCM/yZNPPUX7ujVMmTiJfffaj/N+dDGZthHMNBF9AmEGX/NMGvtVFK2zNW+FGPkq47iUxdfVPJrwfELtOBnfJdRukT+klTCh9DuMlli62Dim/jY2lPXWGfoOK1IRvduOZMRXDqdu2mgKa9aiGIHdONJI3Fg0lH8oao5cU1tD50H7Me7aK6k5/AjCmkYtdg2RCYgSEbETqP9FSoqS9BX6sUEIyySuqcPfYksmn3s+g886i/VbbkVXLo3lGYi3lVMXW3Rjgx+yT00v775H9oVF0oZVemRiKSVW5Rh7b8k+V4ZOo1duyalcqZS091SOVFQmISty5dkdMdyi7HJSKkejQMFNisoswufwRI6jW2oZKGCUCWHFwi6M5+P6Ho7rymrUtnjEsas2lKaM/aJVuRxSEIgx4uvIEGMi+npDgpKGXVJ1PYf+/oBiPiQh40ymXaUD+nsCXLWfVWTMSC57j67ZnICS+OR7Qhl3REoAMKPIV6SoV1CK8VIuGftleokUaiAY45DI2HaM+mrl0sURmQgsCekEkrFYiCsDyJGhhwrKFXpiIunFScfEhPR1BgKZEb7aT2qrtSDwWegt4KaSAnQ1xEJLhe5OBgxayNkXDOHzJw9iwpA8v7jpUo496kiOOfpYzvzB92kb3IIwB2Kq5kO61q/lgb/cx5lfOpXrPnMSQx5+mAMV4q4p9RJZ+agUfSut2w/0ad+CNP/myspoYOdYmB7C09mxPJWdxDPZiTyXHccL2TG8lBvNzNrRzMkNY1Z2BLMyo5iXHsby1ADWJxoouQmRK9qoEhNDhKsbl0DvnThB3qljVXIwCzODmJ0bwqzsKGaKKtfMSGbXjOY1XWdmR/Ka2pidHcbc3FDeyA5hfnYQq5MD6fVqxRPJ7LM0NYiX0yPEYyTLkkPoc2oJ1SkLDCOjtmODlcNWMPpQjj43nk4MsWSKtAixOggla97NsjLdyuzUePVtFD1+plI4Ujk0lmwdV/VsOtbWvX3o6hpiQWuStekmZubGMkd9WCC5O/x6YvXdtu2onhGPGFOR0ajd2DGUPMsFYuOpvVoWZUawuKaFbt8nwKGsyqExcuyO5EU6RWmwMhBDwWTodRvp9GtYlWpibXIA6xJttKcayLtp1UkSqVyozofiUzAeHX4D65JNqlNLr5ujRzq11OvltMWSpU/18m5S9a0MrpoxalBNVi5mY/u8eS/e7psUS9+R+qdHb51Gzyy5elYh8QgkR1H+Ku8n6Esk6U14FLwEoXybragiSjtqwCXUjYkd9dsT6KfyPhW0J5buik6akBRIT0XHkew+BSchuRMUXJ+S40t/LmW920BkbCRbcoizotuqpfcaKT/QO4rUdhQnKZk0/dJDt9dMv1NPSfmhWohjiaN2YslulHZFRvlydbJFKCl/E5WVtmT7aaksWd+iN5+V1WaAV5Gt4HoUJH8ghmXH0/sylX6iNtTExtOmLW28+5d92r4FspXYiVlXU8O4Y49nbX+Bnt5ObSmuxAKphx95mJECVW1tbdjvdt144w188pOfxG4vJhIJbr/9dj760Y/S0dGBLzu2f1VpvxP28ssvY0Ga3aocMGAAv/jFL7C/J2a3K225n/70p4wbNw5jTKXeUwJeNqq2eMlikukkbW0Dqa9v4vHHn2DaFlMZPHAALYPa+M4lV9JpsiDKa+fI1bzh+UaArIQnO3Dlm+LYwTguSOdBMlXRcaEvjz+wFSeboiygZPWtbmvM2HcNhaRPb22ayHWQUBR1sa/AUlHvdFWDR/aQnRl28kdJTRpMYcVKeh5/mVzJxehfbADx7UwlWT1mNNmvncroH55NZuutQVG+Qm8Ps1+awSvPP82KBXNYNm82y16fyYN/ult5T9Hd0S5ZDLGilI7xcepaGHj0cQy9+ELKHz+UNbXN5GUvZcmFQTbtiUzFdqy92ndZ6Y/EsDLr8oE8bffek+AVxZu/VfGUTEoDlnxpyhGZN8nRM+fN9KY8ey0bDWrlq5pMJqS11MdEoeNMt8NqrT56FZ4d5rrU68V0CTClZXA1iRLFQh+JOh/Hc+jvRAAqIplzSNWmKAnYlPIBiUyC2kYPvS1FvSKVTVBb7yvfDn50uCSTDomUix6CjNeVwfkVz2cwmtyiEBSwQ5aM4zigN26/3B9INolVyevTdmFeW51GsngCS6WwRK/AnDEOfsYlFpPuDSWiYkAql6jk2b+etDJaeWsak0RBGXvvZR1qGn0NqDSmkNIkkCJTY/nEWo0B5Xr8KIOV0XHyOE6/MGcgMBbjUGDwsLV84Uu13HjDNnz20+Pxw3WsXvI665Yt5Lijjmby6GnssfuB7LDdLkwaN54vHX0YK+/+DQeuWc0BAoVthaLqBJgoxovBV39dkVr+EJwOxmzshv3+wcu5Yfw6M5nL6rbn7Kad+WHrLpzTsivnNO/M2fU78P267TiraUe+w7DToAAAEABJREFU17yRzmreiR807sCFKndn05a8lhtPr9dCUSxDB5lZKH2FMqOIrkSSe3MDuaJxOhdmd+Psmt34XtMOnNm4PWeKnyXL7/vidVbzrpzVvIvyd+W7DTvx3cYdOVPtX1U7lXvrJ7I018qs7GBuz03k0votuCy3NTfWTOGR+jGsTjWpXYekbMzIs5Zlv4E6GRrQrewHTAyRrMPg4pmQvOz7jboh3C3+V9ZuwUW5KVxTO4n7G8eyUoDGVMoaDFQotoxElclYnm5NJsdTtSP4tYDrpdltOb9mZ67PbsmD2UksSbbRr4FRdmybalW2E7PxUBYWIPU4WWZmh3K72rwuNZUbRffmprI4NU6yZdUfWyOi4EOgMedInsgJ6fcd5tWM4I+10/hp7XR+3Lg11zRO44a6zflZ7RTuaJrGi7UTCAS0CHyWpgby1/rJ3KZnt9Ztwa8btuRXjVtxa/023KM6f26Yxp/qN+e+hqlv0jSeaNyMN2pHsN5vIB9n9W6TAg0u1tdF6kYonxBWtIKkiiv6VfZ/OU3lLqakEuuTDcyqGcPjtZvz15otuLd2K+6t24oHarbi+bppLM4NpctLqkak0qbSju1vrHcVKzdU/3tJsTLRLHsboTrjebFmAq/mNuNV6fuV3FhdN9LMmrHMrh3HGzWjWJYdgLXxoutpQnUE0oxsICKSMXSm0sxubOXJtnH8uXUz7lCfb28czZ3N47hvwDSea9qMhbWDK/XLAmtlLA9Dv3xwp9PMIrtg0HtYlBnL4gqNY0nmTUrrmhrLkk1k7yvPxjIvN1a6HccCLXLWpgZRlh342orziN/UqDr8bz7Nm3oueYbEtltQHjRUAGgwtY01zJo1k9/ffVflx1oXzJvPSgGPfLHAZz77WewX9D3Pq3xHbKuttqpsUY4ZM4YddtgBezz66KNYMGbBWVdXl81in332qfyyvv2tMBsBs2Uff/zxyjan/T7Z0KFDK39d2dTcxOvzXmfy5Ml6tpbNp03jL/f+hfVrV1Ms9nPG987i7It+wrqOPtmMiycbsV8xSaZT2G3KUn8fCd/VvFDGdHWTkC9PhBrFaWl6cA53WBOxfEQsqQKD0sjODYUJQ8h9fDf6c0lUvMLX6M10pwwrRtTQdPJBtH1qT9zRDZjebpbf8yhN7XlMFKBiIOC3OpFWBGtrRlxxNYO++CX8EaPBTWC0k/TLX9zEtdf+hEceeJB5M2fy1KOPcNfv7uD3t/2Wv/7pT/z+17eyYdkqYu3IxJpDIYJMmvQ22zDinLOo+crJrKxrlLxJAXpDyZdNy56trwsdsFd0yEXp84N7qivvTvjIIGVQcUKudOXaN/pmVVN5I0iFMSEiExGJYiLdRfrcRHHled6HvB/LWdh7MVPZRFxiSzfPCblahtU0cG8YcY/QfLsk9DMR22w7GNexL9+2gICObdzByFmb2NU+uSdQY5QZYbwQuxff010m0l666xqBsjJdG4oExTKJVAKb199doJDXfTpBMuOrTEn3RdykQ22TDMn3KCvqZY2ttgFSGY8oTBELvGleIq17rB4kq+sYfBmJMQ4qAMagLOxh7MQko9TOosKyMaYygUK+v0R/X0gUlzFJBP4iujcU1EaMnzUqF5FfX9BWbDdeXVJ5SQqdDvlOPc8kqWnMEolXId9OsnYpIzebz5nnGh59cktuumEKX/tiK3ttD201q1mz8hG6Ol5lcA1MaKqn1suwRkCwV/qzRpwKIREbjASORfZ96/KBP8vGxVG/UHRmfmYgt6aHclfjFF5rGc/axkGsrG1hRV0byxuGsKRhKAtqh/N6bhJza8Yzu240L+n6XM10HkxtzTU1O3BDejr3pyazODOGPkVarK4qZHxeT7dwZ904ftuyOfe3bs2rjRN5o24o8xuG6zqscp2daWNubjBzaoaKRjCzZgSz6sbyWt14XmqYzJ8atuTm1OaaKLfjN5mp/LFmM55s3pxHW7fg9y1T+YVkezC7OUuTgym4LtYZxTJCWb2iSx52KxRNNBEJjbuEUrIx12FuzSB+nZnEDbXb8IfGbXly0AT+2jyRn2c257FagSFN3kY1Qr3xkqMPjUlXfI2S7X6SJ9Oj+WVqG+6o2ZInWybwxICJknUaP81N4V6BxTX+AE2ySJ4YW13VCEyAE8VEQYr5ApC/ley31G3Lva3TuKtle66r2YWfCYw9pv63J+opuWrNnnpfsYCAnSjn1rZxW2I41wtY/aphR35fuwO/a5jG7/QOb6vbmmtqt+O62s14Pj1WYGQs90iem3JbcXPNFtxcN5Wf1W/JTfXbc6OA93U123Jdbluur9mBazLbc3V6xwpdntmZq9LbcZtke7p+EssFaEqeK9kNXuRgJE8gOyprbDvqmCO96IK9OHr5Ogkld1G0OtvA/cmJ/DK9JT9Jb8VV2e0r12vE/5rM1lyVma73Oo3ZmRHSl6/xFos/lasjH+GqrU6ByvuapvKTpm05p3ELvtmyFd9o2okz1Y/v1+/Ad5p24Vtv0jcbdub0+p05q24nblS//1w7hqWpOtlBkoKTYn3K5dXcKP6Q0btPT+Gi5DSuSG/LTdmduCU3jRuy07k0vT2XpHbghrRso34ar9WMoiPZSJefYV52BHfVbs+1ye24NLuNFinbVujMpm04U3Z01pv0/cbt+Bttq7SoYRt+KOD5w5rpXJhRW7npPKh3tSbVQOCYis6kMqwOrS7VdSzxrz7UqCcf3p5M0Xbkx0kLBD39+FOc8oXPV/4S0oIl+1MVf/nLX/isAJj9PyPtVmIqlar8/tdPfvIT7P8XaX8DzP6UxY033shxxx2H/f6Y/Z6Y/fHWI444gp6ensoX8Y0xHHLIIVge9rfFbHTMbm/a76HZH4DN5XLY+cpub9rn9v+wXL9+Pc888wz2R1/nzprFM88+R21jC32FgIS28cqaTEqa28JY84fGrZdwiMu9aH8Vv8alVO5WukhdbS2l5hThoCbsItv6i6JLRc/dtS7OzuPJ7Lk53S1ZHPkJIzTWo3msffJABn3+YGp334y+xohSXKD7udl4s5fja3cpUtneTIalI0bS/8mjGXvxJWS235U4VUMkcBbIC9z629u59MpruP/Rx/nDvffx5LPPCmzO51UBsona+p0/dy716RQLX3uRP/z2V7SvWkFkwZiJicW/PHgQQ77yBYacezarxk6gOyM9UVZvQSpVCxv7YceeA1rM6eMDelr5373oMZVBYyspqYGkFy5XXxSHvAHrwO2L1u1GJWmwRdKYpVDpTZRRSCwtWO7ErsBYkh4/S4efo+CFJP0yL5Q7ubawnj/ku3FrPPbfr5nNtwyQb6TQHWDbztYbEhm1qW3IoFwiXQcZGVYsUBRKEM93ycogjZx7qDyjF5vJGFzPIVYYFB1GqwqDQWhGd7EusYBShAogsbXSCChoG9PyVPSXWI6yX+AuKIZ4voOXcCkWAoEpbQyIb6YmSajtyUKfzFDt5Wp9XN+jkA9V10ieBOmsrzZirEypjI8tg0BCWAZX/U/VxBhPxib9EKcxCZXPeHQGA3hj6USeeHY0S5aNALLgeZQ0KEqFSPL2k65plzHOJ5d4kf33WcYZ3435+a9bufnXDfzqJy3ccsN2fP+HBzB1mzEUStqKLKgd41F2PQJN3CVtUfQ59t4QWwWolQ/6GbkC7+pEn1PHDDOM52vG09fUxOEHb8FZ39iL735tT04/dXfO+PrefOOre/H1r+zG1768A1/94rZ8+fNbc9JntmTvj4xk4Dif1bksjzUN5kYBrF9qApuRGk9HoraiuyI55rmDWOHKscmWD9x7MF/63FZ89fO7CBDvxulf2YPTvrQ7p+r+1FN25Msnb1ehU07ajpM/uz2fOWkHjjh8CxoHt7IoM5Q/JCbwWO1k1mSb+ejuW/DJI6bRMrKVudkR/Do9hd/XTmJBtoWy3l8ygqRs2hPgD/TeQqMMIxvUmrfggt0G/X1yex7MTWN5TSPjJrfxyY9txbBBg1mYGMOjzmBW5hrk4AyhcQhB9oRsAIomxcLMSB4zE3k5O4m+xibpbiKfOWQcA4bUMbuxjQeyg1jqtpIIExX/YHkYDKEby+4hcGp5PGrmUel+TaaFSVsNYtxWQ1nU0syfGkfys5qpPKS+rvcbSUv0lCaXQPV73RoedTfj0exYljY1MmLqULaeOoQtpo5k/FajGD5xFB3ZFh6tG87NDaO5pWlz/pAbx9zUQMJhQ2mYOILaMW3kRjVTP66FeMIA+sY00TOyid5RLXRLn6taa5hd38IDjeO4oWEqP67bkjv1XuckhtLrZ6WDWKMiwJVMEU5FRzEbD2fjRZ9G+Q59iTQvpYbwu+REHhLwfKV5AIsGNrFmQJq1g+pYOrCRF1oG85fsaJ7yh9GRaJaunYrODNIVAZHxWZJo5S9mAg+ZScxPjWNlehRLs8NZVDOERbkBLBGYX16hgSzLDGJxehAzcyO5s3Yrfp3ZjtmJwfQ6KZZmhnF3ZipX1+7CL+t35eHc1rwh/azOtJLXtlk0eAzFgaNYWdPC7Pqh/LVuIjcJbF2f3pw/5ybwfM1m3JMcy88UYbxbUbQnm8YxQwuH53PDeSE3ghm1I3jBUt0IZohs+nktZF6o0IjKsxkNw3m6eSxPNk/iD3XT+G1yOs9mx9LjpYikz1jvWQp889Om/vUUOBGh9BwpmpUfNlBjyCGXznLciSdVfpzVbiva726ddNJJXHLJJdgv5tfW1nLggQdy8803V6Jcq1evxm49dnZ2ctZZZ2H/X8mBAwditx0teLM/4mrBxk477cT+++/Pgw8+yJQpUyp1fN9npsCI/aJ+WWAq1riNNH6/9a1vaW4IWLt2reaHsPJbZddffx0Txo+nvz/PkJGjmDV/udKaLByPZDpNUYvp2InxU57mqwLFng2EGzqItQAKfUN5QxeenyQ9uJlAc5TVblJjrOQZejcbRMPeUwkHJGFUIx3SS3trmuCj0xn7jaOo2Xo8cdLgKYKZXNZJ4YFXya4v0++lWTdkOKVPHsXAa69g7MXnkdhiGmHKl17RPBqxaMFCfn/HnXR1dtHV3U2nrq+8MovX5rxOrq6e/mIRT/PO67NmSuZOahIuC2a9ysrFi4g11kK1aeIkcbqJ2k8eQdNF36dnh20ouCmMcfEjyaV+eLHaMxCIlLTd+0DS33zJ/6/46ilG/5DLQAo35I2hTy+505Kc0IZEhg45r04vR5eoXfft6RzrhZLXJmtZm6pnTbqeRXW1zK6t4TnR/ZkUd2ml8QvjcIFQ/uU9JR4UsF+vlyB75eD96vj6aa00NC9XuwGhtgcrCnetwIG2JA2BjNkReDF+oO1KAaPuCGMMvl5uUA4qW4aRwFgy7eG4LnZbMQhi0gI4SeWVtT1XVjkv7ZMReMIggBPgypAzOR8L4qLQYATcUlkXV3xjSYPIdY0M3QE9483DtiVrAmN0iSRjWJHbtUhSeYX+EkVFw1zfwxMVBSZ7OzX1+FkZrwYAABAASURBVDHJGkeGHNLTGRGESUy2iVmLRvPtc7J87XvNXHD1UO74S458vq7yF52pXIpsNiVnnqj8DwAuHrmMT8KXEoMVMva1tA1w5SCGsWTxBn79y0eY9eRrjE2mmJit0QaI6nkJOpIJVqcTtCc9Ig2QJC6GD/7h6h3ZkEOvk2aV10p3sonxbT5nnbwzxx42neOP2pbPHLMdJxy5FZ87dgdOOX5nvnDCTnzlpF047TO7ccbJe/DDMz7CVRd/kvO+/1HGTG5gUUMTt9WN5Pa6SbycGU23n6bfL7Mi4dFjGhjakOK739qHr5y8C189aXe+fPwufOFTO/LFT+/E1z+7J1/9zB58/XO7iXbl9M/vzukn7843T9mNbwus7b3/aPqSMcsl67qkgEmrJ1C4PWeeuiPnfetAmobVMKduIA8nR/GyN552fwhFgWgX8OKQ2IQCPhohRtFUOdu5uVb+mJzMw5lpGn817LXnMM49/2DO+NrufO2zu1F0XJa5tWxINFbGdIyj925kT2iCcmlP1PBKpo35mVq6Ej386EeHq+5+nHHq/lx65idwvB4WpeqZm2rT9mSDVO0S4iKfjiMxYhlRv5PkDSfD6nQD2+4+hgvPPIhrvnMAp524PU5jkgXS4d3JcbyQnsAGr5ZInSmrcrdpYiZDaM+0cOC+m3PpDz7KxecfyI/O+wQ/+tFhXHr+Jzj1szvRn87wRHYED/nDWJ5qoWlUDZddeiRXXXgo11x8FNdefCTXX3woN1x8DDdd8il+dvmx3HTZsfz08mP46RXH893Td2ebHVvpq0vwcnoIf6rbguvqtueJugmszDRJRw4e0ow6ExgHzQG6481DHVR/I1Gfm+U1M4A5tWMwg5sUXdmbG648mpt/fCK3XPMprlO7wyc2sDxdwxteK6v9Zsri7MYQiWNsYgqCffPcBl6uaaBzQIqPHLI5V19wJFerDxdfdjgXXXI4V112FD++4miuufQoLrv4CC666Ag+dfwWpAflmJ8cyMzEIF6WDHekp/PLmr15um4EizVRj5k+hM9/djsuv/QQrrn2MC778VH8+MdHcu0Vh/KlU7Zi9BZNrK3N8GTdRH5Rvx3X1m/NQ/WTWJ9MMnnrVj7/5d34+lf35Gtf2Z2vfHEXvnjKDpyiRcRnT9yG44+bzqc/NY1PHzuNz312W0753PaccNxWfEP2/fWTd+VTR25DWAfzrD9zcvS5SSLjSoeOyMjmdPk3nZH03O97pLfcivSoUcQaA/cJKJWKpcrWoo1qvfzyy5Wo13777Sdfm+ehhx6q/Fir3Xq00aq5iuZYYJYWGMrn84wRqLOgy+ZPmzaNj3/84+yxxx7Yv5q03y07+eSTK/XnzJlTacOCO/sXlhaEWR7dAiu33norW2yxBUOGDNF7+TFWjs03n8KG9vU88ugTtHf2MmzUOIrlCHuEds5yPRKSoSgZkBY96bT32SX0PTAPr88j8pLEnkeg3ZM+BTUcYyojfEOdx4gj9yBuyULawYxuZsOwLOkjd6T1pH0oaVsSPyJ0Q7zeMr2PziaeuQY3zrGyppmGr3+DAd/+Nsnd9iSuacTVv9gpE8UFKBe0uxJwmiKMJx51BAfssRu+xs2cmXN57dWZAmNzKMtXlRV9WLZ8Gc89/wLLli9n0aKFvDFnNksXzKfU3yt/FmHUHyddS8PuezL8+9+hc/udWJHMytckcOyzmMpRGZOmkvxAfjjvRWrbT0u2Ttk19Mp5vK5ttUcTPvfKsH8n+lXS4+cCN9dr4P9EZa6MAy4Ni1waFDi/0MvZfd18Uej4FO1jf6mrk2/3dXFOTztXF7u5S+j+CSckbA7ZakLMD781nqtuGsqIsQuEmjfgqL1sk4vjBhT67BvwySjqlUzL2EKPOPJJZTyyioxpRsAauQVK8iPYq71Hh+uAES9jDPawUaVQwMwo4uUoq6gIUz5vjSDGlTFGinK1r421rRnhJ8sYE2D/X8uCIl+++psQlQtWpiKudJGpS1q2lLTt6bgutQ0J/IRDWCph283kEqRyklldiNWmn4ZEVk+M8qKM5E4TG5fIieSom7n4kk7+eO+uPDt3O2atnM7jL9Wxfl2dIm2OJsIAzw8p95cpSyflyODlcoSKsvV2JujdMIjXZw3i44c+z7e/+DLdT3WxRX+KXE+BGX2d3Bf086eoyB1ugV+l8tzhlVhQ49BtIiRehSqd+YB+mMhaDQSymdCJKYfSVyqipiFJaEJRQESgfloqV642omRw9M/DdRzq6zOMHTeIww6axq+u/goH7z2RUlMdj2cG8ZvMeGbUjaLTS1NIuOQF5nvJa+GQw1F7kSnz94QjO5DTQuS6JRw3jy+9ZzOGZFYyamZWLqEDja0p6hti6gXOdtp6GJecfwzJXC9Lsk383hvJk9kxLM+2kpedybgq4MdRnwNFm20U5fepqdxXM5olfp5RI0Mu+MGnGTe8gWRNTNPQOorK79dKOSArOcHEBk/14xiKns/adCNPxs2sTCYYPgR2nD6YmpxLIuOz5bYD2Xr8AAp+K0+kBzK7tpGy40mMSLoz4oPuXXp9n85kAsR786lDGDKqidGjm/jycbvIWe+hMn3Mrh3IbZkJ3NuwBatSDUTi0qs+dfgOyBZ32WYooyc20zw8x7ChDYwd0sCY8fVaYNQQFwM2+CNYnWqmoPd84nEHs61W+1NG5dh8fBOTJ7cycXwLW0xoY6tJg5g+YTBbTh7M1psPZpdtR/DpQ7fm11d/jvt/9RW23rqJpRqfDzeM5xepzXkkO4m1ApCx5HEI9alxYUAJ7GGUsM9i41B0fNa7tfRk6pi+eStfPno79txyBNtPG8l2Uwazx5bDueb8zxB6MR0Cp12uj1QtDqi/MYEDJfFYlmqiL9PAwIE1nPrF/fnIvsP46D5DOHTPURy691gO2nM0B+w+UhPcaD627zgOPmA83/7aQWwztZ5yOi1AO5JfN0zjDgGqZbUNDB8WcdWFh3Hrz0/ia1/ahY/sPYqtpwxkywkt0lMT++06lC9/djduu/lrXHreodQOc5hXU8uzinzNTTSRkM+7/NuHcvoJu3HqcTvztRN30yJlD77xuX044/P78O0v78/3vvoRvv+Nj3G26Iwv7Mc3lX/m1w7kcyftxhc/uys//OY+HPDRqaxKJHjDydKXSKnPToUM/94jVHM98tNm7DhyLUP4/g/OYa/998P+cn1ra2vlL80tcHr11Vex24v2N7/OOussvvrVr2K/+9XW1sZvfvMb7HfGpk6dyvTp0/n0pz+NjZLZn6lYtGgRI0aM4K9//SvXXXdd5f+jtN8FGzduXOVnMezPWgwR2Npuu+2wIM2CtbFjx1a+/G/bb29vr0TZrrjiCl595RVmvvoKt93+O+574FH+dN+D4KXwEhnZfVnwR1Yp+3ddX3bkEig0NH/ROl7+5RMsvv5hkh1JEoFLbtgASvVJWTB0+ZDeYwsy0yeoTkCciKibPoox3zyMhsO2p78OecQyRVPU+wFnQ5H2B14kLieYX1fPmMvOpf5TR+IMG46Rn3GLZejto7yunaCjnbCzncF1NUwa1MZZX/8q3zjls/KdB7H3HnuRTCTp7e3l7j/+gUQ2TSKXY63qrmzfwMw5c5kvEPaAtoRXLlrAknmz1H4JO75MIkdq6tZM/PlNBIcexNKGGvKOJ/klX7yRVFBv9oN5Ou9WbKPOGhWORPKnOGFM2vPwPZc1YYln8n38pqebH/d0cUcyYP5mTby+eT0zJtfz1JgUTw/3eGmoxysDPVYO9+kfmCQzrJbmSU1M2rWFXfdp4pMHtcqhDOHyG9u45U+DOPFrBfAXEgo5a/7EWAQlJB0q7FrIQ1h2cLwYI+F6FUEqVL48DyYBZW0f5gWUHNeQyjpC6hGFfg3B2COdTeH6LkWVsUAoYycWTaCB+hQq4pZMOppsPGJ1NIwMjpugttbHTbh61zHKwHXTIhcxRpYsgzEiPbOeNU5UBkSx5BNL1tjRsyBJf6dLsS9N7A7QgGijuysgr9WG58cyyGa6ewexZtUIVndMZG3PWArFJkXGkixckKEcDQBNxiO0vbK+K8nS1RE1dXXEAl9ROcJPgScA7CYcyvkEnSsH89rDw7jtXMONpyxkwspaThw0mJMnDOTjY3w+tnkTe2w3gek7bsZWu05j6t5bMuGj46nfolVtOaTVFXSEBqQGDTgqk7x5M1+PPhhn7EjXBlP5GnU/9t1FcmR2IeHhsonc0NVqz1UfjfI8XV2MQjOO7lwZfSIKtKor0tzoct53juDUo7Yh2ejzQuMY7nEnsCQ5Ac2CmFKBZFJ1ywY/9mxtXX2RJ3Ir5Ea++CdwQ1GU1DWJ0ULCizxSoU+ijOzToxTHwmpl/CgBURbHGE2grdx02QnkBvu83DyEP2ob7vnsUFYlGwiNg92eDI3PmvQAHvNG80hmM1bX1LL3LoO48+dnUCc7qVGbntqL3Vh6QYDP0TUmBhwipb0KKOh3EszwGpiTHEmkVelXT/oYbYrAZiSHJAbP8N3TjiE2ZV5NNPBsupnOZFpyxBXSA0JijJ5jZdPYcEquhoyvfOlAC4jDDt+R7551CE69w4y6wfxOenwmNZrVAmOB6xC4BUkUEmlsGo0rh7T04eAWIY4NGp6k5ZCVQ8ExxLZObw9JA67evaN34GiyQD3DaNIxserEBF5E2YTEIj+ZwFNfxo6q52fXnsA3vrwHLfUBs2uG8Cd/DK8kRtDjJWUtsbhYkqJita+L/XTQjU2rjwpBYxQViAsFqSfGdfTMcTCuh6txPmKw+KjNku5DR+0T6R8ERpwckTH0KsJZLmdI6p92w/VcMuNhIhdPHfaIJAsVciJIiny1b7yYghaF83NDed4fRkfO4RN71HPDJSdw0D5byF9HGGne0SItIztLS59uKIOI0hgvJdFj9t9rM35+9XEcssdQMorPkfLpcEuka9S+nEEsDSAZ7UUKBiuA1WtFdoikg9i4hCpj08L4kjzGEDGgpkEFsjhOc8UGIiOh/4VnvIm3EuZNQldH0niDBlLWdncsm/z0Z4/j6aef4omHH8VGpw466CAee+wxbOTLRqUsiLJfsN9rr70YpQja66+/zv33389XvvKVylajBRapVErAeSA2smWjaRbA2e+FrVy5kjr5aQvWWlpatK3Yj93yPPXUU6mpqakAtmOPPZaDDz648heYNkq2YsWKCmDLZrMMHTKU1tY2Tv/G19lmux3oKSUoafwWrY2nsrIJCMp5PL37yDGYmha2+OYZTP3cl+lcWODls39KecZCUk4KN5WhLDvvHVxL3S6TKev9GikkkHLqJ4/E0eKklIhIeZ4sEJVP4nUHrLzlPtxVBTq11T7iW6eSPWQ/4mxOvi6m1N7FotmzWDFvHr0LVtD9xlLaFy9l7fwF8l0l+tavZUB9LccdcxQH7bsXHzvwAAYOGMD+ijQmU0kCzY9lzbkLFi9hfUcHM16YQUNtDcsFZtctX8KyeXORxTD2AAAQAElEQVTpL3VTlp3FfoZo4CBGffeb5I49hlX1zRQdj9iA0Yer98oH9HDevdyxBhdSiNEgMgo9GrIKjY4MI/bTwDs8mWJvOeGRcjAJMa2tczhgv7Gcfd62CoFP5pILh3HRBYO49MdDuPi6YVx2pa4XtHLZVQO56IoBXHxZI+delOa0r3vss3eeAYPXEBaXESnkmkwlyDWmBchCgSdwXLXdYHA1Y9ktRjsRJLMJEmmXSE4uNimVcfAlC5JNbwljYl18YnTIAWLKMuCASIZgTITRk2JehpW3r9NVfSMwFZHPh8SaiROZABWhvwfCKMLP+gjSUyjEojKJVEwq40hmDwW+iL1m3MwkSmZzeot1lGlgXfcUXluwBb/7yzCu/7lLMRqG52UgrmHxknFc/uM0P7qole+e38APLjE8N0N9FoBLZGSABBLZkE4E9CmitbTbQzMSxY6ywJwhcAeSSE9l3mODufuciMfPD1h3KwyZWebkgbV8Z8IgPj+4gb3qXEamPWq9FCtKPawaHrFqbEzHiCI7n9LE1oeNpjsT0+dHhJpAYoztdoUCB8qiWCr8oJyu9BYZI3Fd2UasyTuBm6cyhxijeyNwTqTnSscxZVEUhcQmIBLF6JnyjB3o0ocje6rNunzhc7tyyBFb0Csbez43gKeSg+hK1GGMqcxRvquaRpoygCgUzygqESoCqlxi+8/qUmUiXa0Ugc0TkLaTWNE4kjGpV1zETtKRZ3B9Hz1ml61H8MXP709jWyMzM8P4a0JgITuSbr1T1P5yRbHuzY7jbm8oa2rqmbJZK2d86SM058RTZhNLNt946llMQqtlNOEjC7V6cgmVD/2uyxq/hseSQ2lPZxg3voGtpg/H0czqOBJY7TjSxZiR9ey21xj6M428HA5kebKJSLzt91bA6J9DUv02AkWB+iQ8VZmY3Yo+Iesajj5oOqcctztxQ5rX0oP4kz+aJ2pG055oIjYJAkEOqy9XivPR4cSYhKtnLq7jSt+hdNVH5Zm28wtauAnrYjxfz+zzGCRvKBkijNI6I8TVAZWwn0b5ruTLye6POXQbvvylfehNFngl3cZjiZEsTbVSUFuxyhnVNaoZ6cPK5RAhkdBFssaYsEe+ylXaiLsK2zpKGfEXnleqTMnq3PFAzELLR/LZ+q5szQshVh88P648R4dRLWQrVq+R+Ni0bTTW+4pVMY4ijCa0YqmfHsenKC1PGdfK1884hLGKACZd8I0rLkrI5mPx0moaI6XatEOM70DaM0wZKx902iGKsLWJS1EgGBxPJZxIrVkKVVqyYUAcjciNjd6BvYt1F0m39hprvBlUDTVEqauDrCRLaVw5Kh+jfqr/KiV+uvlXnGpE3apI+jf2LuWBAxm4w3b88Q9/pBgUaF+9msMOPYyrrroKz/PwNdYOOeSQyu+B2b9utJEwu2143333VbYd33jjDWz0asOGDdhtyWXLllXYB0HA6aefXtlaXLx4seaGAhbAzZ49m/Hjx2O3Lm15C/JOPfVULFDbcccdK3VPO+20CjizAMxG42y5GS+9zPQtt2bDujWg9377PQ+zaGUPnuQLZCN2LkqnktqtKVAsSedNI3CHTaHtxJMZe8Z36PPrWXjTX9hw68O47UX60wmy200kqXcc+oF4giO+oediXE/v0MX6KFdpR7ss/TMX0/fsPIzxSeyxK40HfoQ4WUeotlYvXckfbr+T+S+/xvOPPc4LzzzNzJdeZfaLM1k8fxGPPfwIG9a3b6Q1qxg2aAAH7LU7Rxz8EVKuw5BBgzBAXa6GSRMn0NzcxIhRw5k9axYJyVPsK9Ddvo7uVStwFezBgk3XxRs1nsFf+BLpY45leTZD2XeJHKNRYN+0GH4Az3ctuXU60ZsdtAM3Vrf1yqiV4Q0vlNhJgOkLUZnvZ2rZsSfmyb/O48ILHuMn5z1Oruiy6/a17LJ3F7sdsJKP7tjBXvu2s+1eS9hux8VMm7CcYYPXka5ZhpMUuT0YYwj0soNSpLSH4yQoFQ39igDFcZKEK3CiVb39blVZYMhPGhxHAKIrptBdwpVDtfNSWArp741xXJekVnWB209BSEnzIZlaB1cOJgxrieImpcdCYmtKzmj65UocOaVkypWhWoM1co4ppesJwpH0BFN5ZckUXl0wmshtkIyxKC2gmGPp0qnc8fvxnPod+NiRJW79/SCWrG3m06ct49One3zrvEHcc18b6fqReMkMnRtSPDtjALfeOZ57HtyTB57amedeHcSq9YbG1jStbWmMG8up1fHaax1EwUh61tRSDny8hnqIJrP4qdFccOQinv5hD2NnN7PD0hr2L2TZSxPWZC9PQ7mfdFAmEYZY/+464KddhuySZbdzSuz/wz6ap81i5F4RM7wiTylkvDSbkOP1VN4aOpRcCA0fqOMtceX4wWCBt2MMOrFHjJFe0UTgEOLQI1tduKrE3BV5NvSrnNCnI7Jl0XOjhKVswnDUIbuz2cR6luUyPJ1o4I1ME91+knIICTXg2jY1+ceqI3Oi7Hr0RA7zxH/hyhILVxWZr5XmolX9LF5T4OmXl3PvX5eSj1OaxO37KpKxzFTfspKQmn9dTaiGQw7ckkMPHkteIH2GQNgfEsN4pWYsCzKjeDg7hduyU1nQNo7WAQE/+uo+TJnYIjsNKGvcVniJp+Og3qPDiCAyLqHyYlOk5GR5OT2QhclB4OfZZqvBDB3aDCaCN2vJL+KlYnbbeTwaKryeGshrThMlk0LDT11Wz2NDhAeqY+IyFjBU+gHEAh1GgCApBHDiMTtx6uf3Iq73ebFuPPd4E3gqO5RuL0nsuBhXMm48EasKGSVK8g+hbNpYpmw8iuWS2vybnDY3VtmycQUDQt2W8BVFNkoWjNF7t7WN8k1F5oYanyMO2Y7PnrgX+ZzHS+kRPJMax9p0K4HjI1bYI7YfbyOjB1YWdYxUMo1xjJ6qlC5GzzAGDcGKpMrVM7C+1Cb8yMGTyFYnGQpkfE2axX5Fzcu4ioTJtbHxcCSjUVJk34Ue2MXRhv6Avt4kCUW5Yk1aHh2VLcHm1lSlrNF7sL2MMbItR3qICJRn20Paglj/jER3se+4tQU+fuAkcipZ5zRi1FbkFPSsrHQokrAg3TkEer+WL1iZAmInJJZyAxNj//gnih3LklAdLCfz6l1JJY1GU8zGdnX5F52S6L9wVpfVfsx6Td6dpTJjJ02kvqmeZDrFI4qCfeYzn8EYg416Pfzww3z729+ubC3OmDGD1QJrJ554YuU/9M7JPw4bNgz7BfxyuUxbWxs27+abb+a5557je9/7XuVnLiygsvUmTZqEjZJ1KOpjI2OJRKLSho2U2e+a2d8ns//1kY3AWbrzzjv585//zGGHHcZDkmPDhnbWrl3HIYccyfMvzZbvrpXuS3pfGlOKcLpkcfx6CoGHk2okqm0hd+BBbH/tjaTlH8JH55Hd0E9nWw0N+26NU5uWH3GIPUevINacUiKK5R/iEByPWOPK6ynT+dQssl0R3W2DGHD0IXhD2gTUPFYognXz9dfTvXYtd91xh+alV3lp5qs8++IMnlVU609/uY/V6zZwy62/5eFHHmPBvEWsXrGKjvUbeHnGy7IYDy92mTJpM6wVlOXnli1dxpxZsyvA9vU35rF6zZoKkF2ycBHrpXujVYyr0o5xJMdAhnzzC+SOO5Z1boqyxlrJkex8MA+9hXcnuFExVxrzFUGylaxB2/uERTROQH8ylimEbKn93hO9DKfUNTJJQOn1p7o4/Mgn+PwZK5izcBT5VXWU1/bhaGAn61yMtnJK6zpl/P1kmxw5dkNBSDgoBmRrk2RUJo56CctdMqiIujoHhxJhUMSG/XPaVvQTDnGUx8glJDUjJHwJGoucWM4mIookvb2XU3GULvU4RGUZctTGqo7RPPPaNO66f2tu+M04vntRljMvzDDrje0UAh6iNpJERZ+gJ8Y4SeYsGsoFV47hk59LceSnPD7/lZi163YgKjUQCxiZZD2nfHU1Z54/nHse34WX5n1cA3OMZB7HAE2MnR0TyJdGsOUOo8R7LVHch4nrmflant64CTvxdApo+qlBZDKN2MP1QxzpKwx9QlNLoZyVYdbQtXIEa1+bwu/Pz/PYd2ZzqOofnK1jgoBxi/h6QY9crEsprJGhQuSUcCjjy6AThSLjBAxm/mU5Ze3ZpzJrcRI95Ea+wumP70/605vzSgq6kw5WdfZdpwLIyNalTSvWB4riN6V1HEfv0Wg42xzbExejgW2U7Okrcfgnv8/uB5zLLgf9kKl7fJtPf/UX3P/sXHrp17tSPWv4clgWVAwfXM/BB25OnE6yKjmQZaaewEurJZ9A4wSDTrWjCSnEZWV7iV32O42d9z2TXQ+4WHQ+ux14PrseeCE77fcjjv3sL1kwcwVDgjzDyuvxyFN2jWoiGxEfcUPtO+KdlNP5mqJihxy2Od0Zw0vZ0fw2tTm/a9mOPyRGs6BmAInGmO+ddjjTNxsuBkajA0UnykBsOWH7rBvd2U/7zKkkNETocJp5MTGEdakWhg5OcdIJB5Lw9NjE9gOMTsnhagG041YT2Gz8IFbUDuDF5GDW+o1qSwXE2UjeSD2JVMGxetOYtO3rkWxRKT23HBPJiBMP2YLPH7MjQVMNr9YM46HEKDr8OiJF2Iwcra1jSW9B+kBHjOfBpn5gD90k/aSeq5Q1XJsnstKUevO8+Mxcbr7lSW75/cs89NRiVi7foMlLPsLEYh3hCPRF5TJJ3X/j5L0YOjzLomwjT5qBrEzafiHevONhObhaydtrqVQkln4qBWPbT+VKHg05ZSlDnxtPySnhXGnDjWWLTkBruIFsqZelK/N88we386cH57C+vUfyvVkjoiJDrPLd+Zj7H5unXYf7eO6VVYTyubGUMmBQLZNG1JMxDvYwhJX6hbLDa7Pb+eVtz3H5jY/y45sfZ8asVZT10o3ks7YVKKoYOUl22GkyU6cNppAPuPW3MwUcOpk/ZwPzZncwf956env7xbMo9httCiJigS65H5as6uGNxR0sWLyWZYvW8uLsdTz86kr5IENa1uGFgXocYVRHDDaeVi2WNt79r35atpE4qpsUkmmG7rwjudZWBg4fxuGHHEbLgBbqGhsqX5S/9dZb2XXXXbEA66WXXmL+/Pl861vf4ve//30FHFmgZL/bdc4559DX10cqlSKKogpg+9znPidQ8pp09ToWvFmQZaNetpyNlh166KHYbc66ujrsD7/aKJv9L5IsUNt2220rEbLbb7+9su3Z2dnJAw88QFdXJ9dffx1zFFW774H7efrZF+ktGxKJJMlMlmJ/Xu0HmESImy0Tu124URFPAJ5R42j5/rfZsNkk2j1Dy57TiEY3aaEVEQqIRpoLjN6iJ7tPyDh9V1BHdpDQ4rPn+deJZizBKSVJb7Ud2S2nEro+5e4+Hvj9XRTa1/Ly80+Tk/9bs2a17HU5y1etYumKlXRKL488/iTdvUXmvrGIJ596jgf+svsy3QAAEABJREFU+hCPPfIE7Ws3yCaWkU1mNQf61Dc0aOepwICWAYwbO166m8e69etZuXpl5dqt/vd1d9Hb3f2W/wo9n8KANlpOPpnkbnuTdxNo6OsNfzBP592KbWTJvl6YqwqhqKAJrSyKkBeRM02WM/hBmpS2YIb2t3NAvodvCPUfis+Abofbfr2Kz5w0h9/+qoZCYqBeqIsNq0aaZsqOR2S1GIu79hQ0RvUsADklnLIMLaLU62HCLI6bpVRy6OwKCGU8sf0uSdxCV19SDjWLl27CpBLkC54iaBGJlENWkbBQK067F+1EHjmtBnrCIdx13xi+e+4ovvqdZk49q4Zzrx3EL++ayi23bc/3zqzhwceG01saRKxJwE4GoeR8+uUyt9w9gCdnbUdXcX/W9u4tp9ZJX38bQTnASXo4zS30uINE9eT9DG8s9HljLhywaxs1igr4QURdsp98RydRGJKtbWLB/D7CqE59dnCNixsGJB0ICiH1tUk53j6ME+m5oUSCuXNqeei6fp7+1hts9lqCjzYMYWB/goxAo4kMgRdQTGlQOiotsJwIDE7oEqv/0ZsTY0Hvs77JCJj5OEFWbep5XwPP/n4R/bNX0ab34Wql4joOaplA8mj884E6DBgR6is6HPXFGHVEaXvaR5XnTszajl7mLe5S0TQNpTS5rqwcx2q+dubvZROzKMdeBWDF0qdR5YSJ+cRHt6c5EVOKs/Qb6RBDHIJO6SwiNlZzsd4fdHcWaF+vim4zJZOhSFrXtFboaSK/gX5NgElTZnzYxcSoW5xK2C+sO2LhEEsu1dVpHCNQFJPyYr5/2n6cfMyWlGqzPNowkVszo5hX18ToIQ4/PutQ9t11HGjVGzpJXI3FpPpPHOO4juxNzOype6OrF8VYca1Tm58ezjx/KAW3zD57TqWpztpgKBlsSRWuyBNhYofBrRmmTa6nL2WYkx3M7NQQuhLpig6MCYk15cZq3UjuZMLgWBnQIcXbpKNrpEhTVhGT047bgW9/YXdyA7MsSDTQ62WJXG+jrDHSiUhXm4jiCIn8NplQOiaRTEr3sbppCypPZyS6+/4XOOErt/Cdy17lq+c/yKe+8lNOPPnX3HTzA6zt7Kek6L7R2EhqIelpDCbVg9O/dDBhJmRRuoXFTi02qilW//SMpUvXqbwtrIy8dRiMMTiGjYdEs2VNbNCJbiWzIUGJCVE7m/UspaWnyNNPreRz3/wZ3/zhDZRsJ2xt8YhNrPIOt/z6IW2jXsutt8zA6+8jG5coq52pW42nraEOL/ZRceQ8pRu0NbaWL3715/zgR/dy/k9e4PuXP87nT7+FPz/0OsUQ7O9SyXWQDFwGNNaQrU9QTOa44san+cTxP+XA429k/xN/zcc+93N+9rsZhIrAGPkI1SQ2ETEOM15ayFe+9nM+fdItHHvCTznmhF9y5Ek3s2hmiVGdXWxTWkdDuU9gIcIecleqh+Q0Iv4lRyyuVs+2rT5PY2HUSJavXk+PQMwPzvq+IjbzWbVqJfZnJo466iieffZZamtrWaOojAVLtwqcHX300RhjyGaz2C1K+4X+QqFAf38/nudV7O3GG2/ERr1sZNT+ztgqARMbKUun05Uys2bNYurUqZU6b2h785VXXsHysaDP/vWl/UkMOz4uu+wytt56a7ICWk1NzXztq19jt912Z/CQYaxY08mGrhKlskepGJJIq223SCHsYP7KuSxYOoOiWSN5+sBNkdppJ+q/dBKd20+kfs8tKacdIvk7zzXoQiRbCmXrdi4yYYRfBrT92fXgK/ir++jONDH0iKMJ6xoxevTiQ4/Su2YlFPtoqc1R6O2WizGayyKKxQJ2y7Rfeq2R/rq7uunp7mXJsuUsXLyU+QsX06l7ZCcdHd3Me2O+5s48zU0ttAqI5fvyWnS002nr9faxbs1aysWiFkzLmC/dBdJ3rEHvye848inx6LHUH3s0xbY2cTSS7oN5Ou9W7IoRq3CkV9Eno1st597uJ+h1ffJy8u1ems5ECvuTFqFerGMihmmwHaS97M/LIeziuix5rYfvXLiY715SpqN9FKUNBjcZkmx2iTQU+7vKmsRi0jVJOVOPIC/zEOhK1qRINKQ0YXkUolZK7mTi7A4sXjeVJ16cyJ8fnsALs7bikWfG88LMKbTnt8PEbeLogeSwZL9LVi5BLIffWRrHtb/K8MPLW7n3kW2E5LegGI0iiFtEbeTDibw2fwo/uDTFz37bRl84GDftEmvVM2FcHalEXg4zJ6fl0G9auP/JouoMw035mhgC9t5rkMBNN36QAk1+i5cP5MkXB1BT30RtUxLhIVav2iDfqOcmSb9m7sWrOjAmhxNBQtpwnS4ymV76e9YzdFAO3/TL0AJ1wEgO6WFZgnhpkrHZIXJofSzs6eS5DpcXe3uY2dXD/PUFlq2PWN3j01HO0es30u3V05FsYH2qgXXpOhZo0hm2nd5Dvok3nk9CaQDr5oxhyVVLGP3kUiYLONTJ6EtawVpHJtGke4mgXn1gTgmuuVG61SC1CQluTKx7Jd46QyITUsZgwVZ91Mk+xcV8suc1NteEWNQW4k9+/CwvvLyE2DEYx8MIlClFbS7B9ImDiaz6fKP3V5RWDXpZxCYmBnGNdRsyqDXLmJFp0l4HyaibdNxPOhJp8jT5frLiG6mkK32ntFL1bYQ19sXAAJHozVOy2pSJHbJ+zOc/tTtHH7UV/amQDZk0tQNcvn3qfuymdxs5tmQsmSK5LbApjNEVASJjH/6NTEBJ/WtP1POE28BKrwn8Dj73mQM0oav92BZ17IdIN6ruyX5d1Tn+U7vhBetY5tYxw2tlTVqr7kpfQoxkD9V6ZDzCUJVUVZni8bfTVV9UnESqxBEf35xvfnEPmhtU1/eI3QTlwFB5fbauKmso4hhX/GyfKplvMUsKiLnGwXE2ybrx0UpF4tcHrbhBDWO72xnZ1cHKhT1c/ZPHuetPL+n9e8TSjS2t1giUnjyqgTHDamhPZlhEPX1uVr3hHQ9jVEvjBcnnyUcao76y6ZAtqAMbs/6WbyS6BQd6ijFGfqPMmMJaji3P4qD+1xmaL+KaGmbMnCebAxNiO6wPsMnnX5pJsazJtuiwedDO2OI6kmGBbF2SRCKW3t58b7GtFvP6vHaWrOij4DRQigWWTRMLlhu+ceadfPFbv+GKnz/KTb99iJt++QAXX/knXnl5NZlygebuThq1PVS3YQNxB6xe4/Lwc/MJtBg2JlGRx35EsWHZig3MW9TF8jVQWBVQXr6Kxs7lbNU1n317ZzE9mE8m7MZIk3/ThK1t7yzZ9P8uSSxisYxE/a5LYthQRo8dy7fOOINZL7+scRtzwAEHVqJeL+t+6NChjBw5EvuzFRZUGWOw/6+kBU52O7Krq4tXX32VBkVzLNCy3y2z9exviR177LFYQLUJWNmtSBsVa2xslL2G2O+HZQXmdt9998oPvr7wwgvYrU2bd9ddd1EqlbDAzIK8hYsWYgFdRkButoDI88/NYO/9D6AYJzBOiigoEzshxo1JCTDlC7X8/Jd/4Y3l8+mJ+3Ad2VQiR+uBezPu2ydiBtTglaWFMMQeRsDL+qlQ78KOFjsO3WJE79Oz4NWlms8Mzt47kNhuG4zxya9fy/yZM3DCPElX77e3i5bGeukvwseQ0nj1lJ/VXGj/z8xkwqco8NTZ2UlRg7Zf0eZQ5VasXMNiAbMF2nac+8Y8enp7FXQoUV9Tp+3eqXgK4qSlo9lz5mD/yrR97VrWCyjPmvE8UTnAiFdSLzTyfdI7b0tx6mTywiJ8QA+r+/9f0dVfrP8MVLpkDHld1wYhK2QEeS/BEt/lJ+EG7qCD7lRMyc3wVDnFX0yaXr3gCd0FPmYjNoksnYWQm25o5+Kzuil3DJN3iDFuoGso44sIoxKOGxKrXl9PLNCdIAwH0NE7ldnzt+aXvxrM989u4LjjPb5yaj0XXtnEBZc1KHq1D+df1sQXvr6Br5y2njXr6/C9HGFZrKOYZFIvTJNUv2nmLw8P5+e3jGHpui0EglxyNXl238GhJTeDGn8OnrdSjqqGBat24KZbhvPKrNGEpPXyi0wc1cfQxiWkCxFukKQUNGovfBQPPb6BWIba272KSUOL1MZ5MmEtTqw+0Mafn1qH27Ari3s6yae6STUG1Dc5GIHYVWt8+oIBlKMcDi7KxHFqaW5por7BMGJYFujHiJeJffE00msnixtinh2f4KXdBnKtV+K0V17l9teWMXuRVhoLupg5fwNPzFvBHXNncdOTz/DTR5/nt0+8xAMvzeOlReuYOWctN/3gJS44ppM7znH4w43NtL8ygOZen5FFQ20YEQnIRibWRAzpEDIBGkZ8YI74bZIax6nchepXJWE/VEBq1SSvvhLr6lNbMGzdtYTD+p5lP15mWLySjvWd/PQXv5MdUJncYuMis8I1sNc+W5HXGyl5sV5drDxd5fmNBRcVbelekY6GGun4d+fwwtPn8drzP+CFJ87myYe+p+uZPP/Et9l7t3rZnWFl7NJNEqPosBfGhEZKjwG9B+s0JSVqReSA7KGhKcvnTtqbXabV0ybg9MUT9mK33acQ+IaiQH5MHifqVf1QvHSRTLbPjmRHh9iKV0zZiSj4djzX81qygXwiybHH7ENdNoGnpjYWV+u2spVH5WUg6q9hyJB6dt1qBOVkgnmJZlb79eLnifvGM7L6UruOo4qWkS46Nz4UP1f9LOPS73h42mI56qNb8PUTdyLpl4gELHzpFsnwZgUcCW1X3smEo7Gy8YFla6mrq5OyJprwrfccY5tNR6GATgeDiq/zKV7liOLLjMrPo9yb5dob7tU22ioiY0SxmikTyV6GDmpm2qRhFP0kS51aetwcARvbU6E3T+lEGozUj1j1YxMRa6JQFuryRtJNrAieHuveUCmz8QbbWqj+RIQVzg2lXrbrnMPeknNEaR2eogwtDQ1sel/osHXEhfqGWryUS4ufZ8toPUPzqzVOi/IlAaHENL5DVCmv0mqjoSlNKhsTxl0kTDe+bMMzWTq6s9x1/1J+9JPHOO2aBzj9pme46pbX6VppGNO5kIPClzi2+CyfKc5kh74FDAo7CPPrKUoboR+oD2osdjBqA/Xf2p2n7bGP5Odzct8zfLbzfr7U+wRH9s5hbO8avYcI+64k2lunqUj61u3/SiJWI1ZX9v1bhrEx9FnwWFfPIgGBj37sYFoUcWobOJBvnv4NztF2owVTdjvS/nzEpZdeWomK2ciWBWHf/e53Of/888nlcgwaNIinn34a+9MWxwp8pVIp7PfDbITryCOPrDy3vxtmeU2aNKkCuizYsoDMF4D41a9+xd57710hy8/+TMaWW25Z4dnZ2ano5Vz2228/7rn7bvrzBRLJFB85+GCuuvqXPP3sbKx5J9MpTLlIvrdEV6fDNVf/mV/e+Fd6V5S48uKrWdfTRSBgl9d81NvkQlLn/8fefwBcVlTp/vCvdjjxzbFzjsQm54wgKJlPNsQAABAASURBVFGCEowYMGMAFRUQBcEIgqgjYgAURUUBCRIk06QOdM653xzOe/LZ4XvqNMx4Z5z7nztzvaN+s3vX2XvXrlq1atWqtZ5add7TsdFMMzhSKE/+Ng4r0i0r/Zi4WqOypZfV9z5BNhdQSvt0X3AmUXMjdmg3r1/DwFAfQRRgHPAFvDRBSQoDpGQ7rD10pQ2x3jekUgSKflQqJdyET07blRXRrwk7lMXTlh07RGuYivpmvx/WJ7DlaGyiwM4wh9mzZrHXnnuybNmrbNuyBcvv9q1b6d+2gyCugfTFVV9MeyuNhx/MiPeavdGA60Rs1FP9XqX/lk/nP8KcUSHtGmDtrp3WbUKkexnDbNV27QBrMg6Hhq2Rx04p2Pasz2Mynk/LgAy4LlkvQWF0gFq5wATVo1rhjnu28funs1SKzQQjEY6cRkObIyNstCIIQNM005Qg2ZBkw+Y0F19iOOPdDVzznTnc+cfdWTX6Bl5aN58XV83Xyms6Dz4WsLNwKDuKR7JwyUwWrWsjirJUBSoqRTEaONTiBl5aMYNv3xAyUphD5Pj4UkbDOs5+8wZuvznBx97Tw95z1pBw+qV4Pn2Dnfz45zVF4mbiumXa2gucdUGHtHkDkTeGZ6oUC7N48oU2hvLdtGXKzJm5nemzAwJGcCgRB1l27JzEL+4aw5hG3JrPlHEpUAkj45sfSmk13kTkBrhxQEV0Y/HVlCrgp/KM6xqRYS8RuEi3HOwWUnJShlM+3sp7rstx1ieGmTDfMKL33Zqs+xuPgzU5DwlqvKEU8+ZqxNmux1tSPqcal0MLZSbs6Gev4QqH9cdMX7aZ9mV5Vn9nE0t/8AJtmgiBtk9jORZfaMONIDKgIa5f+Ts6DEbcavw1YdUdojDGmF3P1KVpNM6exskloY4m6iYqkpMq0FneycGF7cwvDZOS/IZGEuQLIY6j+laPZd0NcMQR00mZEkYALgiTxG6VWO2plOhGakWFnASOcWhwDe1ayjUrdTXCpDaPzoaQcdL9D1x0PGGixpDfSEgrhWSFcrKEaz1q7ImIThPaD7Eu6jFYx+eYmI4mn+9+8yJ+/tMP8fa3HYandny1l00YXIEbnAwGB0/cuAqTxeqnbhGbOCYiki46AnUDiSYeT81na3Yyre1l3vamfSWLSKVdlYvFV4mhgtJIgVgU7fa5a0RX7H3nuveSTI6xPNvBS94ESn4L1ulVSWC74Mjgp5OIDmDlh8OuI1amozZikuLQjfVp4AL148rPnMbszpx0vkAgedvV/+u1fC+J5T+ytIyrueOiIhTyeVz12dX8RnSw/dM1lKFuCBIkIpfZoz0cl1vN+eUVjFMEqmegqshIj6SA5qIKxzEpSSUh+bU0GLVdY1OmgWHRDR29t4yrcXFOrH+RE1HTGEf19yG+HIVxUPMqq9P+tSNOSDVAVF1it6ZaaUIV8jSxYuU6ylFGnQej9htlLz2KRMYnpfHTsKkeKhWKLpKXQT6MYpClrTzEtOJW2rD6kmDrhgEGNL8VPsC2K1ZxgEMOnMi3rnkr7zx9Lkfv38mCOUlmTApoasjjCDiZMENc6yYuJUipD1OCUd5S3sxbBxbxptFVnDC4mpa4l6JxqRYMTaLqWG7UgNE9AptouxInTWdlhAOq6zh5dC2njK7jgLE1TCgP4GsO2ioG7KWe7IdIKCPm/9ZhKUVqxF5dEXW0wAkly9ykcTR2dBJ7IXMmTuCu3/6azX09vPHEN9a/12UB12xFy/bff39+9KMfYbcazzzzTBobG7npppuYOHEiNmJ1991310Ha3LlzsVuJd955J0cffTS33347zzzzDJbOtGnTsMDO/rVkJpOpf59sSFHF0dFRDj30UDZt2oSNfNnvkFkg9+CDD2K/tG+BW6jFxAsvLCTTkOK0M89iR0+fQNrTtLQ2s3xNL+VKQC2oaW65JNMZVry6hnlz9mXilKl85Zobef6Jl7jvl7/imSfvYblSe3kUE5aIHCmhaAflEoWBXsKBYZzAoSYhxQqUDN77EpMF5BwpXGLeHmQO2A/HaIKrrdWrVrCzp58BbZuXQ4dMY6tkEZBK+CS9WDZUSfPDEUpsFlitVQNizQlHel5Ve4GeS8VqfR6UxD/Kz4/lsb+lNjA0zKrVa9iwdj0J5Y8MDNLW0sxu8+ZKht3kciM0NGbZvnkTw4MDAmMBvvxT7Ls07b0Po5qf6gYOECoZzRAXKQB/+4fl+f+YS8mbhCZTKohJaUCnqNvnJJMclWxgSy1ifS3ksKZOjsw0UjEBK7wSnUmf8xJZ3tnURkvsMTAScOtPNjAyNJNaMSkFcXE8Q6R9u2IOAoGBRCYEYxgcTrC1v5lCPIMi4ylH4wiDiZiggbQTs+ceLbQ0l6jKcFWq7eSDWTz1TJqhfBonm8FLG2ITUq5O5pbvhIpgTSPQXpIX+aRMP4cd1MeMSUvYa+4rvOft67ni0iGOO3ATKRkcwhYWveyRG5mIGMQVQDvysIju1m0a8EB0A2pRI4uXpKREzSAn2tVeZffdq7jeALKxUvwaBJ08+/Qm1WmRU4Fp47so5nLEsc9Irola2CD6EaGMhVFeOlWipdWTUSwxoTuN5xRUNiQyEYHx6BkMpZglHNOH7w7S3FEh9pNskuxHjS+n5NFcgSaB5kYBscZqTJNCzi2VkI5ywCStTObr3TFBzJlq79jBEof2lJmwdgcdpRpJdh1m1+Uf5NNInRz0KVn+2y7FMZg41EeVOEqQqaaZUAyZVKnW9XxkJGL7zmEgFg2bIpwYGaEUkZyWsQ8mxl6N2VUKjadNRjpvdO+oEYcQmwyR6Oy6d0U14To4AgmhjFBNyddcSFvraIlZ2oh2bPm3SXU1tzQJVDMSvYjGTIK50yfqPpYJQlcltWk0vpYHYqOySjoj3bm61rmM9SC6Bd9nVWI8SzwZPT/mkMNmMn5CG7G4VAmdDlUSPPXCMh5+6hVtbTl6p2xjS0S0NSd500kHU/U8XvJaWZ3pkq4miBzJU2VC4+4qryr/TPJf31vZ2H7pmvAMp795Tz718ZOZMaVNVWKVtsnR1SBREllDrKdID1Fse0V9u0hv9b7+rLfU262KQlVyDRyPTBgwuZBjv3w/k4NROZAE9z70gsrGkl1ErDlmJEE7Xk0NTRgtJsv1+JFL6Nj20WGU/uW0nIkN6sNVL2Mw//K6fhdKvVCuBVqWR4lFrcTK+V8TOhwR0olxXAaHhons+Jk/oxhDqMhbrHxX9y1ycrOqJboKMauW9LNlZ059qUmnY9GPcDR6DalQkdfZfOnyc7n+6rOUzuC6L53G168+hU9efBQnHj6OSYk+GuIcgWpoGOjwQoGqHG2VouZBUKcVS47G8QjjWFosZl87DZKf+q5sPHUuJfCdCSrYlIhqolhTyUjpv+GU6GJx3zV5ihZUJbZt38Ga1av56Ec/wtq1a5HCYH9m4rjjjqt/oX7vvffG15yYNGkSP/nJT7BRr0QigaP+/dM//VMdSN1///3ce++99R9vPeWUU9i8ebMWI0ls5Mt+Gd++b29vJ62tRU/z4tlnn8XmWyAWaewWL16M3Za0i167JblmzRpaWlrqkbWpU6fW23ddl5/99GfMV1TN0jGuw9PPvqQIU1l+Uj7BKpXsy8Bgmd/f+0c6WtvJCdwkBfy+8IXLyQ1uYHKnJ9tSlu5CzatRlL2quo3sHGhkuL8B36ShbCiu3km0eBNNVbD2ILnXnmhCETtIPiHV4ihdzSlKuQGMomk2tbU0kvId0gmXhOas7xuymZQWRGNkUml8x6/rSVKrMKlqXV/6BgaoKlo2khulr7+f3Oho/Tt6fX29rNaYpBRQyI3mWKNty0wmi5VBpVKpRxULAghDg704mu8mBjRXM4qexR3tUldHGggaZl4/bJuv3/+tXq14/0O82c7YZDtufYIFY7LVmpim7tgPqVbYt1yhWQpRKBY4sFrkoKDIi9qW/GWuQletwNmyFh35kiZlqIEPWawozPPPeWSbJktuHrHAgiMlb2zO4ic8DXyE4zo0ClljklSCNg1ohyZzhsLQdhrcxUzMLqS94Y9M7HiJ5uRqEnKg1fJUXljUzaot81i3Y5aUr4NiOWb1qhYWvjiZcjSFyLi4DDJ5/FI+dJHL7rPLBIVemvyNHLjnMi7/VJJ0ap2MXwMjoxMEHDOEdS7LdLcs58Jz0iTMDvESE4jnbTum8Mc/djFW7SaTHmTvvfpozg4Tx1lCrX6JU4RRC81NXbRmq3S2SqlLI1SDNM+9nKcWtBAqGhaojYQUbEJXDs/PUcgNM1XRr2wyT8LXUMkoVqV4IwVNhnwLY/3DmFqeE09tIdEe81hQ5qeVEV5sddjZGFD2qvgRomrU5xiI8AU2GsIqbbUiTaqbDXJMKOfZTYq+u4x5l1YqbhSpjor/Q52xxjPWRI0x5s86FuteKVKyDtKVF6l4DgUvoOLlqDlFgQ5XY5kkFHC1MkT1HasRKhtp/9vSC4IqxDVeB2KoUKxkYoOJ9aSE5I/q7Uo2wyaDPaw9NQJO9l1VbaN7P3CpOMoxkYqorGgR7SqPzTOxWrBJ46pynjHSa4MxVltD4rqGOrqiwxBhCA266r2uxr6RlY1Vrt9r5AVvGuuyk7DfZXzj0QvIJj3ViFTX1nGpiacvfPlX/OjOFwVKR2xtvYtB7cVhxClv3A2osLxxMk/6k6j4LUhB64uP2IJMK2T+7SEKRMYhFPeBAIMxNS0mYuwfL5x87D4csPccOXbJViV4rVVLRU1qXGIi/bO9jdX/RDIhnu1bddBebFIDbohKGUqeQzEREnkBnjNMt18BCeW5xWuwpF3Nw1DyQFQ0vNjoRyi+I23D1BxfRV3+0mGMIVaTYRTVeaoT++eCeiF6mmIQObpDKawnR7z961QvLXqOkjEG66Qdm8m/PtSmmDSilKiOMcPbQpuziaFqmSu/+6B4z2C0U2FkF1Gk0RG4TxoHa2Omdjaz96yJHLnvDE49bk8+9t5DueVr5/C7X1/OGefsDQ0leht8Hq+l2ZJtp+IZ6h0UC2KZ9s5OEK1YbfP6oSKOu4snlO9FIZ7sTb1/oJxIHzH/Lw87JrZFm+zUmaRoV7KxkQMPOphf/+puPvuZz2GjWgfsf0AdSFlgddRRR2G/m2QjWUEQcPjhh3Prrbdiv9918sknYyNmdkvS/jSF/ZFXC6R+8YtfYH+O4umnn2aHtt0s6HrrW9/K4sWLseUskLDfC/v1r3+NBWoWaNm/srRf4G9ubsZGxh577DEsSBuvrVLbfn9/PxMnTmLe/Hm88tJLrBFgXLDvvoxX1GtH3wgpRcKSCoLk5FeTjc3M221PqqUqmzdtprWjlQvPO4kmf4yWVBXPq0gvQ0pVX2M7g0rLnkw+7j207nMsgUCi3x8w8NQK4p4REhqgwE9h5u5GpKumrsYuZK/5s9ln/nSmjWslKo9qgdRNfmSQtOxEOuHr6pNKOFSKeaZMnEhhLEfCc2nIZqUqDl7SZ2iYWa8gAAAQAElEQVRkiLaONvoH+0lp+zIjwFhVYGBkZISNGzeKT58XXniRdes31r/c39PXz2N/+pN894ukRefV5UsZ7e8jVIQNcRXLZsSdXbTssQeh4/AvR6RbO+q6/I2ff871f4hVo1I22Yo2uRKCrxW3J+PTGlTYTVp/eDpBa5AjqbwFpNgn0UgxlWWH55CVNdk76dItIrEiUr+9d4cGKIv9Ql9+VIKTEXT9MqEia/29MYEA3fhxNZpTAyQiDy9I49bKtCQ3cMsNE/jtr3xuujHHd28I+NZ1MG/mUpKZHWwfaOfu30zkC18YlILPIpXpYNMWn6qbJpQBxoS0NPVz4YUpgbCtAoZ9GIE+5Nh8d5iJ40eYPjMicMeoGoGlRZuohc0EilCknJ2cfMIYe8/fRlIrPpyiXM847rk/y3OLOwnkrPbZp8z0cb16rz5JZrFTrjuBcimn7c0Bmhr6ae3KUqg1smJDUoa2CUf9c9xI/dzC/vsUSSTGNGEdHNNPR1sV1O9Yq8pIylYKPEZGmgjDLGhlsseCIt+4eQpzDmvgCa14rtfq6HtxmrsbszzTlKDXdSm6ScY8mzwK6mvVNQQORFJmh5h0LaQ5iEDJqq9NYv3v+ozqTgr1bldvpHa4roe6zD8fyow17pFAlusmMFGahByvS0De9enX6mwg5WvBkGDi+HZcx1ZAh6467V8uOfgyIAns4cnwqEHdqk3pGSYQAFRS5lglZlBbOjaNFGNyJZfRsstAIeDVNX2g8W0KCzKEY4RuSChGq6IUoYHSFdEINT6FQqSoaFmLE5daYKSXGje9MzaJJ3QNwhgb/h+WkQ5MqBxRkjzsO1suDJSn58gYan6STZlJrM1MZyzpcciCcZx01B5kpCO2rKY1VdF75NEV9PY28eqyCqvW9CrKHEhdQuzq3heLe86bzptO3IchL82ixDQ2+Z3EJoUTQFLtxJGlpo7ESn92Llm2jp/d9SgD+RqhytdkO+x3vFLS2YyfIqFxcDSv6l3TWMmj6Iw0FruIxJZ2PUGhUCSuZ+/6tLd2yBL68NVfX/3wLRhSijVHKjWVEOH25gYcS1uP9rQSRc81OWJEG+mEg1HWv9C15f6XJPqO5qdNqCz2UPFIdYkN5QKqD47KuQIo6JBI+DdJ+fZ7ZqHkECk1NjRSr6h6/NkRhZZL2Unl+26V6eV1HFZdzwxtp694cSeXffle1vcOUxIPVYFN6rpvSPiu+mowqm7UuCeaKcelUXo+ZWKGKz/xFj777sOIs4ZnWvbjCW8+fX4r0iCq0j8EwOptG1V8vZ+6FRuIXd1Jy+KIUEDMNuIoR6Lk9ase/+pnnbXXWlH3CXWvISDT1ERV4/Hq8hW85z3vY999FmDl+/VvfJ3PfOYzWGBlv5hvtwk//vGPY7+7ZQGRBUjvete7uOWWW+gUCLVfyN9vv/2wAOyYY46RPsbcdtttfOlLX8J1Na8V5Vm6dCmvvPIKewgkrFmzpl7GfrfMpptvvlkcwZQpU+plzjjjjHqUzW5dWsBnwd3cefNYuXKVgFwvba0t7L/fvjz62OMsWbGGlRt6Nf8Ndp57yQb6tBW9o3eAVStWKhCwFy89/xSJSi97TW8D+YigJntQ8ti41eWZRTUOOuHDPPzKSobkjwcE0CstEyil26hqvg17CWLx3HbYYRjji8+YqgItPTv71IeIrvYmJsgWbtu8gelTJhEGNfkwaYfkiuZXu3jdvGE947s7NeYhgRYGrgY/UMCmq7OD7du2MGXyRAr5MfL5vNRJdkGD1NzSwpKlS6jWamzctFW2ZoA1a9YzNDSiwFwrz7/wPAkttOwP8IaRjIoQvlELscBoZqbApfEIjQGdvH6I7uu3f6tXieb/jDXbJ5siVbMpJK7/s52PCWlX+Hp8say3RrJwOE6T8ZREihVC6Q8ov1tg7JSOZuZKcHEpYOWa7RokHz/lkdLqC7vi1EA6GrVMxsFxDY3ZMpMnVnHNGDg1XEetVoeYNqmXBu9FMs5ast5a9pw1wMTOkEgruFy5TSjaY9PWTiq1jGxBipGxADsRcariDSqlIRbsnYRwO8bkSWQrhDJmdvvPN0WmTk7g+iNYx/DcM44Q/EQcL62VeciEjm286fgiTckBHANVDf5QYRLf/UGZsdI8Jk2ocszheVJmPS4xkRMpuQKceebMTdLUUiIUKFyztYENO7IQZXG1XYop0ZDawInHpkmmCniSQbnaw7zZ7VpZBhhCjKKONQHS7b010u0tOGl1QX054bgC3/p2Fxd8chxth7TwWFzmO4pIfqMUcpPG4Ue+4R452ecFitcnmhj0Ghnxsgwls4wk0pTk7AJxG2D7o49/uNPIiMQyGiESx7/pndUNu9Viox41J0V/YjLLvPnInGCRxJSJHi1NEVhvE0MkWUUakb7+EnGYkh4k66/CsIZxLHljP8CoPRNR1OLiR3f8ketu+ANXf/0+rvnWg1x34wN89Tt/4CvffJBv3vJHsopUztQc6q6MqV4Vy5MXI8fNrkO0jObE2i07Bbx/y+Ydo9QE4GM8ta3+GVRHfRRvgdKdv3ySR598WbzqBbG4BcuaTXpEykQoemUnwavuODZJHxwvxzvOOQrHAQsCIjFhAW0koX37hh/iSE+k0Xz/B7/AGE99dXR1cEWwVXN4n707SKcNGzOTWZToIO82E2teY2pEmttWfPyrY2vvEFd/9Wfc/IOHGS06VENXjBqVincle8E+26QsXdRq3QlFate+Fq5SP2OSMtT2WaX++Yx0VzHKFfhJCVglwoTmbDN9TKTHacURMHnD4QskGytDV1dQt6nbtXpbEZ62M1MaW09yELl/c1rHaTOtzOr3as4+W7aNI3q6seDSiLBaURviXC/iuuSs9P4l1eu99mGMIQhq9fFF969l1y9lbZuDwXVd2Q9oqYTMlYxnlkPS1SS/emgpn73mF/zy/pdZu3WIssBsDaiamFA2KXDtFWLRiMUR0qVELDpOxHkn7M9Be0ykP92ieTCBHq+DwHGIxEOs8k2KwBj1RSMlirtOvcKRvF4f41APgfoYKa9eIsaqnG2Q/5eHmlUfEe9qNZPG8xOkMxks4GpIZ+nTltgRRxzBHXfcQajQtAVaNipmtyAnTpzI5MmTsVuVt99+ex1UeZ7HuHHjtJ22kwULFtS/DzYyMqJFfxkb6brqqqvqP4Fhwdyhhx7K3XffjQVuFphZ2itWrOCd73wn27dvp1qt4vt+nc4TTzxRf05oC9TmrV61msamZoGQFuVXWLZsOa3tneAl6RmoaD4lqIzkyBerLFq+llFtSXZ2dbN82TL2mDGBt592JBmKRAqW9BYa+Nnvl3PDbX/kzt8/y7s+/Gl+/YeHeGHRKkZrbQRzDmLmBy6htN/BrJ8yA/+8t5GcPQe7eHGFrrdt2s7Tzy3i6YWvSHZpjXMsEDmJ3v4+PAE3R0nFpM0OYyOjzJw5jdGRfpWr0dbSgFSNtPoVS5d3mzOH3NAQCeltWlExK/NkKon9S9NJkvfadevq4HP7jh42b9lab2OdgJ39i9Ue5dXKVUZyNiIvrY3BOB7JllaNr7TxdV2D+phLRXX3t306/8fsqZPqN5Eqhkp2pY0J8NTbUNSM3iR074Q+XRJ4VmCgOSjQHQc0aFKm4wTdMhSNkYtnZ6fyc7kQ43r46YhaqUZ+OJLiRFq5qAGdRe0jz5vXTuwPU3VyMiBGRqmNwaE8mawaVcNhtYTnjYIpUlUIPoyaGC0laelOk0zXNCKuBqUEYVaGwMdRqN4V+HGkNq5RNfFswVAUN6vtGM/dwcyJCSmhnCHNrF89l5df8tQ7l7qhDXo47miYMXnY+mgiN6BiUqxavjsPPQxRnOfM0z3GdazARGXxmyRSFAscGdUcMWUB0KyAaJrtfUm997Eycykxd2aN6ZNVJioghpVyjB+fxJGsHNWUIAjUj03bhyAVEMto1sYcomIfs3bbyQcuSXLtjeP57s/25ezPzyR9XBuLJ0bc4xf5YVjkq+UxvlLNc43uv29CfuvBIwJpS5Megwovx24SEztq9x/ltBqrvujiSAddz8EYPf/ZaTCUBVhr0tm85LEo08SdLfP5WfN+rMxMpdNUebsFJ4qS7apmpAsOoQj95LbfE4QJIoEHR3psjN6FKqX2dsnREIt+/0iRb9/8KD/7xQru/M0afnzXMm69cwk//NnLel7B5p2GpjBktlZ6XQq7e3GocYhIh0hrjAjaMyJ2HfLaPv7Tsxv55Ge+w8BQQYtQgzFGBWK1FVNWlOyHP3mGb3/nXjZt1WKiPp6+3qtMbLmRjqoHtnQoR5nzUixLtNOXMFpEeByw/zTpc0TousTGhVhVHTj8sAUcdeQcpSksWDAHvZbu6nWEDK2DjYqdcsrBdLe69KaaWJLplANvoeQ4ohXjiX6dTf7XI8SXZDu57fbnueorP1EkzxCpYGjKutaUInb9U71YCSOWIlTEPmCnr82O1LekDDv2of7GftiyICoETo2KF7I1k+Xl9gn8rrmTTcl2grjC6ScvwKiVoC5t21pMnQcRcxTZaRCHGUL+PSBmjJEsYhz11QIjEbONSzg6I92KyVjJ6NaeVdehLABcdpKU3BRFN63nFIFJqEVTb9uWi6QTDc2NGBNLH2JlWQpKes5mUkilEXtIU9iR7GKJaWFrUrQSaBsq5E9P57n62id534dv530f+iHf/M5D/OyuP3HPAy+ycPFmeobL1AyEJiByykSmRMWNaJvYwkmn7UfFH5SMXDaKz6rjqpxb589+r8cROwYjnv7lNMYoRy/0GRmHqH6FyOwq89pl18Nf+9Oy8Vob9ai3vfd8xvJ5bNRp57btvE2Aw24PNjRksX/RaL8T9uijj9a3Ge2WpQUHv/nNb7DfAbNgykasHtMWov0umd1ytBEdu404bdo0bam9oDnh1gHFMoGh73//+1haNqJmI2KWzjxFuTICgRZo2S3IsbExvvjFL9a3MwuFQr2+/QOBOI5pb2/Dvt+6ZTMJ2Wb7cxkDg4P09Q8yXKhSlmvLNrdSFDBxkj6btmxSwGCIqYo2nX/mcUxpS0hnItZu7OOmO57h+795iRn7Hcmm3u08/czjDPUMEJQzXP6VH/PLh5fh7nkY7R/9KBOvvpLx511AnG3QwEFucISXFi5i+aqNLFuzmQ2btwogNmnrcAPd2kYNFJmt1kLpvwuyNZ3aKtywfj3jx3UIZMaKBOewEWmjKHyT5t761Wtoa27BlfKWS0XpsFGQokJCgHTtuvXY75ZVqzVsFLK3t0+AtwfXdXnxxRelTS6D/UPy70XpYowjbXQkK89PSH8d2UI7yDbtGnyz62Iz/maT8x/lzE44Vx2ynbITyVasX2Mj4Uv2RPiRvUIgwSTjmp5jLChrKlc5Ws7l5GwzWxRyvH20xCsSssRfV650Yw3HqHIU48qSJzxXzw5CMxJ6CKZCY7JAOu4njlLK8/XKZeXWMoFpwf71yMhYjdXrxrG1J4OjyJKHOKOCHAAAEABJREFUFNrkOOLgKilnoxS2QEdzBuPmiLU6iHFVtyKlzeF4CWJH7WnF7pPTGxlgZ5gZs4skGaUSOWwYyLBa0avYNOHoX7opEAjbzslv3EnaXStldwjidkU9xnP3AzHFXAcTW7fz7neKH28b9jDGJ3DkoHonMjycZttWWPTCRAGyNgLXoSYWUoxxxkktpBNbCfLqZwFamvJMnFomdqV4pLE/1ho6Hju21QiKnbgkyLTUSAo8yJ/QpPZmTF3Dfoet5vJPl/n5bybz4GP78PuH9uT7v92Xz33vCE7+/Ml0v/U4Fna284OxAt8vFri1WOJBhY43KCoTYPhHOIzth4k05i4hKSJFQ11f1iuOUKbGTWNNQFF9dhMOiXRKYCTNPekF3NF0MKvS7TjJMp/8+CnarpuC76SwwKUqoB3UAoaGq7z8jPRLUcXQJKnEOdGsSm8kPScGYzQblIxDjZBS4BI4cumur/F2qToJItfqpUfCd0U/TehVsH9tHMaNVKQToSsyQGxcIuMRa5shk5Ze+a0sXl7lw5/8Ib0DpXp+pHelEtqWX8JXb/gTA+UsgRyoHxmMTeKCKBInLtrdRHYQ12vggfQ0Fmc7SfoVvvbZ95BMQEqAxTMo1gZ2eqQdl6svewe333gGd3zn7Vx16XmIZVzHUfIxIuY6Dp1NaS48/RDJYoTl3lSeaZiu9wFo8eO7hiAoI7upHr12xg6e6gVxM4N0cP8Dy7nhO7+hXItlVFNEaB5IlDLzugfdYj/VHHEQ42gs3UhZ9tS8yFrnYVTKKFMXZKMc3SYFXiOvwJgfc09mL36UOIxHUvuSzyQ44Zj5TJ7VjREvvqWjuvXx7S2yfP2oFkkJZo8N0Rha3m2Bfz/FsW0UDK8d4sU1DnFo8JIhJqqQ8xt5qm0Oj7bvyZMte/BYy17c37GAxxrnssmfxpjXSX9SeuL4uMYwUMlr2ERRfbE8WkHUYmmUIqdNMsz5ZCOrmsdzb3Zv7k3txcZUs7Q9wEskiaTvOen36h0lHn6+j2/f+gJXfe1JPvCZn/OWd/+Ao06+hq/c8BsK1QihZTGdJm0SGrOQ4w7fh7T0pZpopOi2SF9TGpM0sRhwNZfs9naofmF7q24bHPEpOq7BuBEpjU1C9R1l1YsYg7qAveevfDhqSKLHJkdt2VR/CCo0tzRw8D77SRernHP++Rxz1DG0tHXUAZT9Nfuzzz67vl1ov3xvjMF+l+vyyy9X+QD7PbCzzjqL6667jsbGRqZPn15P9kdgLXCzC/VisfjPZW+88UZuVyTtySef5MMf/jAXXXSRuAFXwMIYU/+1fhvpMcbU80ZGRpg1axb2O2P2Jx0SvluPxvX29mKf0XG4onePP7OYTVt3UKsVGRit8OSzKzjq6OPkh2q0ZWtMay5RHB1k6aYy19z6BFtzPtd+4wZ+dvvPCWtVGgUGj1H5z195DaefdT7dHZ305Mu0nXASE84+E5PNUh3Ns2X5em7//p2sX7mFCd3TmTtvf0WrCmzdMsC8eXuyacNGXGJ8AzVtX4ZhKD571Iep9O7YRqvaaUr6ZGRM2hsz1Ipj7LPnbowODpB0HRrTaTyQvfGoFIocdtCBlARIPcdImxCvgXxkyKtLVzA0mGP56lWMKjgzrPoRIbt0Kcb1HarSy4Tx8JVdc8WPBl3Tg7/1Q2z+dViMNTBlCSKQlAI3pFmTvEGAbLOQwpJaiUEZEbtwPfqw6aQyRcrFGqVRcLViTrdAFEQUhmLVjmlqTTB5UiMmKuE4GvLII4xT7Ngq6vJU6YyHl57Jn57KKozZjEmN4no59tw95KxTxmuQh7Ej2tSSlNGuYmQo60lvhgYrEoAHijbVamXqq04MxlSYMtnQ2VnDk0EJwoxQeSTUrvbrUitD1MuJJ2ZobVqvVbKcu1MlMD7rtjQrhJzGT7gceViKzqZBRQtqkogjrWrQnnfEth0zCDiMZ18clepkiWX4jVPQxB5mrz2zan9M+Xn1syqnFdGQdkhENZJaUSTDKp4iYvmhJEP9acrVFE7WUPNGKeWKVIsxXjMk2qqUh/swI8vwxw/jdicYznm8unGMhxeu5U9/eIyG/h6O0bbwe9KNfCjTxJvSWSb6HrEXiSeJ5h/ijOu9sLpjiLERhkigHwx61KdD0knQ3pBkQntMV1uajvFNTJiW5pDDmvnkJw7lLWfvRuSE9fJe5Gqip3GNyyOPv8Coor+poEh7OEyD4ygiK/2U80FOCNuAVT45+IxWe60NJRJxPwmVT2kupMIKKYEnX9uRvpx8n5vk+bCD5d5EKl6KyRPaSGk80BErYbk11I18YOeI08TTq4t84tpfs2ZribLmwy8eXMJ1P7ifqmki9DJ1FlQF+SVkrsBxdQXPsa8MeSfDelqouGkOOGCGtl4maI4YJU/zRa2aEExQT64T4Cn662lOixV2HYY6bXk8q8exypx/4TF0dsUMyoksddvoS7YSmAgbsfK9BEZt76q769NuCZugiiveClEnt/7qVb7x3fso5CsYLeJs8iJf/CQRR8ROVG/elcN3dGdExtELV9dqRXWMwRijJ3vu4i9Ku0R+E4POBF70J/JSUws9rYa992/i4ouOprVZfIm6UWdM7OEL1K3f1ssri9bSUh5lNoO0RjnNdcnDkv1XKZZOObZj4sM6I13+pYSp4XghLV0etWSSHQJaf6qM41vZ/flK82FcJ9D/jZYDuabjIK4cfzjf7ziO32cWsC4xjqJ4KZcK4kwUjdo2umJwxF8YutKFiD7TyGP+VJ5LTmYgm2HWvFY+9aGj+MqnT+SaTx3LFz58GBedtw+tTSGR8RmrNRN606mEEwTAmvnRT+5nIFciEF21AGrNEOJ5se6galwCpXrTeovKdY3rEtBzxMdrctZFIiDUR2z1XzUdUMmY/+7jdQ6sjkRjOdlMBQNeeZlzzz+PM888U3qW59FHHsH+l0S77757/a8oN23aVP+NLxsRs1uJ8+fPr4MwC6gsIDrooIPq25A2SmMjVbbemKJb27ZtY7K2Mu0feaxXVMj+l0h2u9ICtY9//OPY75PZ7c7h4WES2qozxvDwww9jf7bCtpURcNmyZQu+7IUFelaX7JbmuHHjsN8ts0D/ySefYnC4xPodY+SLHrhZ0tlGVq1ZTVb+ar/dZtHY0sWjr2znx/cuYdKeh/P8ole5/mvXs//++/Omk99U3zp9RJG/Aw48lHUbt/K7e37LulUr2LR9J8s37KRntMDzTz/D9266iZTr0JpNM2V8N02KwjYqqmU0shvWrqOrvZ0wCKhVyrKtARXNv1QqwebNG+nu6sDEEQ16zvgGz4Si0VX/gv+0SePQ2pdY897RHA8qJdpbmtioiFhTY0OdltWfSp1uRFkgb53eJdJJXBmvpHFwIqulEEuG1UIeX1crH1cK9y+6qoe/8dP286/ColX4RARhXRoxOSnHDgImN7fJwRjKeGRV4IzTxqnQKI5jcKV4CCQpg10TZxd7FhR1dem9KYDASBy7ottAz84kpXKKcjiDR59p5d4HRmhsamN8SyONqZBx7RtJxksEgop4viHbHOIiY/9aG2ibtG8n1IIkiGHbfL1h0Seu0Nle0ErHxZgqxBkGBz2KxZSK+BgiHDMmRdvMSSc2kIjHwFTUwzRDuaksfDlDQU6xIbWcww/wcJ1hjBxUECSoVLu496GINVt2Y3CsjZAsyFG7pih6OdHeCHLOyYYYL2koCaSG1aoUWvKIMsQ2oueMEnl5GtqklCpTC0KMcfAySTzJNZaTjmTAYz9LpTiZ393ZwEc/spXPfGYRv/r2EjKP7+StpQY+7Kd4v+9ykrbk9pKx71ZqVNQyGcVqj/rxj/JhwVeszriei+vqxp6xkawNjnR1XFsDX//yhVx39Zu59qo3cd2Xz+TLV5zP2996vPTJEKooGnfkZGIZgE09Y/z8DwspK5Q5qdrP5KCPZDWU/JuwoEOahS1vNLaO7joUKbr2ixdyxWfexNWXv5FrrzyRq79wIld99kS++JkTed+79qVtRgtrM+PZmJ5CzTEyLDa+rMp/dtpxtr/PE9gxFyhMltO89NQ2PnPVb/j8lb/nu995gpG+mEBLwlLkaKY51Fk3Rn1w1AOjeWDQVCKWzoyYLD1uK7geZ77lMNIZ6RIxqK4+wMpIfbA6+i/JKF9CIwDCP0uRihuSSYeL33EMJenihkQ7vclOrdSjOmiI4ggtmlXnX05LIZYxbomKTI+qNJd9fviT5/nSV++md6TKLnnGyI4Tq1p9CqtX1m4YY3QXK0VKsfhCfYxU6s9OE7FgXjfH7NnOQXt2sfvh0zjylHl87uMncOVlb2HveRMUVw5BvKHatmZN1H736DJKuYhJ5UFmxwM0BAXJzr79C8lQ582+2QVE7N1rKbbXUOMJ47p9wmzIQGOaHQ1N9DY0M5huZiCZpaehm0Xpydyd2YOHszPYmUpLV8u8+fhDNI6x2IupK6vRVSTnzZ9OLNuSS8S8lJjEyvQkismYow+bxUVvP5S3nz6fd79lXz54waF87mMn8tH3H0t3e0TK0wJPiwDPsdcce8yfQzaVFG0Rfa0XsfpfqRgwrlKkpwDHjrUVvjEYx0VmQg4zxB6RPmIlezW6ca3e6Pm//TS7OLA8OeJrdPsOolKR6XNn8Zvf38PsObMZG80pmnQU9gv07QIWLS0tHHLIIfUv4tufmzDGYKNdf/jDH7RYOUARoR7SiuRYoHXwwQdjfzPMAisLmux3wDZu3IgFWbblpIC3BVkWyFkAZ0FYLper/+XlF77wBZ577jksHQu0yuVynW4kG+N5HracpWfpWNpbt26VT5qusTAEoaNdoH78ltnaLuxjrFBh46aNzJ89m0IxUCRsjC/e+Fu2jMTc/ovfceHb30VBkSa7lXrvvfdi/+rTbpnmS2UeePhR3vymN7FV9e1fOpY1sM8vXsfG9RtISWjV3KAWnyW5uDHick5zJar/1WK7fG1+dBg0Z9H8DatlAasahXyO9rYWRoYGMNo3T7iGtMBTyo0ZG+qnq6WJSn5UAM2vp5TeZVIJ1Rujq7OtHhFzHQeJnQZtGVv/ViiWFdxIMTDQh/2FASMf58ouWX2L5bNKvf144iF6bf7aYbdjbmX3t56cvxaDVgi+lN4KIqF5WtNA9HrUQ5+D1RgTN3DoAS2M795IWYOWSDkkMjXKhRqFEYOr8tk2I5MQUy0XmTjJ4Ajs+G4NowGKBV52DE4n557Bw88eyJevrTB/n73ZZ/9+av1rScU7ecNhGaZ0l0FUHIGpdConI1rB0XPsiG6YZWdPirIcGco1KqmtbsJapHKQTA7Q3lpEGgemgeFRn6GcIyfiEUm5PIHLTGI7557eTlNiEz41qUAD5eo4nlho2LgzS1tbkX3qvym2k0hAy3qSqkDdg09E2uqcRynuEC0ZW5JSohJzZ0Nb86jajzF1Q+ZQK1XB6yPwt1NJDFLyh4n9GCdZ03ZkRfpfojQY4KofbpNbVyjH4oIAABAASURBVN7qYERuyKUvP4+Pf36UKz69nNX393HINocvuW1cbgLOCMc4oFhkzliZpmqZiICaibGHG4GVB3/nx67e/Fkn4nhXv4x6V096p6sjp5LyjXRyGiceMZnjD5vEwftOYfrEDjK+j6cIrKNRQTKK3QpFz/CrR5fz8qtl2mUg9qvsYGrYjy8DGss4xNJ1Q6x/gMbR0SXpwikn7s87zz2It5+7H+edsR8Xnr0f73jrfrznvP259MPHc86pe1BKuRT9hOpVqYWhFhoxu5imfohz6WBAVeA8cip0CAC2FYd4ekk/P32gl5GdY4yrjtAYBziejwUv6qJcaCwtB3vvaLTtUEeuoZxIMSLt3X3PKcybOwXfDaR74j0CC/biEBAoi2X47dUmE7viQU5cUWriKnrARAajrVdHZRudmDOPmUdaC6JRk2I0UH80uYxRGePUeRDVfz49yR83SWupnzfXlnHc6CqaShl+/fudfO7639Ejm1FWX+3WaxTEqmewEFX2F6IYR3QdXY3etLRmtfhysCtjPdZPiZ5jDtmD2254H7/4/tnceuO53HTl+XzkjMPZe+Z4EmrfdRPEUUggp1JRraXrBrjzVy/QUqqydzDAxOowrsbDtq7X/+Y0xrYOjuvwv3TQVtDiycqs2Y149K5LeeWxT/HME59j4eOf5amHL+WJP1zKU/d+lmu/cBqx5vX2bJqxVo+T3zibu275EFdc8lY8JxRZ9cTSM7KDun744jfzy7su47Sz9sR0tjCaaJQ8grrNqEkePhVcx8M1kPUj3nnOIdz5vYv4+Dv25Ow3TuBtp03mxmvO4o5/+jgdDUk0BXClG7HGqha6vLJkHSYwpLU12hgW8KVFLmpYfS0UiqinuOqvsXmoaaVAMrKgwchROrz2RlX06v/pqS6rdeqc2ealknghbHl1uRbDFQaHB0ikMxx6yGFUFI0ZFGg4/vjjSQo4vfLKK9jI1Kmnnlr/GQv7Jfrx48djf7rCRsdshMr+hEVzczP25yqampro6urCRsRsNMtuNVrAY7+HZuepjZ7ZevZ5cHBQfqEN+10zW89xHFKpVD0KZ5+t7IIgkF8qM2/evPp3x+yzzbfboPYPDGp639U9gSdfWs13fvYIv//jiwIpGRx1+pmXX+X5lTv41o/vY11fhULZcPzRR3Pfb++ut2kBpeX7qquuwn7n7cADDyRfKPG166/n+GOOYTe1OVXRqk3rtxIUSyQFbpJhkcrQTpzyCE3SI21C0ZRMMLRzJ83S1VBRq2oxLxtgbUdAU0OGwugIba3NGoNQwYACYbUo/YnJJDx2bNlEe3OT5mlAVC3RlE3iSbdaFAmz/51RZ0cbnpTWyEjZvotIfRzXbdokffMY1tZk0kug19Ipja78WEHj6kv3YpXUMONE2GrI/PK3fjh/TQYlB5GP68JIhwmKySz3VMeoyBlO6Cxy4TvHkW0dwLXxSSs5lZYeaebUP0HcWYNQkTKkUjnGjc8QRXmZiRoVObxFy1s5592b+dTnSowVDyMh5HzIUeMYP2GI3WevY8+5A6TTRWKZlopWsg2aha4iYpGJCEQ7dFpYszbGS04iDDyV85B9ET8ejsqkvYCWrGUjJDYygF4DpapDbB0tps6nK0c0ZcJGDjtkREZ6VLkBjiJtq7c0sXDpRKJ4Co2NBa2CXYwJRCfC0yo3X5nGzT98UX1pItY/ZDBTfoE5MyPGd1dxnCRBKYLIo7kpyZzpPlM6SzTEYzREeVrcAeZouxYpsa+JnLQyNIi3Koa0JNnE8NAMPv6h5fzx7kGmF1ze39rBexVW3rcyRLtoNCmi4ocgO1vnwMSqr5olTYCyZrQe9fSPdRrJqloVYLagQjM0dtVLR32U7HRKdo60ZRcwlgjAohhrwZV2ycenNwe/eGgpN3/rV3QqWnNIbgPH1HbQUs1JjiKmSAORK2H6Si5qRnTsGYp2iC8lkwnBV2v2Wk/KS7kuGaujcZlULYcfBxQriMZrSZfXzyAMiGR02moFjq72cHZ+JSf3LeLkgdWcMbiUN0Zb6Kr0aOVaw5PuxqoYydA5EWo1Qs2h5ggFPKKwREM24rCD25g9pQVPtaIoAnXYOD5j1Zi12/q1DdLPuu0DbOodqN9v7imycXsV+6v01dAXLU/6Z6WoqmprXHsrF5xztJYYI6R9g3ESBHLOiJm6bPmzI4w1FzyytRL75FZzemWlwNgK2mXc/3jfYr52wx/YMVxDAhTfRjIxGD04ErMxBkldKcaI70Khapvgz4/YvlX7fkMCvwEakzEZRYIdAWpbzmiQjMpoOmg++Cxf18d7PvAt0kXD3oVtHFrdTJf96oLmPv/OYYGfMQYrO8exHO0qaDm19BHHyAa0N7iMb/KY0GSY2BIzuUtze1KCGUr77jWp/t0aQ5k5Ex2+9sVzOfzA8SQ1UU29V699xpHGCTJexL7zW/jKZ0/jyP0nSiKR7A88+cQG1u8cIXSzquUouTjiLeWG7D6zg8s+ciI3XXsB13/xLN5y8m60pRN1epZHo5EwOIxVIu57eCHWdk+u5ZkQ5rQgqakXkcY5ri8SEE3DriPWRWIEZTggXoy91d3fxmnEhqYxUe8grVKcbkW+TjjxRN5xwTvYe6+9BWR8Jk2axJNPPskJJ5zA888/j41gFQoFLrvsMr773e9iQZAtY79cb3/GQiTrka0FCxZgwZsFYC0tLYraDGC3GS0dC77sF/VtJMz+l0cWzFkAZMGdjaTdddddGGO503hmMvUo2MGKslUqFez3wowxdQBoAZwFd1a/Tj/9NFauWcmarf1c+927GKsl2LZtJ4cefgTFakTPcIEXXlnONddcy5LFi1mxdBEDvT1ccskl3HnnnXieh9063WOPPbjluzdzwhuO4SiBsBUrV7Hwmeco9/ex9dXn6Nm0nqnju6iMDBBrsZdQxDornUtJkK5C6ikPgnIBz0QYrdgcqzuag5F2WDLyNb4UwddcKGmnJZ8r0N83QP/AEBZU5kZHpdc+Hc0NNEr/Olob8WWgmgVqq6USsWjYn7WyknE0XoHsXUNDE2MjY5RlR9xMg/TaYAgwW7ZRWLaqbjNjYzUR6R/1uWDH6G89SUx/PRbtVk5Fji4wHtt9j8eKOdZrCdugrbTTTm3gkMMrNLa5JBoM1WKNmoxeIpsg0wjyM1TGYlzPpbHZwXHyTJzQjP2OChqsVLaBXL6NDZumaOhn4CR9/vjwNu1zDzNQGua889PMnNUPboFIimydVmMigVFkDCIiA7U4xeBQlp29IVGQJqjEeq8XcUwsixJpIqTEt6OBjaRkJTnwmhTAcz3x4cip2LKQTW/Svn9Ag8CiYwpSyIhiMJ5f/a5MvrQnyVQrGa14YgE0Y1zkc4gYR6HQqa5kcGWcMWNkG8YYP66I546B2irLEAZCjI5bY9a0nbz7vDHOOmExF576KhecsYEzTqxSGV2H4wYkWzyqbpHqQESsBqrJqVzz9QGWPZlnHwG//bVCyco52v/ri8hBPl6Q1FBzDJHkgw6rDH4MqSiWQutGeX//p8botU4YTVt7a4z6/1r3Yk3i2IRouCUHlxib9B5bT3qgHFs0UsVqELNidS/X3/AoX/7S/bQXfPYubeGEeCuzc9tJyDBFjitAXgVL0Hh1KvUPEykrFhVn16Pu/vzc1RpUVQeNR5oqrmgUpQNubPl4vbS9j7XASNdX0ZlawPRcPycWVnNx4Uk+OfIAFxReZv/iRtqrfXiK7hhjsPxHGn8pdl0/kSN3Bd5d1yXpVGhLlXnrWYcLHMYYLZqMcQnFcyWEb//gUT71xbv55Od/ySWX/4JPX2Hv79L1V3z66l/y2Wt/wS/ufY5SDKEXE5madDzCSzkcffhsZk9KQVQg9pMkEh4qAfrUx2ufetK8MoREsUMy9JhZ7OW06ivsW3uVrnKVe+94lW9/7QHNeUMQi4LZVduV/hr0T/1B/EJUj0pYY6xu20L1ZPTpqZ5ROVdt+JGnWijKXCN2QmJbV4WKWpW88Oo2vnDlL8kPGMaXxzg03s7u5Y1kKznBE+r1+LND3a4/qXr96ji2j/VbfdhclRB9O89CjW/0mo5JQhrjJE7sgqjG1HBMjHVSCdGwzi2VdFAharpE4lsEifXPXpGBdTTXPU3mjEHjWMJG6mM3wYYdeX5y9+NyyqFohhjpuMGomvot/VejuHKYSbWnkVY+ompE0hDHoDUaTy1cy0uvbBEQc5gSFhgXjuFoviDB2jIpRZPqFVUTkVY1PcYYLeQc44JkrQ/sO/7siP/s/q95K5b+F/JGfDpi3C+WiQZHGR4cYvrUqXzsox9hZ18v6zZswG7V2aiY/aX9trY2stls/fte9jtcp5xyChkBJfuXkr/+9a955zvfiY1gWaD1wgsv8MY3vhG7xWijTRYw2S/cWzB37LHHst9++/H+97+fkZERXM/j5Zdf4TvfuQn78xaTJ0/WuEV1WnZ7s6W1pQ7qxk8Yv0sX5LceeOABdt99D9rbOxSxS/HAH/7AnDkzsb+JlmxqZpWiV+2d3XXgOG58B05Uoau1iVu+cyP2F/m7J07CER279Wr/2MD2w/L+0EMP1X9Hbd2a1XVgVixVOOKwQ3j8d3eTLPQwc9I4POllrHmQ1Nj7snFuXMGTP4xrVbKpJGG1Ir2I8T2Dq/kYRQGh/HxLUwNZbd+mEj4WUDnym+MVVZwwYSKtzW1UKwFBtQoq36ByvgBbUmUtHUd0MspLeB6ebJTVIVvf03O1VKNQVNutrdRVWdHB3KsraCqU8OS7Yg18zK5Dt7tu/sY/Nb3/6xzaTjtWUrhEGrZYydXQWMrWdmxoTnGH3j8tcGGcmAP2a+Z9H5lCU9t25coQatsiDFRak8QoxzgutWpEpRgp0wHXJw5KNGVGRHlXa6GchUNKCtfExHFVTj+3m1zRYcmSQWbPKnPgPj2YuI+gXBNXVYVDfZrbSti/QPRMEWTsI03MgYEJLHzBYLwGtIuDMWpShtFoNH05Ks+2LSOKUyOf86lq+884DsjICKATyEIm3H6OOmiM/ffuxSEvGhFOnGXN6vHceY/Lr+8fplzMSklj7bO7UIZAEbiagKDtoWuVG8O4iTvYbfoYzoj480K8dh8nLflIWZsSfZx5eh+f/lTARz/YyslvbmfC1BA/0Qra+kGSN47BOpua28iyNUltWWwjSQMHtLaQlrIuHh5mRxQQmARjjkefOlsDGeRYn0gau5LRo4apnvf3/lGTBLzQVYynRNKCEo1XWc+1WkiIxkFjHSh6ZcdB3Ua+Dfu1GHtFyhvLMYdKfQM1fnbHk3zk0tu5+7dLSeWqLChu5rTycg7KrRV4Day5InSqZFNtxHFAhSo1ozZsO9KMQJoYSOaBJG3Vvap3VRPvKqN74TyqYY3IKVMU3zFpElECG520PMWEolSmFMfYv+R1wgTV2Nf4FZlQGWBuYSdzSxuYom3SNm3nN3pqxTUy5gZXdZCOxSCQFBJoLpbLUHT0aT2GAAAQAElEQVR80SvUf6plYlczrgyZJhuxqVAh5v7HVvKDnzzP4pcGWPVCD2te7GPJ09tYtXATK57ezMvP9nHfn7Zx/c1/QP5NfQmUJE3j4RFwwJ4zmDW1CbTYEDfY3xGLJHNE3bajkpQlAycM1G/13W0ST0maw2H2zm/njOqrHFJdT6MWSffdt4EvXfNLbIQu0uSLBO6sREISRF6N2Mtj50A6kaVaDTUjKth2Q/W7xq7D0Tg46pcFX5F4ktiJ4rpUyJdCbv7Zs1x86c9Z9eogM4b7OSG/hkPLG+io5tUfVDtSberJUwuOaEca11i6gvob6jpabVSfAnyVCvQc1Zs2sgk22RoOqI4RxYpxsToRGyOdiShrntrv54RagPlhUqBe3MdVlVZrkmms9ozd946TdSaMSWCilDTDELkRjaITSJZlMvzq5xu54ZYHKVRDjTkEoa2ttsWTkc67uooRRJJYsqjZpIdAIHXl1mGuu/E+cjuLzCts0hhsY1J1THJ2Vd5IDoY4SmP7FlOSDCNC7FGkYm1jzSdhV3XU1L+YRIz4RE9IDrrXM3/lY9dI7WpkV3OxFpgBbdpmDbZsYua0GTzwyEPsecCeDAiUXXj+O/nBD37AoLYO7Zfv7ZbdrwW4ktqqTAjEpFIpHnnkkfoX+O0W5EsvvYT9Ltg555zDJm2Z2eiWLWPr2b+23NWy+it/YX8eIy1gkdVW5lipzMuLFnPwQQcTaSGVHxqhMDzC9OlTKWqHIyXwZ1Uy1HgNjY4wf485OJojvTt7WbFiA8cdeyJ2Pvf2D7Bl6zbOPfcsAZMCvuexae16Zk2bKkC4iT0XHEifygz07+CJp57iggvfSRAE2OicBYDvfve7sVE7CyQLijwfcvThDI8NsmX9avrWr2VGdxvtDVAc3IF2DqWDIZHqh1o0xbJvrhZdpXyelJ+QLsbiUX2NwVd/M5kkqYTHuM5W2hrS7L/bPA7YfSb7zp7I0QtmcZDu2zLy3+qj0VymrkmSWBSTHytItyJqklNC4C0W6ItkF2Ol0cEBNGWYNGkCjQJiNbWFwOPA88+Q1danq/YVsBOhXRSj+t3f/ofzf4PF14lEEmboaLBMqEkZE8lI9KRd7qsU+aP2cMO0Yb8FDdz2iz2YNns7noxncbhCJESdafVIqGxQCQhqMemsT1N7CozByGB4rkNLswE7KJJuVUAtNGVCb4RMMiBrCiyY7TNv0nK+cEmW9pYRKV2FqmgZJ8KVIuOOsOeeVZXvkwms4ThGSL2NjZsjQpVxNOhB1cXyEMuBlaJWegYTMjLiA0MyEZBKV0S3DFGSRMrFTxXFX8i4tjzHH1egJbtNPFcgzqjtSdzz+wot7ScoT0bLKRGbqu4hUhQi9gqoe3o2mlgDHH6AYfLEgiaV6JsIV32OBBpGh0OqytqxvZnf/raJT39ymHe/awufv3ITXnY+ZTmQwnCArz4kOhE/hmceXo98KUEpz/Zt2zjQyXBGQwt7ypi3iFhLHNGlxtORygOGXUesy+tJt3+t8/8dXROqbxEJXRuro3SEVdZsznHFN3/Hbx5YwhPPb+Z3Dy7ml/e8qPSCQNbziqo+zd33PMuP736WK264j7M//CP2O/kKPv/t51i9pUSnAMJJI4t4e3kFhxZW0hYMExPga2xNXGLd1hK33LKQF17q4bkXNtfTM7o+s3ArTy/czLPPb2LZ0l4ZzTEWv7KDlcuH6NlR5tVFA7z0px5atDBJKSRRFQBft26E+x9YzfrVJVYtz7NkaYHFy3L89GdPMtozQoeiNO3hKKmgghcaHHHix6GewalIaSJYsqqXNVuG6B2pMJIrMzQS06/01S//UsbLVXJI+60MjFUYzFcZzof05CIWrRniO9/9LaYWMb0yKFCyljNyizhlbClvzq3npNwKDsutY8ZYmdJOj3dccBPFvohqzqUonRwphBRUN3CSxI5LoEXA00t3sFULjR0lw1DZMFoMGS7U2Kb7IPJJFHJarNQ0HyIagjKHDvZxbnErByvilwpL3P3H9Xzr+ocY6Quk9yl6doakBEjHF8YYpy1JV9uoLy5egV3DFYSCS2q/IptSloMb0yo9J5nmZDvGlHJFQ05hvG39Ve55eCVv/dDNXPvdPwl8REzMDXFsbRPHhBuZWuolGYVEkm4obZKY+ZfD6NbRG4MvHUjFsgehZKC5O6Z2i0FMpLoVeVabqlGE/VrF68loEWYdUSQ+Y/U/Uh3f5rk1mRiXgrZnqqor34d1SCFV/RMNtVp1I2ouSoaq5n4o0B5V03Rr/GeXttFVDvjWbU/xoc/+nGWrhyhZoUQRRoArUvmaExPGskWxQ003ccWhMlzVPFjIyRd8jR2bA6bkRziuuoq9altp0NZsEDn1sfHEYxiqfWtfxR+EJETD0wIzCn0cN01gHaPyo7rkwEpq18dr9/x1j9g2qKSTeru6cTQ/mqoVtmn7rTAwxNxZc5jcOYHd5s7l5htu4HOf+5yc/CRsZOp73/seV155JfYL8+vWrWPZsmV8/etf57HHHsNuV86YMQMLuq655hqOPvro+l80+r6P/RHYCy64oP4dL3RYwPbHP/6xvr1oBC5MvsC6pUu4+cZvY3lsbG+lbVw3ixYvobO7m4reW48TjuQ4dO/9WPTiIoEdn2TSsNfe0/ndfb/S2tvDfkdt/py5/OCWHzFu3CQ6uibS2NSqwMIL7L1gASvWrBV9Q1oA8ugjj+LGG2/C/i7XtGnTOOigg+rbrY7jMFHRsq6ubr589dWccPxxdGTT+Jp7DdKvwkAPU8a3MzY8gGdifPnMqnx5rVapR57tj8fu2NmD3JX8lasEqVRCoNBhliJ2taCqiOLE+vOLzz3HUN9Odm5Zz9RJ3aJncB2HdDpVB3hGelQqllR+ihaPMcJkxNJXZWP5jKRvUydPwhMP++2/P1k/RayXlfWbKb74khbDtdeHGXtjZWuv/B0czn+dR2m3zFCIZrQGyiJ1dG9X8RvSHvfUPH5bcRlR7PywIxu55voptLQsw3cLyIIQR0bTtEws42CFWioGVMthnS1jDJVChfxoEU/bb9OndeKYav1dHEcCclXa2gZpa1yNU3iQk454hR9+s43dJr5EWB0ilXbINLqIM0IZDk9tvvVtjRx0QIjvDBFrEIO4kdF8K8UgpYE3OHg4MoKhVp3b+ibxwpKS8rPqUpJMQ5lMY74+wUIZTWT47EDb73KFlW2cdEKZPWauwDPDqpOSwWxkcHgezz5bJpd3CeMEFqjaa+xIYk4eo/6HIpJOrOO0YxI0NOwk0eUSyXE5MqQeCbLqQ5Rq5C6Bum99P8lTy/dmODyBkcqh9OYaRNMjDhPi0aeiJYHRCrhvS02OIcF8gcVDmhqYMzbGXppAXQLFvoyjJwVPyTG6kj7/wIcnfYlNLGcdsJ8zyj6jK2kYGuLnv1rMxy67m3e8/zY+ftlvufQL93Hp55V0/fQXf8+nr7yfz139MD/+yWKWPrWNhtEEM8aGOGpoDe/MLeHC4hL2y62jo1SUBCM6q2McWRjmkJHtOMNDfPvWR3nre2/lvPf+uJ7Ov+jHnH/RbfX01vf/mJPefgtHnv11Tr3on3jDBTew/8nXctpF32XhS6uZNNzLG6qb2KO2mVgrzi9d/zDHn30dJ7z1m5x0/s2ccv6NPPzoGm3hldmnspV59JPUdoEjnUUa7MeWn2H2iYYYn+vn6T+t4ti3XM+Bb/oy+5x4HfuefD0LTrmRlVsgUzOkSfLIy70cpvzDTvkWh5x+A8eecxPveN/32LqhzKzSdk7Kr+I9+UW8f/RZ3pN7nnePvsz7ci9wcXEpp+Y20F3M8eL6fg469Ruc+Y4fcPZ7lT54K6e9+0c88/IoCc2VRqGJpx9ezLvf9xPOu+hHXPi+O3nPe3/Oh979Y67+5hN0yHHvU9tOZ2UU11pRE8q45tlDcj6ruJQD85pbsgd3/Ho1p4jGR7/0S752w/2kaqPsV9zMobVh1a3w4K+e5ZJLbufSq37P5V95gMs+fxeXf+6nfObzP9P9HRrnn3PpZ+/iE5++k3e8/Z9441k38qHLfs3iF0eZXow5enAV7y4u5NTyMuarb01yOqY+R2SrZJPi+v2uj5hYszdWlCciLaA3TXNsuuzXsoUDXPal33PTj57jOz94ghv/6Ulu+OHT9XTjrc/werr51ie44UdP840fP8+1P1zIV29+iC2bRwWqk2zeEgoYPsNNdyzje7cv4Ue3v8KPf/4KP/nVK/zs7kXc/psl3PGbRfz8nsV890dPsWTZIM1CiQeNbuaCyqscOrSI7lqCPzyylbPf8z0u/cqv+MmvF/LosxtY+Mo2Vq3Zpsj5Np54YQO/fXgZN/z4OS7QouMLV99HMp9mt5F+3lRcx/HFVRrffrwoIqFoWydFGsIx/vTMQn6uxcyvH1nDbx9dyn0Pvso9v1vFY89uJhLwHR8WaJQjduO4LiwrQ03F+v2unPrt//OPRLVMsHIljI2w97w9+dVP7xIwOYD99t0L+72sP2jbb4ZAlv1S+9NPP13/svwHPvABdu7cyR133FHfrvz4xz9ej47t2LGDgw8+mN122w0b9ZoyZQrjxo2r10kkEtgvxN9111242l7bsmUL67dt4JiTj+ehpx/Db8qw/2GHsHm7bIYReHFSpL0shbEiU6bOYER8rtm+hWSmgWOOP5mdOwbIDeZob27lkMMPZ8miJVRKAY2NzYyb2MWOgdVc8J43svd+s2hXNKsswHnaGWdKj7ayZt0G0uk09kdobeTObsFaPm166aUX2W3+7nz+s58jNzDI0w/+AVMYIVkboyll2Lp+FZO7OnA0D8JyEU/jGQYhiWSKV1esoF3vilr0BdJ/7GJEAZXW9haWLV+OnCmDI6MCh68wfuIkSuUyyVSStdoKnT5jimaPZpDo1bTgiHTNNjRgQW9He5uAZ1I8Z7DfiUv4CezPgGyVvGfOnknnuPG4TgJX7Y498RRN6zfiq+3/vTL97b51/qus2QkVyBRp/mOJubqvuT49mTS/kZh/pxXecKPD2W9t4ppru9j74B5MWKY8VFNJn3Szg5eEcj4mEpFMY1KK5xHJaIe1ED+tMhkPlaCzKyWKRYydzQZSXpGTDjN84O0lLn5Xnne9fYCpU17FDQaJtH9t4hCMQ6hVaVl7yiYeY9+9BtlnryE6Wks4xggsJdm4tZnNm7vIFzPgRjiJJMXiNO67L2BgpEHgqAEndEgJPGV9n7T4cb2IOIqR7uAmXSlNmc7GbXzyg520NWzCc8cITJn+UY+e3gwjQ0mSQRo/HpbCxJhYnY6ttBxcU2T+rAJT2nZiolHQBA4qHpVcjSgskshKvdXnsWqKQtxNyW0Q4DIKI2fZtLVIMuuSbUoQKapQHjWilyHRnKEgRzbZN+xvIhoVCXK0NRc4MUUXJGoiTD3xD3xIbNjUIH1YkN/EW4rLOHlkNfsIMM3KDwhc9TOrMMDs4lA9zSqMMjdXZv5wgX2HpCTkCQAAEABJREFUBzl6cCOnDy7lXbkX+UjucT4y8gJnqv6sfA82chEZXzoJLbUCh4xu5vzCKo7KL2bu6DqmjvUxUbRtmlQcZFJpqJ6mqo1pY3mm5HalaQrF11NuhH2LGzglv1Rg5wXOKy7imLGV7Da6lWmKykwpDjEjn2P33DAHDm/gxOJq3ljbzORKH67AlxPbGYhAQUx3ZYBjS+tEazV7D21lxlDAxD6Xrv4KnX1DjBsZY+7YDg4prWa//Crmlvro2jFEy/ZBGrYOk9mgMlsH2Gusn9PliE8orGXO2FYmFofVhwEBlm3MLPaw1/BqTiwu57jKEmaX1+EN99GzfAfbX9zOTkUBi0s30b1zG/tIHvuNrWFascDQki1sXdrH8kWbePWVdaxcvJlJfds4KreS42trmShenCiu62jRj2T4y+xT6OGCwgpOK7zMhLH19G/cwPP3LqFteIw91O4JlRWcOPYqe1fW0qaxfvGxVdx371ru/M0KfvvQRu59aAsP/GGz0iYeeGADDz68lscfX82K5dto2D7KHgLnbxhex4XDC3lX8UVOzi+XbuzQuFbRdCHE0zjHOLqzUjb/PGdi3YXKD8iEeeY7vcwvrsEdHOH+B1fzte8/zbVK3775Cb7zncfr6cYbdX0tfeOmJ7nu5qe5/pan+c73HmfRM5tpKJTpVGTQ7Stx14+f5ptff5SvXf+YFrGP8uVrH+LqLz/AVVffz5VX3csXr7iXz3/xXtF9jJENPdKN5Zw0toQTBxdzTnk1bxtZwWGKXrb09vLQ75Zz+Vf/xEc//wCfuPy3fOQzv+TDSpd8/tdcdsXvuPHmh1m6eIAJ+TInDK/gHblneZNkOqGUQ+ZO/YSmYIz54SAzSgMEfQVtFf+BT13xIJ/84v18/KoHuPTaP/DkU8sZX9nOgYXtdFVKkk0kqSH5Id00sjq6N3Vy/y0fGQ1ow/ZtVFevAC1GzzjrHJasXI6bcLHRq1NPPRUbwbJ/sWi/6zVz5kxslOuDH/wg9gvuduvy29/+NldeeSUW0BQFvi14O//887Eg58ADD6S5uZlztGVp31s6FojZn6m46gtf4k0nvImoGinSDC8/tZC9p82lnBujsaWVkiK7MydP0PbgGvbfYzdOOekNHHjwvjz05AO87T0n8alPvJV95k9j2XOv8JZTz6Ai+aYbI8aCNVzw/vkc86Zm3nbhsZz4xmMFEA/koQcf4khFw5qamkgJiD355JP13xELwxDP8+T3NnPiiW/kuWefZ8b0mdJ1R/6rgaiYI8yPUBsbYdqEbkXE+kl6hrRkFEtmoRb7w0OjtHd0snnbdoSK8OUbG7IpMhlffFWYInrPv7SEV1dvIFeuyr+Wae/sYnh4lBkzpzOkaHdK9Cwf1hdbZbCynDFjOqO5HI7r4ihi1pBK48pXl8slOjo7aBrfrfpzQP4tWLuGoXvvJTs2KnvM3+3h/N/g3C5e67NLxMpOgi3pRu4t1/hdqUR/NuTDl07l8svTTJu5VYMfUdNAVqMK+AXcJIoUGSp5mbiawfWcOqlCvialrOK6Dp7vUMwPUiz1aGCqoCkdy7v6bo49Zm/j0IO20tG0gYS7TbRy+I0+GYGTOlAKpSNSIC0qRCugJdHPzMn9TOoOCcWHglQsWupw7+86yddOYiw8jNHSUZpQh/CH+xyamqfjOTV8r5dubT82pTxcfKBMWROwpoifEX1H++Xl3Hbmz9zCu8/P4Mev4jplQoGxME6LY590tIFTT9DVW4OjFYATJolNSNLdzvFHN9HYXMQx6r949rw0yYyD67kgUJp0QyaNc2lOVEiUMiQVYSv27lSkoSh+yjiJooxEmThvBA4D9jloEoGA43A10ISviV9NvNiVQXUxctipyFVdF6cubf7iId3/i/l/T5mxmLUpQUBHdZCDSht4W2k5n86/xDUjT/LVkSf46vATXDP0eD19ZeQxPp9/lM+WHuFTpcf5UPEJLio9x1tHn+dNQ8vYrbgF64xSkcYtiohMtS7B0InIxIPsXV7B+aWlXDa2jGuGX+Q6tfGv09Vq8/NKl/95Eg+fH36aS4eX8rb8SvYfXMIbR5bzfgGxz4wu5tKx57ls7Fk+O/aM+HuGy3LP8LGhpzhkdAMN2jJSN+t8GCJiPfhxTcByG2cVXuUDxYV8XE71suHH+VTuES5VJOtS1b109Gk+pjY/oXefUnq/ZPLewkLeq/LvHn2Rdwl8vqe0kDfnVgh0bcdVn8smSSj9j9WKBfMJzeNZpY2cV1rBpaMr+PDASs4bXsk5I6/y1uHFnD/yEhcVX+bi8nN8oPQs7xh7iXMHF/GWoUWcrnenjL3IyblFvFX3ZwuE7VfZTGttRHoZqScuqZrBD32a1Mf9R9fznvzLfKj4CucOLOPNPWs4e2glFwiIHSM5HCnwcF7lVc4tLeJNkt8b+pZy/OAyjh1exXECrm8cWM+Jg+s4cWg1J0q2p+Re5Yz8Ui6SLD9UeJoPFJ/mzPzz7FXYQLpUxpFhCzS7KiSkPY7ka59iXSVgnZHSrtPmxVrslDmgsoq3hws5a3Qhx/Ut4ojeFew3sIk5Y1uYmd/6WtrCjPyutOfQNvYdWsf+gys5uH85xwwv47TqEk5lMYeVX2Ev8biHeN1dIHWWAOi0/Damj/W8lnqZnlca62XOaA9H5tdyevAKB5c3MLk0yF6Fdbx97AU+nnuZC4ZXa5t3B1MFXJ3tw4xt7KF3RYHBFUXcjSPM0BbUQYOrOXH4Bc4tL+W8ysucUFjMtPIO2RO/vmBFR4PA5t7lrRxf3cpBY9uZqijRlG0jTN6Ro3Ogn4mD29l3cC3HK3p5VHkbbdUCrhYJkVFlnY7Sf/fpuFDbsImKIkpFLQDcbIIDDzqUz37u89gI2O9//3uOOuoourq6sODJbucdeuihWBBj/+rRAiz74603aCvTE5ix37Wy25cWjNnfHjvppJPqf11pv3v1AUXSUqlU/cv3NsK2Y1sPv7vnPgG4QS585wXEbpWNO9bKv1T41W03s1dbI7Pzed7S0MA1+x/KnE07uejUN3L9t97L0WekMa1/4i1vbeemmz7OrDlJ3PQw7/3YsVx25VFMn1/k1eV/4Kgj9+M973wnV33xCg4/9DC2bNrEti2beO973l3/LTT7BwT2rz/32msv0gJnm/T+2De8gQmTptDe1sG27Ttob28TcEvQ1tLEekWvZkydLr03BEGI63ryNSGpVFa+cxkTFQUslUsYE5NO+QpcZBk/YRKLl6xg8fJNrFUfsk0deMkMZfmjWXNms1ELqba2FrIK2CT8BL6S57l0a2v2VW0B26umH5F0p1qrkUok6OroYOu2bZx73oU0NrVgZBPG7v898SsvkDSByv53a9Z/vn3nP191V007v7w4lnOHstDr5oTPb4IyP3drzD6om+/ecggfuLiTtm6fQr6Zkd4GiKbipyYQhJ2MDTeqbqdWAw0aKI+gEtQJp9IuSYEeuy8cy+FpHGhu8mX+y6BPmyxQMJ6ezQjGMdQKBgV9MJGKqE6pEFEqBBgZU0e8hZUK+d4hZk6NKJc24wgEhU6RUnUmv75/Apd+yeWiTzRz/sUeH/z0CNuH5isiFlCpDIqXFzn2DTFNDTnNYiOaUrpMjCdMFoq+miOTiWjIbOW0N+/ggL0qdQcCEbGp4Xh9HLrfJt7zjmEOO3QHKa+3buiNyZP213DkEVmB0hLVXExlqIDjVHAaPOzKozAU41RCjjnUZd/dFrLXjCc5Yv8/ctknhzlwQYkoHxCMOaSyGRqa0ziJEQ7ZK6S73WVlYFiES0mRMRfxq7GyDsYRX5FcaiBhxfzjHpG6ZgGD/DnWGWQUjZ2T28QCgYv5hTXMk/OaozR3bC1zdZ2fW83+cu4HDq7gQAGKvXKbmTq2k/GlUZIC7l4ciGJNkgzQyKIAqgAtVKV/NtrYVSuyd24LB8l57qu0l6Jn/zrtl1vFYWMrOVyAy14Pk5M9XM/2fm+1317tJ6l2xleK7Da2iQPkSI8WwDlGoOKo4UXsP7qE+flNjKsM0hRWpEdQ00w24sqOZSBeaq5HQjRmFXZyiOi/QXXeMPoKx+YXc3xusRzuixwx+iq75zZKFps4amgpJ6nMm0Zf4hRF/U4bW8qbCqs4fGgZU4o5fE2siua0Q42UIszUZwAoUIwnNz0t18fxA2s4c2wR5xSf5/z8C5w/9jLn5pfwptxyDh1ew6Ej6zhjdDHvLi7j/eLlgwIrHxx5kYtHl3KO2tpzbAstctw29uRKujYK40WetLdKbMpayFSZlRvmDUPLeZciY++uLeItpRc5ZHg5DdVRGqIS+4yu4W0ji/lIcQWfEmj7TO5pPjv6JJeOPsMn8k9xSf5pPjb2PJeMvMTHhl/iIwMvcZp4OVTyn6v2J5RHsdtpxqkLlMiEhE5ArMWYg7QpBjGjD50GrE7pgqt8Vw9thTLH5Nbybsnhs8WX+NLYM3x57Dm+OfQk3x564t+k64ef4zqbRp7hKyMv8zmB1I/sXMjF25/ikwOvcGVuKddqPK5X/WtHntL9k1w//ChfG36M64ceVXqknr48/DgfVr+OFQDqqOQx4icVFekq7mRvyeTU4hI+Un2GT449xEdH/sh7h57lXcN/4r0jf+L9uWe5OPcCHxeA/Xh+EadLLlbvstWqOonkXxEUlc4bkF9kunTqTYoYXlR4gY8UnuSS/GNKT/Dh8iN8WvK+TPyer+jl7Op2MlEZQ1yXE7qTVPXJf+shVaY70Fg++CiN5Rwtna3Uxirc+dM7uf322+vbjPZnI2666Sauu+46cQ/21/JXrVrFl770Je6++27sX1TOnj0bG/2y24/vePvb2W+//WS3HSxA++EPf8hHP/JRkslkHdzZ3x075ZRTqMUhey/YjXef8xYeve3HHKUIwUfnzuF355zLxks+zYUDg7wnN8KHwoj0z37MScPDvHHafD54/ofYc/cDaZmcon3OMFtqd9E1bw3v++RsuqZvoxCsglrEnAlH0JKaRErAZs7MmSyYvxuN4uHs00/lB9/7rgCPzz777MNBBx/MQw89hP2r0DPfcgbvv/j99CsqvHHLVlKNTTiZDAhkjozm2GOPPdmmCGI6nSEp8OU4PrEW88MjerfnnqxZv0H5KbJ63ygAWa3WeHXZSoHPlaTSDcTGl19qUVCjWfcOff39zJg5g+11mgnSAmMpRb0czbmR4SEOPOAAenr71EZMNpOlUbwkEwlyuTEu+cQn2Gf3BaCIXv6pZ9n+w9sYryi7/X5sqPr/rYr1X2jc+S/UrVc1xDhEMlYe2xJNPC4FeiXtMOv43Tn4DXsztLPGT3+0ja99G771jZivfTPHlVdV+PKX4Tvfcrnjpx73/z7Fug3jqRbGMzbQTKlscNIebjpLNVdVfqDokM+UKQ24pkak6AOOAEjVp5TPUCo4GBnBbINLUsoTq34cGJICc6n0LqWRD61Pkmw2yeRxIcce5tGc2IajWRlqq2/n6Dj++OPo2b0AABAASURBVEQbz7ywN0tWLyDK7EfoujQ1BEzp2Mabjxvi2MMrmHCIUr5AHKnfem8EZkr5MkEV6a3B94u0N67l4P1KZP0R0W/AEc++s5XTT3WZNXUVJxzdz7iGRTSzlhndyzn3zXkmtG9UhK6AlzZSXlBD2O1ZEcDxwJGzmzN5B5/+cJkrL9vEdVflOPdtO3D81Wj3kqCYIHbV14wKV2q0ev1c/OF57PAjnpXpy3lJUfCJRckRzxXjUHMM/zjH/74nkV6H6q69+vIm6TAgEyjpmlZ0Mh3WSCklFfUxMjJO5FjRK8VysoZYMgwdex8K4EjfRUsqJqpW+40ijQZXOijSJMOIhKSdjMtkBZT+dUoHZRIatHRQEg9F0rpPKiXkOI1TI3Ag0PjUgR41PKdKQnqaUJTLiwN8ozdqv4ZLIM5idNQ/7JPulRcJcOvEVX4iqpFUfdu3hO2vnGNWvPmiZUsblU+LdkutQGu1TFu1qDRKc3WMrOQR671dnboq7Guue2rVEXGJAxMr0yaVSVKiORygu9rL+PKA0pC2poZpqebUzypJOYqGIE9LrY/Oyk7GlwYYXxxkXKmXdpW3US9f88qSs8mRMGO1F6q/tqFIY6BmJNMCE1RncnkL46o79Vy02dJqNIZVOqojdJd7mFTcyrTSVqYWtzFZ9xN1P0lXez+puL1Oo7vcT4vGweqABX7qDUay9SQPR1Q1FJJhhKP+WhlEehnbQn+W7LNNkR0z4+JKj2x/phS2MbuwkTn5dczS9S+l6aV12DStuIEp5Y10V7fREvbTXhtkYnkn0wubVXc9s4rrtWhYx/zCeuaqbD2VNjK3tKmedivqfmyr5DgqfiU18RKqHyj50iEL7udroXHc2KucllvMWWNLeZuA4lmFF3lzfjFHjK1hTy06po310FUaISNHF6luqH66qu8IQES6t/SS0qdxpQH2HlvP0YVVHJlfxpGid9zIco4U6N9vbAPTFKmzOo10RWTs8EmacT3V6Vha/03JFUOpWgCr19Cr6JczNsTu8+Zy7LHH4Qu0FAtF5s6YxdGHHMbPBMzwXQ449EBmz53Nr+7+JdOmTWXixAnU/+JwaISjjzyaoYEBhkcG2Wf/ffjxj2+js60du2Py/LPP8pVrrua2W/+JYw45mEsvOI9jW1voeOllPpBI8sWmFk7bsI2Gn/6Sozdt49jhHAeVykwfHWKWFmJNa1cy/MfHcKvjmD3hdHab9ibSTopJUw3plj46xpVpbXBIFLMMb0zKTsxhXNfuxLJhcd8OTlNbszWHhlat4YD5uzOxs5uKtgn9ZIpLLrmEbwpoXnj2W0hoXs7VduEe++3DXkccwPi5E6l5Vfysx5ad0quuNo1kQKRdlqpsSazZlkkn2aHoWXdHJ9YlK7JCVbRtam9uYY7o7bXHbqRTKYrFPKlUksBGLFyfp559Dht1C2WDK/JXyJYZ49Pc0iag1if5dpP0U8SyGS1NzbipBEcefywXvf+D8rGuIprr2PTtm+ns6dWcD3BiIx0z/00a9V9v1vmvkghliSvq/6APj8qZPFErUSyX6Vu6lZ/e8ixXXLmYb31+C9+7YhM3f7Of795U4JabtnPLt3v42pd7+PKVOS75WC8XnNvDhe/oV6hzd4yZD1FGggVXk8BR2MnEFbqaApoSDiZSY1GKqNjGji0OuRGPOAxwvUB1A4qFEuVyjOc6yjNUSjXlxRg9e9kqmeQ63nLKIAfstkpOcAsIRUWmkWo4nlqtjUq1jdxojYZUgbnTBjnr1GE+8+EMzcn1OFLOZGMsWi7yExgpfErbksJkIOPnSB4pRjls/xFmTHqWJm8hjYkH2XPOUvbeax2tqdWcfOx2vvqlUcmgl1tv7uUTHyxoIiwXnyM4yaiu/JVCldJoIJIOqVaf2CkTV7aw95w+DtlvmybUesjvICyMkWiBRFtMKLmXC3mMaKQ6h3nvxd3sf0ialytlXnQdhjNJIMbVZ01ex4nBE/9Gz/+op6OO/XNSf+29dTC6xfa7nuofKvja1ZgQTKQEtlBsVFrPTn3Awda3RS2tWPmR3rt6ZyRb+06lURayDfWyNu/Pk81/vb4dA5vsMzpsPQ2N6keqGxLrnyt2HF1RsuXcAHz7F2oCUrGpqhZyvnorXuq0xYAvx+nozevtxuqTkfGUqspoxYLj2K4pRUqhnmNdbWvUD0dm16hOpKdIdI2ujh5iXa2Dt+3YZPNdZRrdhGJeJ67KWVkoS3RF29RANNSAnsETbd8m1fMA1wSgig5R/b3l2bZh8+yCxMCuW/V/13OMbdOPwLaFDtu+UZ9tvqtynsCDbcMVgHpdvo7K2fYSyvPUllGbsRIq7+rZlXxilZG4lWNz9aDT1jO62rPer3od+/Ra0stdsghx1S6ib+eYJ53YlULNs38n1eUQyoFGJCz/4sG2HIu05SkpQOgpzxVHvuglBZCSsnWJsEbyz5IfBRKvraWKkrVRf17n2xE/dtz9KCapRUejbHSbIogd5Twd5QKtiqA1BUUS2mZ2NOYiJCJIT1B/6rfYMbF3Rh+v36e04MjWqrKhFbKi26zdjIT4cMSvLWdl8npZ+2zpRlZ29QcR+m86JQb1LaKlUmL7bXcQLXxB0q3Q2dXBuI4O3qotw988fC/7HHEQ4yaMp6W5ie999xYues+7mTBuPIEiPrfd+iM++uEPs2X9Wi3W0/QO9vPl669n/m57sPvs+dKCmAce/AOXf/Bi3nbYoVz9pjfz4UnTcO76Fftqy+7U/kHO1Q7NnopAzVHUa1IxR7cWBI3VMgmNsdVbX6ClSWUSPdtAoee0mUC3vwczMgeQzU1gdvPujPMmUlwXsf5POVY9OcL49j0wjhyCVu8DzzxJ4cbvcPKWTZwncHeagN/OJ//Ep88+jduuuYIvv+9d7Jtw2HbrrSz/xk34YwUSxmPirNn4na1UNaZV+dKZU6YxNpIj5SVIuT6+BtbTRCpVCkyeOomBwSE835NvNNS/e+Z6tDRlOf2UEwnLY7Q0Jhjf1Y7nGmra2ly5ZgNdE6bQ0zNAtRpQLlUplWvi22d4dIypAro7tm8j6Rka25tBgO8AbR1//BOX0jxuHGH/TjZ//5/IPvsCrZKP1FtTLsbKjP/Xx/+l9pz/Kh1Hg2J/I6ZFK4xDNdsvbOvkrOx4Tqu2aNvA47hazOnNjVzQ2sHZ6VYOk+M/VluOB6Vcpirq4I2FioI5rF0PD/6xzLnnPMn1Xxhm/cKJFAYl3KyLKyRdyxVwK33Mnp7AM0Wx7VAxCXYIhCUyzZhkjbAaa0K5pFsNKdXbFRWI8X1XIWKjdyjqBMbPM7FrKd/6SjdnnriViS0vkTYD+OTxTQ+N3jDpeDNTxy/jsAOWc/45w7S3LqJcGCQ2FdwkBAqHjOVCQoW4/ZSPcR29D/RcI5kqa8twiKs+GXLp+1/lJzdH/PT7HcyaMowpjtCWHuLwQ1Zy5KEPMW/KizQ3bifdUBKf6EgQC2gaY3BE0zgy6cbHKlsgJUaA1PEr4CoKkA9FzyNOhkRemTBfwRuNCBIRYWOFRGERn3rPdLyJSW4tFlnUEFIUSAtxNNljaxdlMh1i/v/jMOqmTbr8p84/r2vvbXqdkL236fXn/+zV0rDpz+v/pWeb96/T63X+PP/1PHt9Pd/e/5+mf6/uv87/18//p+38vZe3/f/P9MHWez29Xv/1Z3u1efb6v0u2zP9X+t/Vt+/+d/Xte5teL2Pv/1J6/f3f6tXaO5uyAhpTtu5g+ZeuI711Ky2y49MmTSaVSvFNAZgjDz+SUQGssFjh2iu+ws3f+i4jQ6Ms2HdfLvvsZ7ny6qs45oSjeNu55/CjW35E7/ptHHLggfQO7eCBu35K8YUXuePt7+aIlevpuvMuOu64nVPV3kE7dzB/bFQguKJIdYQF2J4M/OsY1crUys5erXUu9O6EcgU/StDVtgByU2nL746zppXSYo/cqw5hbwOt3mS622eoqsEEUN7ey+ThUY4eGeXgVcs46KknuK2lg6lf/w6jZ7+d5Ycdx/o3nkHiS1+n9vNfEinyZbQCcsiy+4LDSSc6acq2M9A/TFfnOFC0t1INQUBLHobGpoy2LDfT3t1KXlH+kVqZkiLo6XSacd1dDPX3sPdus5g3fTLtzQ0UC2W27+jF9VOsXLlW9VsZy5fq4KtULClqVpYPTLB27Trax3WT6ciSbWnk0GPewKVXXK3tzJn4A0MMSNbRL+6mvTCKq8WJBftyx0T8/R7Of511Q2AMCQGs2cIH3UKoy0d6WTq4gwNTIe9u6qIlNowqNHmIMMWZLVlOamrlhGwjb53UzVu6Gji90+f0cS5nTO7g8AnT+P3Ph/jkJzexc+cUYuOJxUodiMSmj6kz1IjXS+SW66HTnuGAai1FLEBUGoGwksTxk6pjKIxVFSoNcD0XT2CsWg7IF3xc0WzJFhjX+hyXfbzCFz7byylvfIGjD1zC/vNe5IQjFnHxuzZz2Ud6eddb87Sm1pHS9lA2A0b9jEKDcSLR1NUY8RajjzrIi9VX7U3gJzez5/y1nHvaDg5esIq27IvUqoNSxirUaiSdCimpTqmvRliqkMxEAnAulbGKUpVkOi1wliSohBRHy7gCZY2tCYwXUi0WQMu6ZJuL0+gR5Q2O9rOcLPhpD1MzuGWfbLLCAYeM8s4PTWeo0eG3oyVeTaU1Xi5JaW+s9iMn4H+O/5HA/0jgfyTwH5DAP0QRN3aR+UNmnDaBsQmr17H1hlsoL1uO6zkctNc+zO2ewtMPPs4/fe9WTnjjSYzm8rR2tvP5L11FSfa7vbOT8y64gHe+8/3gZXBTCfaaO4f8+tXcou3HU0YLvGH5ako33kzi/geYPzbCpGqB1rBMY1glQUxN/rDiQNU4sskO1nX8JQEXewegXFQZA36z2uqmNBBBX4pkrhVyGSqjDtlsG5mGLHJSGKG6lkkTKHguXhiRUZsdlTFaNq5h+lAvU3ZsZsZADzMVGBhfGqF1dCfbnvoTkfirJFyauyczeeY8qgkHvy1LUf6vloiIUjHFuCT6Lvb7yy2NjUTVCi4xBqhWqwwODrBi+TJFvLYzIBA52LeT9evWsUXbmDbyNTSax0mk6RseY7hQYaxSJafIW1k7N7Z+pqFJ7zPM2fdg3vPej/CxT36atq4maltWs/OGb5H74Q/pHOwlIbRpZRarXUfp7/n8L/NvQ82xhqBkMix1DSO+Yarj05LwFXXxMHmPgcGQ9YrmDDQmmDC+mf3HtXLc5C5OGtfOe2fN4NNS4C/MmcNFXS3MCyra2gxZuLrEK8vayQ8k62Ak2WRo6QyZOKEqnFPGrTXixVnGhgyFXDtG4ColUOL4VaJaRc+QSLk4mljxayNkjMFRRMsQ6aoU9dKQeFZbhWu56rNbuP5LW/nip3dyycUbeO/b13P8YT0ka8uJimWcqAFP8VjpCoXRWIoXkc64IEReGKsRWmXPuprIrvbgY4VgizQ0j9HcMgzRAJEqOgIckvaZAAAQAElEQVSmiZYAkywTxzWBqphUc4SbCLFKjELRxkG8gfS6nmyot6Z9clTC9XwiybGcj4grLnEGQoGtykhEOOqBIodOU4JazqPWn8RLZUh1DXHmORU++fE5rErF/L6aYEcmQcmJiWxjApb8z/E/EvgfCfyPBP7/RAIysUSyp1WZb1lSmkdHSd77IOuv+zqFhc/i1ApkWhu44IPvZ3PfALPmzuPUM0/j2m9cz5YdWzn5TW/k4AP25d0XXojneOwxbw45RZx23vdrNnzmC3xgZ4Hq175J98sLmSmwM7VWplHbmTLzmFC2PpagI9l5oUEv8uTHfEV2HIuf9OJ/PY3KRr1DciG9RE5I7Bpo0GJa25iFfJ6cthNL8k+joyOEUZVyZZSQGpELjXPnMtrUBlGKhFBfSsjTFfBMBQEp+ZGEFvMmVgMOtGjBv/Wu+6n29hGamEiBgJmHHYnb3M1QISaggZJ8jo0BVEqGYtVQjT35uioJx8UXGc/Sk+Oqyv+O5cfYsGETO3p66R0YYqRQpFgLBbpq5KshfQKqQwpAjJRrDCkqliuXyctH4nm46Qxnvu0CPvTBSznkxBNJpQzBopfYcvXV5L97I12jAyS0jY/6EUpcRslVPxyNqm7/Lk8NwX+N76oXk9NW4yKBhK8JDf9RQt0/28aCTJbFtSLb2kucvnsn1x29F+fM6uK4hmb2aamxW0uFKakiXckajUmXdes2s3PlFtr9BgIp1Egp5Ke3LiUsdSuAFAucxCQTg0yf1Mv4lm3aOlxDxn2VjL+NnJB1YCLcTCgsE1AajKgp+pVIethIWH60QsU+C5g1NErJBPZqlRjjJ2hqckgzSIe/ialdK9lnjzXMmr6RbGqbwNaYlAASaUNsQjBJRaYMSYEYowlkBGREhVoVYquEjoMxRluEaqMMjmOE7F21HVEai9ATiUSaoOQyNggW/XuZmBhHgDKql0tkfPyMR1VyrCqUm8o4NCsSZulXtGpwPZeGFk90k0TFWKAU/AYPITrcarcm4zRCZ08q7hyttKZjvNmSW8SpZzVy2XXH8YI7ygOSVW9LVtPVlQFw+Z/j35HA/2T/jwT+RwL/cBKICWX3YkWKqIMfWVJaR/toeeSPvHThO+n/8Y8pLH0FMzrMnGlTmDdrJmMCOk0CJ0cdfCB7TJ9BMJoTmInI7NzM6E9vZfP730/0+SuZ+NDDtGxYQ3NZYC4M8OrgQF4iRm0akBdAh6urH5v6e5dAT6Fy/+3pyq805osUFGnzZbdj1fCzrYQ1h5LaCKIKiYSHp3L5/gFGtm3HCaEWu8TTppLZdy9K8hmx5UNgJVITwln1foslyo7LgJ9kQ0" id="307" name="Google Shape;307;p16"/>
          <p:cNvSpPr/>
          <p:nvPr/>
        </p:nvSpPr>
        <p:spPr>
          <a:xfrm>
            <a:off x="155575" y="84138"/>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descr="data:image/png;base64,iVBORw0KGgoAAAANSUhEUgAAAmIAAAMNCAYAAAA7gxjdAAAQAElEQVR4Aey9B6AkRbX//6kOk28OezfnzLLLknPOKCpZQEkqGFERMYEiSM6gRBMoCoiACSTnuMRNsDnHuzffSR3+35plkaf4/vB7TxHe9PaZrq6uOnXq9KlT3zo1d9bpN8RVquqgagNVG6jaQNUGqjZQtYGqDfz7bcChelQ1UNVAVQNVDVQ18G/TQLWhqgaqGni7BqpA7O3aqKarGqhqoKqBqgaqGqhqoKqBf6MGqkDs36jsalP/NzVQ7XVVA1UNVDVQ1UBVA/9MA1Ug9s80U82vaqCqgaoGqhqoaqCqgaoG/sUa+BcAsX+xxFX2VQ1UNfC+aSBWy5Z0eQ+nwdbZRH9f8Z/lbyq36bm9bsqzV3tvyab//8iWs2TL2aulSDf2qkv1rGqgqoGqBt43DVSB2Pum+mrDVQ18MDTgxAYLWlyhlthxKRunAqzsh81XNo4+dBIYA7FHFPuEGEzs4ipdxqPPc5SXII4TKu9X8tGzkuNT0nMjBo5UEhqxwNFzVI5K2wU9KKrdsp6jcpbK4h+I4jfbsFfbpi1iZTVWbvG3MpVcU2nbUdlY+QX1o+C6qo1kpHp80DVQlb+qgQ+wBuTePsDSV0WvaqCqgX+5BizuseDIqKU4ikhZ0CSglE8YepIePQmfXj9JXhQKVIVGNUxA6MaUvZCyI5il+0wYqVaJslui3yuTd8tEpowfBeLoEjiO8iBvEvQ7KXoF3LoTDqHjkQ59EgJRZc+jN+HS70sa8ffVVuSE9IpfSW1Fuu93Hbp8R3keZdcVoEuQjBwir0QxEYIXk4whHVABYsJlVI+qBqoaqGrg/dKA8341XG23qoGqBv6fNfBvrhhvBCxqVYElYgGn/lyW/LDhxENHUxo+jp4xY+kbOZq+0SNonzCOdRM2Z8PYzVk3fhKrJo9n5eQJrJo0mbWTJtE5fiK9YyfSpWfrJ0xW+cmsnziSNZPG0qH83nET6RSPrnET6B0zkX7x7h4/io4JI+gbM1p5E+geO0Vtit+Esao/gQ1qr3PcZLrHjSc/RvcTx2Pr9IwZyoZxIyTLRLpGb8ZalVk7bjN6xk4i39hMl4fAoDpWPasaqGqgqoH3SQNVIPY+Kb7abFUDHxQNWCfhKmwUCY6VHUW5hMb6hg8l951vU/+Ta2i65CJafnA2zeecQ8MPdf3RObRccrHoCgZcdjVtPzqPAd/9Lq1nfY/mc8+i+eKLabzqahquuYqGi86n8dyzaTnnh7T98HwGnHURA867kJarLxNdS+slV1D3o3PJXfAD6n/0fZq+o7IXXkHz1dfScM55NP7oLJouvIABl19Bi9ppOO9cGi6+iAFX/5jWcy6i8YfnUHf+2dSe+0OazzqHgWf9iNaLL6fmsvPYsO0WAmHanow/KG+iKmdVA1UNfBg1YH3sf36/qhJWNVDVwPumAW0CanvPRo4M2uHTVqGho74eb9utSWw7iSUzn+f1Cy5ivoDQ6xdfzZKrb2DdK8+R3WYK6emTmfvkUyz80RVsOPsyFp57GcsefVLPtqJm6y159bEnWHT2JcwXaHr5wktYdvVVrLrrN7g1Edltp5LI+Tx32ZUs+OElLPnh5bx+0bWsmr+Ymm2mseDBR3nt7CuYf/0vyIwezNIHH2HGBZey+JnHyQ0Zwet33MeC869i/vfOpf3ci5l3wVk8cc3FdK9cSnb76cSNbaTKqep3xN43y6o2XNVAVQNWA1UgZrVQpaoGqhr4pxqw3w+LFA0jdkiGYL9m5Ua+kJkvEBNQv34lA2a+SHrRK7SmA1IznmXBFZfTNWMGprOH1KtzGfzGbOpmz6DutReZ95c/Euf7CE1ItHQ+zXNeYeCcWbQE7ZRmP437u9tYce1Pibt70Afp115m8MyZuO2L6G8qUsyUiE0v0fL5tL4xl/Dxx+h/8WnqVyymae4skisWQrJMucGHqIf65W9Q/9pzNHR1kvRd3ESSWL0N1H5vIlBUTDfVs6qBv9NA9baqgX+XBpx/V0PVdqoaqGrgg6kBC8QwkYSPdTFgYrxI6dDFlHMkezJkA5+8n6Bpn31I12QZ0lOmd/4KgvZ20h3rVaVAb22Selwa126A7k4c1W8u+iSCfvo9Q8OOu+HW1Yp3AKt7CTvLmLCJRJwgwKFx6jZsf/YPmLDfQcSJGmGtMjWlPEMKZVb/5CYaujfQUAoVvcviZJuZ/s1vMPlLXyV2MxTxyYj/zpdcRctH9hMQS4E+Q6+Mdl2Vrp5VDVQ1UNXA+6OBKhB7f/RebbWqgf8wDfw34igSZuKNz2MBolA3sQVmjgUxMYHSeVPC6emn96kXiboKYFK4mST92gZMrVsPRQczYTL52iwtvXlKs2YRuDFl8Survlsu0vvHp2lem6eQgNTEoXgNOUDAyskLyPXT9dJcXvjRNSx47FECIjCGSDzcIKL89AwKC97ADcu4gRXWIRrYQjxkCL5xCE1EnMtihg4lrEurVVf1HfwQ8aZ6VDVQ1UBVA++bBpz3reVqw1UNVDXwwdCAxTVvSWo2puxF3sOCqcgtknBDWhU6e2P+IhaOHk7XvrvRtuN29C5ZTnldp3BYmrrNpuCkktTli6y97zG8orYPXTGKPVIiL5OlZFzSTpJctp5y2gMnwI8ikoGD2xMSru8l6o+U55AMFdMSSIxTKZoLLv6i1fjlgEQpxpR8korSeZGnCFkkzFYmcuIKaWOTUO3GeCQCI1BG9ahqoKqBqgbeNw0471vL73PD1earGqhq4H+ogQjcMBYoUrRJW5X9XoLtzv8eO9z2M7a+5hpoa6bUvZaeuIeUAFXfa69XomaBq63EN2Zi+rtwojKeIlvdSfE5cEc6B9dBX4Gep1+ivGp1RcCSSVJAQG6Xbdn+5vMZd9hBRAJSRbdUiaplt59G18Bayi6U/YiedCjByoqZhQROSFltO47BCHS5ZYdkHAmYgf3DAxDYq7RS/ahqoKqBqgbeHw0470+z1VarGqhq4AOvAQEaJ3KJIwGl2KWcrMcZNhYzZDRRY72QDqTXdNMY+aSMR96JCJM5ASAPZ0079OcxrtCTeJjQI07l6HU9wtiQLEWkAgEq+vAVyVIr9C9ZyIIbrqP94QcE4vooSoFlJ0W5sZmmjx9EVyZHQZE114KrqETsB5REgRCXF6aIvTQKheEGEY6ibDEb/4lN9axq4N+hgWobVQ28owacd8ytZlY1UNVAVQP/PxoIFX0KfYfudC2LGxqZk84RJjOQSAgAORT7+5n7whss9ep4vK6BEZecR8fOOzOvoUFgrIb+Vd2sNh4zUwlW1DTTJ1pa36zntSzKJihkU0SpWpaK56KaHMtWrGbVr/9I52PPYXpitdvAkrpmOuqH0nD0SbySaWRJTSvrTRbj1+AWowr4WpFt4I2GAazNJgl9dUpAjzjWlmRYIeExZVbPqgaqGqhq4P3RQBWIvT96r7Za1cAHXgNu2WAEktpO+iQTfnENW/38CsJhA7UF6JAKQ9zaJOPOPp2hN1/HlBuvg3FTGPTNUxnzsysYee63YcwotvjGVxh721WMvelSBuy9K7uf9R2m3HAlo8/6Br4AmzNyKtNu+ql4/ET1RD+9jtaTjiesr2Xc177AhOsvofHk4wgnjGfbm3/KxJ9dw/BTT6Sc8bEwy58whok3XcXImy5j2DGHU65NgY2MGav+CCNAVkna2ypVNVDVQFUD74MGnPehzWqTVQ1UNfBh0IDxiRVhSg1spXnsFgwaPwFXACzu6YVlS/HWraJl2lYM3Hs/Bu+xPfT1ksSlsWU0DeNHkM6kaJ0yjUH7HkzbVjtTk/VpGTWUll0PoGXzbXGTvrYQ+2kaNICatkYaxo5iwBY7kh2prc+Ew4DNtqBt4mbU1Dq469bRMnYMDTtsz4AJE/CiAmbNSoIly0jXNdEkoFY7bDChCYlCF4S+IlFo+0D1qGqgqoGqBt4/DVSB2P+e7qucqhr4P6aBADffzbLf/56HPnkMfz32GN747a959Zc/46kjjuCFg49k7s9/jlPspPOv9/Ds8SfwzHHH8tLRn2LW0Uez6KLzido7IMyy7JbbefSTJ/LgcafA0uWYKKTn6Wd59rOf5MVPHSP6Ai9/7HCWnf4NghdfgTgkePYFnjzqOJ7+5BE8fcShPCgZ5v/hz5Vny277KTM+fQwvHX8yz5zwOV4/6hgWnv8jvI7llE2f3lMgkGeU9omNbqtnVQNVDVQ18D5poArE3ifFV5utauADr4GEwmGOh9fZzZA35jN89iyCGTNIvz6HwTNepHnuPOL1a2D5Mp793tm0PPMi42KXickUA2bOouunP6PnxRekBkPNyqUMVt7gWXMxHesw7et4+fKraXjscRo2dDJ+9BgGrF1J/29uYcU9d0MpL4DXx+A58xj24ms0b+igKVuHHyZhzXpe+cEPGfHSawxV5GxcSyPZOfNZfOPv6X95MQmTIDIGnaQiuz0pEapnVQMfSA1Uhf4waKAKxD4Mb7Hah6oG3gcNRLGCWX6aVOsQ0q5Po7YkzWJtBXb1kPUg35IjOX4UcdmhbkOfQFKR5GYTye26LV1uTH1PH15PO3EiBFMkW1C9fA9EZejpZvCGbtq6Y+oGjaT5sE+wsq0Vz0/iCWi5Xd3EKhcqcpY0LqM+uh+bn/NdRuy/LwQRfmCgHJNIZ6nZczvyR+5Pw/FH4A0ZASVfETdfYCwSlageVQ1UNVDVwPupgSoQez+1X227qoEPsAZMGBM5LplRAlutzTilkOyaNaRXt5OxP0mRyjF8i60EfBxy/QGpsIzjGoyfxY2SpEsRbqGkyJaUEDnEuoROBK4rkAV+qUCo8sWESzhoIJljjsU74SQyO26P/ctM7N88OuBKjjWPPMtzV/yEVa9p27KxnraDD2dVroHuF2ez5ra/kCrFjN17J5LDWlBQDhMaHJH97bHq1iTVo6qBqgbeRw3Ijb2PrVebrmqgqoH/eA0YE7MRrAgqvflXhoYYUy6R0DU5eKCA0gB8A7Wr1+JqK7IcBnjZevzBg4kUHuvzA4p+mdjkFa0S+BLwKqhCmJILih1M4BMLWJWNI3244PgIyxH7kUBdCT+ZZeKBH2fEScfTuseuuIp0GUW8TByJb4DbtZbchmWEhTVEfoKp3/gWo876GtFmA4nemEvitntZeMq3CJQOvAjUJ9/+Wr/koHpUNVDVQFUD76MGrNd7H5uvNv3fa6D6tKqB918DrsBXUZ7C/v+SHiFOpK09DMaUCQSE4rpaulpaiJI+ma4NuCvng5ekt6ENJ+nixAFCVJhQsM1+hyvpECWSimT5ehZDVELhKex/QWQEkITIMI5DnExiVDUvUBesXsyrx5/ICwd9hPkXXkTQ3omNbMVuSMlN0XzMCUy54lqG7HYgJl/g4S+dzKpbf0/rnnvTfPJxeAJfDasWYV58Ba8sIIaibg4Y1ADVo6qBqgaqGnj/NCBX9P41Xm25qoGqBv7zNSCoJMBiBJqwGInQuJQsUHKTAk8+UTJBSluHpSWAiAAAEABJREFUvb5HZIFZIUBwjNzEceArupVN0VWTJRZyipcupO+VGSAA1F6XJcjVCISlxMcoz8OJBNbUSpxL0JnL0pXwyff10vHw47QsX026sxs/m1NELAeO6pEkW4zpeeJp5l33E9qfeBSKeTpnv0Hp5bn0vTwH33PocQI6FIErO2pGbcdOTOA6lB1Prdm8KlU1UNVARQPVj3+7Bipu6d/earXBqgaqGvhAaUC4RTEkKqAlECyz4EyIDE97lq4AzbBdd+O1hhbmNraysLGN+UOG0bDzLiqZwTS1MeZLX2D9kJEsmreIBS/PpCObpu7g/clsPkmACrpra1nU3MbyxkECdrVQ28SII46hNHo8+ZU9LLz9L6wKeujaZTINB+6OqUlSyvosaaplVX2OBW/MYcHv72LDyy9CY5KdfnAq8dghdLw4h1d/eScdAnXsvDupqVsRhlK9omxuGGmb1LG7lMqonlUNVDVQ1cD7owHn/Wm22mpVA1UNfFA0YCSoBWJGsKpssJ/Ulkt4xV5MoZMgypPefgv2v/supt9zN1v86Xfs/buf07z3TljUY78QP/IzRzP19psZ+/NbGXbN9Wz1mzsY8b0f4rSMgHyZ4cccys73/Iqd77wZd+QQTBTSuP9ejL/tN0y85RdMvOYqpt9+K9v/5KfUbrGrol4umYlT2e/Ou9jsr/ey1V/uYb977mHCMSerzXpaDzycKbfczLibrmfyNT9m81t/zdQrLiE5aqS2PUNMuZPA9NHvlhGWpHpUNVDVQFUD75cGqkDs/dJ8td2qBj4gGhD2wigEFhFjPEMiCsgsX07njTfRft4FdF9wMeuvuZE1d9zDmj/8UXQ3q39/J2uvvJr28y9kw4WXsOrKn7DhznuIHn8a77ln2fCnu1l7442sv/hC1l72fdb/7GesuvtPrLX1r7qKdaqz5spr6fj5L+l+8q8UX3uazocfpOMnP6P9kktYd8G5rLpWfG//DWvu/B3r77iNDb/5FetuuIb2C85jw3lXsP62X9P17P3ErzxH730PsuaXN9N+8eV0nXcJ7ZddTXrWXDL2d8Q+IO+hKmZVA1UNfDg14Hw4u1Xt1T/VQPVBVQPvRQMxioBpS1JoLAQiN9YWZURi/TqKt/yGsoAN51+MpfiSS4kuuohI1/iiy+Hii4gvOx8uvADnnIuILr6E0uWXkb/6UgrXXEn+oispX3A55UsuJrxE6Ut/THDJNfRedjF9V1xEXoCr/8oriS67CufiayiK8ldcQXD5eZjLLyC6VM8uvhbnoh/jXnSZ8i+mcOX5lC+9gMKll1C+6FLMxVcRX3g1/VdcQyDQxwWqd+FF5K+5QUBsPunAYKN96qZgJu94RMrd9HxTWlnVs6qBqgaqGvhf0cAHHojZDjixgxt7FYdq7D6DTUs9m5ynLWN0E9kvC1emFT38u9M+tw7578nm/13R6m1VAx86DWh4VPrkaix5lXEClaGEBxpAoat7W6KsnT+NoYQQSaZcJFcsUFMqkCv3kiv1UF8o0aytxoZ8gZSep/W8MZ+nuZhXuT6Vz5PrL5EKSpRzWUzGww88jF+LN34UJbcMXi01Hz8Sd+IYEuUC9fk+MqVu0lEvDf39WN7ZYpHG/gK1+SIZpe19rdrNFkt6nqeh2E+92q6xVO6jMd+Lla2ulFdEr4+U+KRKAQnfEBkoG0Osjtr+2zEfq6+OyJ79KqMuV6KCJU85euA4Rj7HV7arelSeubaSJapHVQNVDbxdA9X0f68BuZT/vsB/9FM5vUizRSxXGBNURLXu1CgdVNbt8pqaWPQYeUyME+qiSrzzYZ+8E71z6WpuVQMfLg0UBbaK8gglIZFIXYs0GIRR6PJy9CdzuF4KRw9KKhePGEK5pobYOKgYb/vQ6KMCbnyVFTv7nX4sz9BExCbAUZ3+pmbqv3865sjD2DBxPCt2mU7rtVfgfP4kVk4fR/KAXYjGT6LsJIg1aiWOgA/4sU1BrGtMhDF5QqeIlT2SsL7cgB5h/cCbhVSYSl0v8lUDPJVh4CDat5nE8sRGIOWLodHTSGTUhFRAXv0sO4a0/ZKb/IxcigCkIVC6xxjKiQRF9aXsIDkhUFqPVLt6VjVQ1UBVA+9eA3Ih777wf1rJGEdO2iOS1wzVk0BOs+S4csqOHDFy2rHW82ZjmTiBieRZrZd+h45YB/pOVGH0DuWrWVUNfJg0YMFHMqQCWGKNGPs7pzb6050yFD5+EO5nTqB9+GAsUNOwo1hTRzGZIhIgsXow+rDEm3V1q/FHhV9owPLzNPbcONLA9PFSTfSbDKvnryYxZSy5/Xen2DKMxF770bL1dBY/9DhNo8dTcJJEtkEx9CSfWAnwuHR5CdY3NtKVyeBoseWJrRODpzEeqZAlXd6siYZxpVcV+SMBpqipjaZDP053YxtF16vIKTdC4PDm4VTyXPFNxEYyUHlWdB0K40ezsKmB4sSJlAYPoeS6qqPWVE7dB3RbPasaqGqgqoF3qYG33M67LP8PxbSQ/Ie8f1/GRudq24vlantNmtWJDCuyKUJ55sgNKfgRnYmIPnnxWGTLvhPFyvxnpEfVs6qBD7cGZPwbgRLYq408OcallMww6LQv0fyFz9AzWREq12gr0eCYJIErsvhDY08XNh6xFjxxBcQoJVziCCiJp0BUha/xKQj4FIV6co5D6pXZ9P71QeqytWTqWhiw2TSKL75O7bJ2kk01AjkCcWYjdxuNExu6Va9/z31ou/03ZC86j3WDhhEZj8g39GuMWzxE/KY0qmqTsdpzHYXCHNggxLa2HOPVD6fx40exOlejvnjYZmJ3Y73IqKBAXXvCx1LZ9cHKXpMifeihjP32OfRP35Zw2AhCLfc8hQ89pdQc1aOqgaoGqhp4LxqQt3kvxd+5rAVj7wvJuUYmqjj6SKviDs/j1fqYF4d6vJht4NXaGl5pyDEjU8NSrd4Lxq345zhm467F2672gW7t5b+QvXmn8v9d3jtr6cObW+3ZB18DsRBEr4cWLBCpO65FJLFPjyJShc4ykVNHmSxlgZNIiCXwE9qOc4gEWCKVt6dYgD48fQSKEm3IpOhIJQVPPCy+ifQs1LMoiijkQupG1eOOaaGuO6KudSiltAqUe1k8dxH5MUOIyv0kI4EnNrbg6HEs0NOVydLyqWNwd92D3KFHEu1/kABYTuXjyn+zhA7r2IyudkyXdVNwHXqyOXrSCTrqGhhy/LHMzZepP+ZQsvvuQZ+fxqiBUBVsvZLSC1oH0H/8kfQcdxjLWwayWn7EDB3F60+/Qm70WMq+S9JzSMhJJEA9o3pUNVDVQFUD71kDclHvuc7/egX5PrkyKvT3zDc9s/mb0vZq77UIrVSynbCxsZ5kmdrdB7LLRdux+qAES/fNYY6fwksDPJYkk+SNdZm25kayfDaRdfU2HeqRpUBuNVB6U76SFflsmb9P2/u30z8FaW8rtInP27KqyaoG3lcN+DJ2X4PKjqdAi5p1TQJfe+wADTlCAZjk5Mn0tDTR60M4sJ5ESz0V4GKcytiwwm+0a1PZtmwf2IQzfXOKioCFGk8lMQ6jEPtFfa+9k97Fa/EFgp4fM5TCwEE4rsEkDfEWU2jea3dWP/o8tcWyakbERtxFgZugR0AsrM8q8hbgNtST3nc3+saPIRbcS4RgtxPVlOqhPCowrtjSTOlTx1HY72OsbhlJzZEfY+qhH+ORxx6mfq896FV0rxw5uBs7QOiKz377M/6ssxnz/bPJfOwQigfsBQfuT9DeQdetN1OzcjGdr71IMihjfUXZkexGclbPqgaqGvhXa+BDxd/6q//nDlUAh2pb3/VeyPoq+Tk2NW7r2tVyLNdplOvqalfV6IhE9jsmjvJcPQu0LWGUVjZlj8oq1t5GxlDyfTq8PIN228CBl7jsdUkLI49twa+LyDT7rJOjDIwL4mMpUsXQUHHWRitt64TLro0KJFjgJFmVSVe2RlRBLh6t7F3V8JU2bKoX6+G7oUjlig4oiIdtsCRZYs0uRpE8zX38v1L8d42//RYdtj1LvP3Bu02rfvX8v6EBayNJa6RKBE7Mei9DfNjhTPrRj0iPn4zTWsvwzx/H4B9dTHvdAPKlApkRgyk5XsWeiy4VMKI7bJS6X8AmHD0Vd/hwAi+mX4NLrImdULYeUru2m/Zf/YbBO+3IVj+9luSECSQUtYprG9jxh2fieT5m5qvkBHI0TLBkNPp6MymSe+5Ocuw4jKJuxolo22lrFiQ9gSlPMphKWQ010Bizfw2p5ukaM56WUz5D6/HHM/Tzn8U0tuAJVDYMH0Hc1AomxP6/mRGuon+GSLJM3G0XqK0T1dLRkCZdiPGSWWomjmbNQw+TeOJJmnq6VDd+0x/EVI+qBv7tGpDZmbfRv739aoP/Yw1U/NX/mMt7YCB7IS9v3ecaCsbIgRkc/fMESGI5WruyDHQNsXcoRSVl8+RZcVQuVD0EqHytYEMD68Trjdo0rzdHTP5oBtwV5JraaWhYydLnFzG1cRADm4bQkUjQp5V+ucLViHmMnXvQ4SjP0dUadNFL8FxU4pU4ot/1MCpqn9nJIJKsKkakPHt9LxSrsK1mZbb9c9QzK4HlZZ/p8f/jabkacbO0UV8xNm0k50ay9yjv3RPV4/+YBiLZRyhDt6DKjBrL0MMPwxs+BhJJYgt6Bg2k5oD9CQcNYtWiJaT33ps12Swl42mcJGkXSOn1khS1XdehcTp6v71Y+PAD+GGJpBi70mciAk+UK4W4Tz/PolvuZPiEKSTSKezQctJZmgYPYbWAjrNuqZZHG0FOqLrdxmHFmBFsdta3BfBGgHxArLZNfTMjd9ud/nSG2BhMDDoJ1E6kVF71ekaOwh08kNzUqUz69CcJtWgLVHDnj34Us64TUy4I/KmW5adLQbq4/5bf0vH6cvK9ZYptrSxauY75z89i1D77qnyZVE8vvhpRMyqNfJNE4l90VNlWNfDPNGA2PrAXSxvvqp8fJA04/25hraEkA0MqNCTlrP0Y+V99yGE6RBgTEYjKBqzzdSSgFujYv2aKlWPikPXKXON7xHFSq2ujCSDBM2I04XPbM3KnWiKTJwq1Ok4UmbZbkpW1RbpyRQoNGTo1SRQTeqb25IfVthrQGes+wGhrwqETn5fTPi+kfFb5dWrVoXJo1RyKIt1YmXR516e6g52Eyqph+2YnI8vVgjDLT9n/T6fVnAV1liL1wcRGE5Ej3TjSzUaKlWf7997o/0mcaqUPqAZkIpRl1J4GXUSS4vhReJMmEAqACQ0J2Tg4AjRkfYbvvDVRVzdu21AS2+/Ayvp63KOOpuHcc2nfbHPW+Vnqj/4YpqkG+ztejoy8b+Bw1g4YQrfGbaBIlSGgJiqy6oUXMYU8JoqUY4jDkL5Zr9Pxh78qAhVUtBmjkRJ7tKfraDvpWOIhQzBaIMnIQQAvdnxGfuqTrEt5imc5FXHLqoLq+U6CrkwN0xQNC3O1RM0NkEkQ+A6uC6xbQ889fybnhNmq7xEAABAASURBVGiga8yUMY5Ht7Y/tzr5BOpHjyVR28z2x53A9hecTWHiCFbPmUlcLEje0DaP0SCU6sSselY18G/SgGxO7v6txjTECA0VeiuzmvjAaKDirv7t0spz2e2LsgkpuTEF7R1YssL4MjDdVkSyxqVbwSN7a1MxoQqt9Q3PxwErtE0RaXKoKRkatDJ97U9vcM81a+npHEg5auL1WUN49YUGWiZtxuL1/TS11rCsXKLXddg4GVBZxVruhkiOFSy/5bLwjsGaRHacwEy10+v7RCokscFYyBNXnK/hvR22b7aO5WPToSaKwNic98bHln57rVgZsTLs1ZHshlA6+xs5kl6PVeq9nbFl+N6q/G+VrvJ5nzRgvycWaSHSnU1htD0YW8OSLJ4WTa4dkNpDX/r66zTlS5SWrWP44YezbNokUid+iprPnkTDEUewduIkBhx7JD0PPUttGdbmcqTP/Ca5b36VroljCdyEONozZERLAz2vzQZtQaLxYMGV29FBc3sXWQ2UUMUcRaYdpUvJFIP23IMwCDFdnRQFogqrV7N2wWKi2gzp0cPpd1xCjSnrJ2JdHYG0PpHb0qpR4IHGskVgYocTlokWLqH3qWdIhoFakgTyJ0WNIW/4SFq2nQypCMczGC3eiutXMqA2RYv8T1Jbs5F8Q2xUTR+Vi02KqmdVA/8ODVibk6m+1VSs1CZSsnp+gDTgvB+yWpcXqmFrSCY0eIEr8giMT6AVLFrXunJudpUZGRXUaSNIusiZgpfN8aqA171RntXajmgMHLYphrQ93035rynu/mmGNa+P5IVLQvp/vobBzyxkx5oWhmUFUepT9Ply1s5Gxo6Y2lQszrHj0e07zNK2pD8kyVb7i4faWJxMKlrgqyQ4mohsQuK9fQzYrHdNvirb7Zy1irqtr0AmK8W7rv5fClYGnkHSi3QNRDYaYKnkokmJipzK/i/1qjdVDbxdAxaYbBxjhoLGX8PoUThBjBfHby46dLW2ny/T/tos6rv7mHPjT8lNm8iEb3+NxLjJOH6Gvh2m4332CPw4wfJ7HyUhHp0jh1Fz0EfJffJIom22oy9ySWqspQnpe/5FFt5yG6ZUwo73EB29G3DKeQGuGA0PXBmvhjipthZe+MsjPH7rb3nlT/fy2mOPMu+Fp1n2yku88tjjJKdvyfoBg+j3BfQ0pCrf+YoCkqA+uCIxEjgjckjEylMUrmvOPJKKyDlhhKPGLNjsUdS8aZttmP2buwjmL1Z+jFHEbOWf/0Jw9U9Zd8PN1Cly56LDUImi27q6q55VDfxbNWDUWryJdLNpvlRW9XzPGnj/Kjj/qqY3Gccm/pvu7dUCEUcbCL1OkpWJLHOSGV5J55hdk2ZhxmNDwqdsPDlAg3XO9jeAePPwZGkNPTFNXpIHSkX+qlVpp4BVQzlicrlAau4KXr99OfN/FjJhSczWhQ6m9a1hSNxBg1bWQ4YPYZ22FUIBsU2dtzJZ9kZAcK3y52mCaGnNMmFcQO9Qj9e1h9GticPKYp2v7N0Wf09k2yioQTuhoJ51plO84sMStRmK3omZrWPpnZ69lWc2Ai2phbJr6NQk1O4nWZ9IKJ2i10uRl55Dtfnf8bLPLL3Ft5r4P6cBI1vqlw31ZhM0DBrA+sWLiMIC1rYiEypYFRKt24D9r4KS2lasXTCHnqeeZuiWO+E3NmrU9DF0q+lM2WkXZn/zB7R2rqckWFeTq4VQ4CiXoTBqDL0tg1hnIlyhrnR/n0BYP+jeLnIixyFuyVFKOZRiwMmAolSdCYfm6VsxYfwWTJy4GYNHjKJp+ChyQwYwdOgwmoeOpeGQTzL0W9+mv7mZQFHyjOtrEVImVyjS//xLxIqGR8ox6pClWOlagbuyQvCOQt6xtj/RtTvlEo8Zw2O/uhNXfiqMY6JCQaBsEQPXr6Vp/XoyiuC5ki8KJR4GRLqlevzf0oB955vo/6Xn/5O6b28vlgkqpoEly/Ptz6rp/3wNOP8qEa0xhMZo+gf5PfJy8AXPo0ch/g0CXvO0XfFIfQ1PTJvAS3vvzKv77cqL06fx9IjhPKYtiKXJGkoCEJFjEBvQkt2CGCPn2aCtiRGZGgqZBDPShmdclw1+mpwmhwlhCf/VDtb/dQHjvSxuJLQTZnSN8FVvSF0NvakERbnY0IgtiKNRW0bROIfVam+ptinGTIRczXzGbNfGS8V+unyHUCtl2xeDwZXlG975iN7UqlG5WO3EFS1ARAIbpepMusx0DA/2FSkLRGqe+QdGVn9qgk28HPGyZN4qaYhUMdB92U2xLJHh8VSKP7oet6vsrSH8Ts/vdV2eTSVZKyroWWhcPbWcUL//Rla3oYOe8aa0VI//SxowIJOhPZmmOHUzomHD6SkHGN+TFmI9c2SLIaVZL5NQJCmW9TTp+cKHH6bcn9fzmELCBcena8YbpJYtpSHsBdlcv0lAOcST7Y096jASnz6UlXUN5B1DRuNqoMa9rWd5unj4rYNJDxsCWlRo7UQgi3QbG1jR283rS5cwcLMpogmMnDyBEZtvzoAtpjJ0u21onb4Ny9e109/TR0JOoxwWBSQjUk7MvN/+mrhrA5GQU2TKRJI/6u6i1N1N7MaUHZei6tjx3TR2HPR0k8jW4jTW6LlU4CVIyC+FHpiorFENNkCoW6zmLD+j1AfprMr67jQQq5i1C5lMJTAgc3rravOt77RX+9yocBQ7NqlaaPEiqqRgk32Y2Ki+oweaU5Rp66oa7+lQPVtHF4wSpVyS0tRh9DbnEHuUJRtXE5apbnRW8uxtlf7zNCBr+NcJZY2k7Dgsz2Z4qbaWRwXA7s9kuTvl8fOwzJydtmfXa3/Cx66/nqN+fC2fuP4m9v7FLTR/71s8MKSFmQJq3a5v3bC2SGS0srBYVudqu3CAfP5wAY/06DbujPp5Uk6yT1GygXmHA9IJ0l0FCmGMW/YxxsHI2eqDTKlAzYB6ujRYysqP1P1ATniZWlmZ9pmnvN5EyDa7NlMzfBXTd69hSRZe9j06PK8CpErGqDT/9LBGv/GhqRi/ddL23pXnDjX5vJxM8CutsOdrBLbIwTtxyT7+B3LEyIuotBXqs6x27ZZjWX23g78gXitra7gzAZdogrl/3CTWH3EYA84+iy1uupHJ115D9IXP8Nhm47hWw/L+hhpmakJbmc6SdxPE6mssnrFBwBI5BzShbiQwVI//QxqQrUWyh+7mFkZ/+wwat9ue4dO3AAErZCOOthPp6aU0YwaZchkTG8qyoc0+/hHc2gS+xpNPikA8mkaOJE66BNriLyVzDD7qKBjYBBqfzuAhjPjSyZTGbk7eSREK1DSNHAcmVQF6TggUXELxl3nLLouE2l4MixHDJo6nPy7QvWwZ8376c16/9CqW//UJjDGg9pyEIZE0uK5DrPGCjoTkcRS98hfNo2/ePMkdgRvqeUz7Y0/w2mWXk9DCqzSglbWDWliayZFvaGXJczOYMGocJunhi4+Tz9PTV6jU8+2nEWw0VMaM9Umh7o3KWdKlen7INKDXW+lRJLuKMES6i/SyHdmpGyM7FSnPnqFrUBGRwfrswHEJlBHLTh3A2kvJjSpXX3U9MdrEX4/f1alqqr+xaOBC/9AG6j73MXIH7oANelj5YiuGCto2bUkl7aVK/4Ea2PSO/tdFqzCWISzN1HKXnPlfR4zH/ea3+NOIkbhfPoVzZr/M6bfcQq9WnTVtg6ltHUDr8JEMmzKFwfvtQcde23FtsYdnkllW+/UUTEZOTxZnrKgR9QJyg/oDttxqOOVpDfyiex1PyhH3ez6jC700dJWYv6ELgqQoQWBX5daleobmmlq6TaQ8DRSxLDkOy/wcz7gBL2uw1LQlqMttwG8OmbZTkdpxCX7fU2B5sp6yZoeyBlHAPzdrPcYesYaroy0d144yA65TZqWf5B5to86pS1PveNRognPjf+RlxMBo8Lpae5dxKPih2o6UC54uJfFcK8D5m6DInWNHcvwDf+Sqx57iWzfdxJGnf5PdjzmW3T91HJ86/yIOvfQSHh01nNPaO/hu+3puJuD5+loWSg9La7KsE6A1sStnIn1IF0XpKlJkotLYh+aj2pH/VgMGSnr3zdOmUjNpLHEuReC7RLL3wNqhomCz7/oLidcX01Qo43ouq7TVmBw+GjeRxqicq3K4Ll5Dlh7jYFK19MruMlMmgKJlkevJkl1MSxNTv3oq/Ypi9zsuTnOdRDMaLUZRacnR10/vkmVEQQnXifAMZIoxfQ6ktZjpmzeH/E9vYfAbC5lz6x2gyHIoDpBnxJSxpFrqMSm/IrsvmRJBQE0xxC8G+JGDCV3iUsD6Z1+g/vU3SMfiu9OONJ9xBqUDD6Y4ZCjZzk7aX59DLJ3ERgIIRLoCoI56gMpXmqt+/J/QgKP37YmsHZQdKHqyUZHwExuBFFj7K8pMbOChpLHS56VYL/ten6thZTrNunSGDcrr01xYEFAruVZ1MZavg5jh8/9iV4Ha7PMN8YgW3NEt5KaPJF8jfsr3IrDNSPT/F9ZUj3+fBmRW/5rGZANs8H0eS3iM/OKpnPf0E0RyyMeeczYnnvkDckNHkU7VMHWUHGcQY78s2+87RIo6TZ4wnbOvvoGr58xk3ccP5ObGFA/UpFiUzcp5u8iOyWmF2ionO+v1hZzyjemkNkvwm54yj/gJ+uXwB5cNwfL1bCj1E8gu7V9pxpSJ4zK1mizKAjFlTQJ2YBXkbNfK2S7Q5PN0fx9tm9fS0uIQdfXT1LyOPY9o4rVEmQeKRXrcBMlQOjOif3LGyg/ffF4ZaLGhbFzmpXP83qRoH9tCW1stY9JJMmE/XuSoJ6r0d2ek+yLiZqJKm0mNfKNB2y8eCzTJ3Sm+yyZtzlmX/ZhJE7cgTnmaJhxtwSK+MfaL0qV8iURtIw++8AqL8kXOf+ghoiMO55I45CeKkN3aNoifS1/3K2q5VJGyUBOopmDxCage/8c04CapGzaCWFHrsuuDrNII+Dgi+8X3Umc765bOxxWQL7oObQfsSzhoKKFRdBVUGhAgM20tDBSwWRv7GpeTcWoy2O9n2ShXVAr54403QX2WsiamUG1So/p2thMUK+vqpT1q0mk8TTAFLVIS4un1lZk1cyaD6uqp031C47iDThrHDkVhLkxZ9loKWPL4M/SvXEVULCk7JtLepmMlC0vEAnYIjIW9BfUhwu/pprmUV+Tc0DN2Ag1HHMnor5xKTy5LqqeLTNd6ECgUC8kfkA5CjVWqx/8xDcTqb4QjT2xkSTGuxoPWxRVbKJtYESjo1byzvraJVRMn037wQXR/7gTcs79H+sLzqLvmShLnnUPxG19l+aEfZ9XkqfRmGim4Lj0uFN1QvEO18u5PNYuNxNkaRfFgkPhRhnFtFJvTaPqTrEhqxJtK2lA9/u0aeJcNOu+y3HsuFgnYLJOhNR1wAAd99SsU44CJE0ex28474noe6LljDUiON7aGqDBSMgY3MhiZT2Q8UoOHse9Z34PDPkrp04dwxFWoAAAQAElEQVRxrxz6rESKvCqmwpBGL2bxnNUMbSjwre9MIhiT5tZSN/c5CXoSCRrzhtdWr6E7jZxyAJpAPBNQ47qEAmIFXU3o0Gegwwl4rbOXzgRM2a4F1+sj7DB45T4OPqyVKTvW8BQ9vOIkydvJQzLyT45YPRBG0ieaWgzdWhnN05bHL8OIl3Nl9vr4ZNz+PqZriKS1fRPiKPWPzIxyfXFwpIsuL43l8UQuzT05l2uERpdM34q9P/d5YvWXKCQwRVD/HCfCSK/CVKRVfuKUyWRTCbyEz5a778bp1/yEoy+5jPZp2/BxbQdPOOcc7hw8kN+prTXpDJGp9IDq8X9IA7FsVWOqrEnGOB6eDDghckSu/DthiXETRtHetUZ2ZujUIiu79XTs9z6N66GdSQwRrrXlVIb21hY6dfU01p+79TfQ04lWQTiKThVffBEWvo6nbcmE2qJUII6KeFpc+bLjSP6gsv0uEKbmCcNYfqFMoLE8aMRwyOZYk6unecddGJypo++RJ3juqp9QWLGCRHeemjIk1Q/79gLxkEuhLPkLvT0E69fxzM23YIp5SvleYk2g3W1DSCgSb/l6rktTTY5kfxc1HesoL1okABdBbz/5NasVAVHaMq7S/xkNVGzQxJpDIhKyq4QWzhohhFoU57UwX62oV8f225L91mm0XXM5w398JS3f/Q65z3yW9FFHk/zYodQcdzxtp32diVdeQeOF55M845usnjCJXtdOTkb+WnZl3rtKrW2XNBfUjhuJm/aJnCLZSSMo2KCGMZpBNOws3xjtKL13/tUa/x4NOP+qZqyB9CY8Ru++M2ltg6V9l7GjRpHJ1smgwciw7YQfSILQcWRArpyt8gEbwbLG7xuPlgGD2WKvfdn1q19nnxt+zL1y+uuSWTw52GbKmA0FNnSW2XF3n+O/PISOgXCLHPrdpkRvqoaw3/DG6m4wSVmiwZGjTxogkdB2p4OnNoKkz/qUw8yePG3NKbYYE5Cu66ecDHC1+q7JLOf750xgXTbiTk0ar9WnVNeXkVtG/MPh6okjw7c66BFwm6uJ4zfaSv1r1M/enxpCc2YD5Q29DDNZHE0y9r99+Qcmb2YUNTEsytVyl7Y0LxSPu0YO41oMO//obH5066859FPHMH2X7anTdo8fuWBcrD7LkttGF6yOHcljv8Ni5TGqm0kmOfLIo9h5r71p0jv56Mkn86Wf/ZxZI0fyoIG1qSQby1I9/q9oQO8dE+HIgRshePtdLQ1RsPkOxMYQr1hLRlv0aCJKjRtPzRabk2luxh42AmyIBMTAeBnGHnk48YAG3BdfIvXAQ5hCr2w90PgrM2z5chaf/yOyQRcpbfehrU4EjJY9/CTxmg5i18iGDZ6M0MimTQwKeZFaux6TSeEOH86wkz5LYqvtWPrgA3TfeD2dP7sBv2Ot2ingKtoLthJY+R2FtCJFtnrXrMNdv57ZvxEw7O0kUp86tcBpOOTjNOy2M67G9trbf0vhj38muXYNLYV+5j3xmOQOoa8bT9F11/K2OqF6vIMGPsRZccW2NRRkN9DlOqwTAFs1chJNp3+H0Tf+mNwXTqKgrf0VJUMi18C6Ne1E+YByb4mE5oH2Dd1EdY3kdt2F+s8cx6DzzqWw556sS+Uoa0HypsW+ax3KKrEgLO9AsqkWV/NtpDmxdtxQSmlXcsaVURDJXnXaofCueVcL/ns1oFf4P2/QGpB90ZaTTUdKlByXolbN8tkygFjrZIdQWxElx5G/30iOltGenvj2qsiU/D+BGxGaUA47lmMM8VyX7bfdgaaBQxm99z4MUth3AS6x6jQKVDUofd/jSzGJTvb/aDeHnziU1Tm4TavdP+Z7KJo0S1Z1094fy0QTuBLI86KNRiqnWsRjtfbtX9SKt0ty77RlHVNHlzGmk0xbgkBbIMXOVQwbtYoDjprMkwTc1tfDkkwCG1GLjJGx/40MRj1ysUev5zI/meCP+W4ecfJ84lOjOfyUWlYsX0mqDw0+nzDysN8RM6oQi+y5KV2UQt5QROtncZEV++7J9597jo7R4zn4tNM46bNfoKV1AL7naMKK8NUvV1tBJnA0cSCekJAklXzp1o1dTGwwUSwJIeE77LLz1tTVpki6MG3LLTnqu2fyUMJnkQWwxlO/qBCbjlgJS7pUzw+oBuz7s7RJfJsWGVGst+1oW7BiPPZeZAF8QIhRtLj9gSep1XZ9aCA5dARe2wAcx2AXVXYEULEvMBr7iZYBDBw7mtKcN6h5fQEyejzHoTB7FulZc2hbtYqMolSe7DHWYqS0bh1zb/ktxQUL0X4ixBoXsmk0viWGWEdkJEOoxUjQ0MiIYw+nPHkMY7aeQudTD9OwcrlkiQXEeitjOySWIJVTHCSvotFuuQjLV9Da3UmsrUcTuOS9BAP225uwoY64fQ2LfnsLtW/MU0RMZeVjausbIAzonz1Hef24VlGG6vEh1IAsxloN9hXbhNb6skMq964e2tceGEN3IsFKRXzLB+/HmN/cSP2XTqa/fiBdCggUO/vp3dDF3X+5m/V961i5bimvvfYcv7/nNtINKRYvmkfcV6IjMGT324shl/+I+BMfY32uTnZrW6g0aZuvtKtmK2n+/lBRrVEoS7CoKUdiYDOh7Fsmiz+4Udv+iB8EkrfSH5W3vP6eTfX+P0MDzv9UjEgvGJFnPywzcSwrarUilaVj7EQaxk+gVLFoFx9HBMIEWIPZVEX+m415RrDIEYBwcVwHhPBT6RTNWnXblXrK9xg4fTqLBegCJ4crgFEnAVa83ku4NiBT28NxAjpf+NwocgMT3B328utyH69rK/GZ7i56jSMAlyQ2RRIZn7IPC7IZ/lyMWBhFNNXBJ45sIdUqSBboYQmMF2Mki+e2c8SnckzZNsdzQcQvBetmZhN0C2jFIJ76MBCqjR7PY1XW54lUghtU9km/xF4Ht/Llr6ZJpQss7TXUSaZElCcp0GksA1W3enB0daSYUJGtbm1pPliOyO+zO1/9yU+oqW/EC+Gr3zwDXFeyGYyJ8FwHxzHgocEXYSfUWP0RK3D06aJyShpA5Ww7sXEYM2YcNTXqtOfhJRx23ncfspOnMKtcot/zxQvxUp03T6OrJV2qp9XAh4Ds+7QmYq+RMYQYIn3GsitEruzI0Rigo4Nw8TIiv4CNWHu1DRhtYxe16qdUpmdtO6pIqauD/jUrQYucjCaXpAZ6TjzYsEG2FJNftJjm/pLGruw2gP442vidtM4eGhYvIZitbUstsJzKlk0saYIKLvQiyKidWBNPWAqI5QtSfh3xhM3oyDbR0zySOJEVw57KIi5Sh1zVUaMU1EEjcOhrPBaWLKe5p4eoo5tUmKYc9RB0rFIbScz812nr3UAmKFBWnQ2TN2fwPvuDonnzf3MHDYUCCDTa7nwIXn21C/9EAzIdPTFE8pF20SEjVBoC+c4N6RSd06ZRd/rpjLroMvqHDKVPPn7OvDd4Y/4bXHXNVaxdv4bZr87huade4KtfPY1sbR3z5y/iT3+4j0uuuIJQPr9j3Xo6+4p0y/8O+urX6N9tVzpSKXB8YsexTSK3rbIaSpLm78+4kmEqC/C6CaOI0wnZv4sv+eJal2QuWalbcsBXYZ2Sn+rxH6oB538ql6M3bCmQ6VScn+7zrscc39D8ycNo3XorIkWGkFesbJOFalFl9PmOp1GuJV0QSyqHMvzQlYP1CRpbeKTYxYsJF9xaMk6SFcu6ib2kcEiB+swajv2MwMrpw2kY5vNcb8it7WV+uaJdACOg7IaaBFI42WaeqklzC33cXxLwUhTtM58ZyE5758k05AkKRfo2FAk1MJKNOZJy5CPa5vCts4eQGJfgD5pMbiwEPOalWZWppTORYk06x8JclhdqEvxcK/0r8yFPJsvsdvQgTjktTU3jEsJCjv51LrUmICUwZ96mC5u0ZFVUdA2LHFjQ0sq3zr+Q5sZGevJdHP3pY0i6PhhbypZWIXRo0rSTZ6yZpxyUCYJAme98GmMqD9KaSB0cXMvGxGTr69jrsE/whiaerkSMfZ+VgtWPD48G7Ku3pB7plesTLF6xpFfOgnsfIlrZLice0C8bC5xYkelAoCtBoTkrUGMq9hInDI62FQsrlqt+URPNLCKNy3Uvv8j8+/4Ksm1fZSLZuQYcXauWaiYr0Lt6HfYvFsUWO74VEMZRVDej7ftsJkN/+wZcAaZkaz2hZ2SdUWVCsuUzkWTt6qXc349jF3davdXusANjLzmbLS49F6MJL9lTVB0qx5vdrKSJIuJime6lK6jrK9A9bzGucfDUxobu9cKNIcV5S2lU5Dyp2TevSNn4Uz6NUbShZ8bzmFmvkLY8JLQronp86DRgbcz6Qr1+rN2HTkQk92pBeUnAv93LUNxxF4ac9z2ajzmMOStWYVyPpcuWcfvtt3Pd9dcxYcIEntPOxZw5c5gzZy477bQzV155VSXd1dnFiGHD+PbpZ1DKF+np6Sfd2ka3bH3017/EqlGj6dYC3dHc4Uq7sciO0f9ix8p761Q5K1/tpDHy90WtEWIiBS+82iypNo0fVZT4bxWvJv5zNfBe3tNbvaj4QGslytG71tQPRWNkvEZO0KUo41yvLa6RYzcjF/mkS2AjNLIb8vkChXy+cs8mRm+7xkpb4q0jrvC39dH2Queq1Txb7ueywnqWJj0KamvhqghXAC3fXSbqWkP9yGV8/NN5LrtxHNN2iVmhVfwTvR53LS/SlTYYtygHHPK79b3c1Vug3YN9Dspy8pdbSKZWYwy4fqS+IPIxXr9k6JPz72XK5hu49Q+7MGL7BM9ly5zX38m3SpInleF6z3BtKc85Hb38qhDRMSjkjLPbBN58Bk9bj1PTR+fqfvrX50nGAZ4mK4Mr3kZE5Yj1GYjsSmaRJsKtT/g0rcNGKTgR09jSyO777oUrASNNfzGqq5EolUmVMcViwIoVKyqO4L8DYla/xhi1onPTRQ3brK223po+TTjGs65Az6vnh0oDes0VW3u7g49lA4E8QX70GEqjtLpWJNaNHbIiX2AnDgwd3T207rs3xWSdcJWr7XANGo3tPvu9l95+ajWO3H6Na0XGomVrQIAo1Irf0aLBCNEveP4VTG+J/o4NhAQaY7L5CFzZWvuTz2Dq6igPbCMzYADJplYSI0coWmake0vyHxLYDUL6586l2K2tRY2d0DWYIcOo1+Ihs89uRBoIcZ8FaaDiGKgQOsJiifL6Tvo6O3RXpkdRi8gJyanzC/78EG5fnkVzZ1NS+KBgXIo1daS32YpY+RvuuIvWpUtIiaGC8Bp5YlE9P3Qa0OvV2DDIXCt2k5B9+lrvxhoD6/wMa/bamcEXnMOShoFEqXpyQwZy5z13c9hhh/HJT36SLbfckqeeeopLLrmEz3/+84RhyMqVK5k1axbHHHMMd9xxB1ktOBqaGuja0MEnDzuSVavWkmlpw5s6jWFf/gqr6+qJnI2+V8NOc45TseV3Urb110XNOdnRA/FyCi6oQAPbUQAAEABJREFUA8ViEZNL4wxpIfRd1d9YU4/+KZ+NJaqf76cGnP+Nxu1LtowqTl7O0BNgqpGDXTjzNZZru6FYKqGIPuUo5Ne/uIUvfv4LlRXEwgULiVTOUhzFlbQFCZtok2yxnG7sBRSK/ax9+hkOUORpfCrN66bMgrikrZKYkmMoyTJDAZNIw8lJrGP8hOVcddkwvv2NNsZu4fBSz2pmlxL0uzlybpkgYRgxLsHnTmjlzB8Mpb55mZx8if4NZbwU5BpdTBCT3xAQplz8xgQpv48h6dn85tqJnPSFobRsk+Wl+og7iz3c2tfDwynxHZti76NaueaGSRz5iS6yzlIcATMTO4RxWVu1EaGiAAHBm100WN2ZN+8cx9GTmKJyx0+bjvETemKob2ggpdCzLRdpApE6iUoxHetW8fgjD3H6177NEUccRVtbG6lUSnXe+bT8jTHYa6yrXQGiw7FOp7/I4EQSBfIqzkjZ1fNDrAFrd3biKbkOfbvsyLYXnYM3uA2CCNPRT6ToUyRTcoa0UbvnzvQJKBW8FGVFXONyQOi69K3qYN6fnyAuGkqymqi+RhOVR1Hb6n7JkAg9hkycKGsuQ28HhSAPxsGRnRv5i5WvzgY9LWg7MxDSiTO1MHIssZsRaHMpOhLHiUnoumbBAuwX+4OoVKnjVXgk8WNFy0uB8F8fEsGeFUKHHS+OQByFMo6YFJ0y/X0dxFpseYpsN3b3E/d0EyxfgWO/DyaAV540Gre+iY5X5tL5wCPU5kta7CB5jCS1HMW4ev4bNPDvayJSU9YX2jEhPE4Cl5JAeWe2lmj33Zly8bmsH9BCy+ARPHH/o1x9+ZW89uqrfPazn+Waa67hlVdeoU4Lii984Qucc8459Pb2MmbMGA444AAuv/xypk2bRr5UpE9b3LffcTunnnIKf/j1b1m3bCU9mmdaP/ZRnB22oVPRNwvC7LhE1iax/uE0Nsc4FFIOyYYUgSmD5l0E4qKUT9xWp7FpKkAsgspVl+r5H6oB538qlzVaIyYJOVRXFJmIrLYsxgsgzP3Nzdzxi+voLuflwOR4jeHo4z7JrtoP/+63v8MJJ5zAN0//Jo8+/AiFQkFc/skpvkZu1fcSDB86iF1TOQ6uGcAL7Z3MzPczdKBHqaeDTEMGP5eg3OkQd0WkcjEDR67ltC9GXH/VQL59+ea86qxljZ8kIVn22GUg5507mS+fZmhuW6zGixgNPC3TwfHANTJuyV6IKWuEJtIhbpgn6Ful6NQcTj29xJVXN3LZJQ1cdPEAfnTNaL57/SiuuHIwP/yex3bbrSTVUiYiSbxWvIuQaXYIa1zWa5IqJ3w9C9WuqQw3I2W6urPbLvZar2hfLgowAquxcTCxh4lUVmKZ2LBy+TJ+fsMVAmCf5YqLv8evf/lzvqCV2MiRIzFGhcTr3ZybShqN2KceepRBrc0a01aud1O7WuaDqoFN711mR6iVdbkmhSOA0/HUE/T8+W7mnPU95nz3OwRzZ5HTStsPQ8pOSMkrExe60UCgcUQLdQNqCYt9UOwiNaSR0dtOxQjsFDUm3bBMSpRfuQLWriXb0UEuioksLymulEwwXFE4o0h33ZrVrHvuBUxXt8bvBgJtsTsqI1PHiSEZhHidfbgd3ZTsd2zmLWLVa3NZqa2g/JOv0PnSTMryByZWJZ22f7a+JTBE5VIlqpXJF0mu6yTf24MjWWp6eokXLySpraa6UpmUyjaNHQOKDMbyZUExXxmfEfaI9XRjyt5V6cOjAWsvlqyt2RdeMB4rc1l699iBQaedijdiLIuWreaJJ57kgQfuZZcdtmatbHaFdiH6tWAZN24crwqY1dbWMnbsWIYOHcovfvGLStre+77P7bf+li2ma3GtBcHatatYsmAe61et4vV5Cyhmsww46hN0tbQIWLlUDmvMVqjKzd8+YiXLmhfTg5phQB2BtlEdAbFUKqPAhINpq8fNJVUKNHXZ7lTS1Y//TA04/1OxrEuyRuHqVVsDFk4gG0eM6smz1dxlLLnzD6C9cF8PbGMm7XLkkUdw1ve/z9y5c7j+uuv49LHHcNwxn+Shh+6viGO3GDauBCxntD3oaTXqakWcoGHyZtwfdvK6G9Ino+v1YPKYRjn7HjyviOMWoC+E/pDA7yPO9eIUVzN20Er2OGgVB313MC91LidMhIybkGLHvT0yrd3ar8+T7w5J1jqk6w35vpi+7gAnJ2DZYvAdQ3mDhzEGp1HGXZNUtKzI2Al59j6wwEcP2cDRR3dx1Ed7NNDW0pRehR91g1+mkChSNCFx5JLOFWgYmmS1Vt55zyfSQDNsPN66auZxRU0Cha/fez+RtjstKDSKqBlc1rWv59yzz+KIj+/Drbecw5bTc5RKfey6y3YccsghFRljDVLexaHmcdQWGOxlynZb8uradWzw3MoAxh6bBLPpKv1LNfB+MLfv3UQRqZdn0/fjm1n85TNY9cNzSP7ip9Rcez29P7uZDTffzoprbqJxzXpyhTztjz3Cuht/Sc9fHyb/xFNkZ8/GrFhJ/boOen/3Fzqu/inrX3wOzy2Tjoqs/9XtrPnRVXjPv4yGD77sLXIdMgObyQxqZcWtt5KZM4f2B/4K8+aCgJ5LUdYeVf5AxY8gE4CzYjXh0lXk58zHXbKchs52Wjs3EM2agzdvMY3JNDbKZt5UZGyvAlu1jfW0NNdjZNu1fWWcl+YyQttAscZ1QpGwXvs9MEW1IzfEF+Bbdf+TxG/MpyGdYPDE0QKfPjGOxkosyS3TKn3YNGD0Zt0YfSK/7NKpRUL3ZuMZ9dUv4G+1Bdf86teyAEOdIk5jJ4ziuz88i/GTJ1JfX8/AgQP5y1/+wsc//nFef/11+eMS8+fP5/ua53784x+zZs0ajDGc8fUz+PGVV2F8h/6owF7778PZF/yQXE2GWFuJtdMm446boEhcAsM/HhJPdrgxP1KgIDmohTgJml3wkynyvX2SPSY7dIAGTKpS0I5vW++d+FUKVD/edw0471aCjRP230rbFytsVTEWm9YaWU4KbFQlJKRGRjam3EvjqmXccNF5dKzvwCsbPBmj43l8/PBDOf273yHheQwQqOla9jInn3A4E8ZP4Ac/OIcnn36MJUsW0dHRTiHfC3Eo1F9iaXcXf+oscPWqFRTrGsgI2H3kyIEkGkoE/WWC2CFR5+LU+wpsxYTaQnFyHolMEZNaw+DpnaS38FmZjnDyEa7J45kAJ1ITpmw/ZNUJgZ+QSFGrGBeT0H2+rNV2Xj1zxSuJR16Rt06i/g2kG0L8+hKFrvVE6zrxGvrxB3hqG63cy6S0DZlok0zZEF8TzKA2WOIZHsjHrM6mBRgdXOOAgFfJiLO2e0qxi+OmWDBzNr2rlzJ/8evc+6d7+dLnPse208fz6N1X8OmPxfz2V9tSLiznlVfX86MrLiSdUb9V3xXxLg77vpB7KatHeDHb7b8XJ9x6MzdrMlqbTGtQSx0e9hGR3rb94mr8LvhWi/xnasBILEvWOduVsl4pXgQZRbBrH3uYwjWXMGLOi7S+9hqt/T00axGQ/8k1FH5wBs4vr6OloxOZCW3r1lG+5ipK3/k26487gTHPP8aaQz/JuuM/Qyge5asuZVRPJ8mSmGulPlLb595tPyf3xlxitRVqOnE1Nv2FC1nxpZNxr76SjMqMWb2MlYcfTvK3twnAyfZkoBV5JXDRLcITDxFfeznBN05j/aePZOnhH2fJ0cfQ/q1T6L30PKI5s/C1EFRx5G6wPsqT8/LWrqH/kgsI/3gXKUf9ff4Jirf8kpyiZBn5ktJZ36Np7jwtrtSa/MGQ5YtZ9NGPsP7Ez2GenoGrPqDFjeVb0Zv0WD0/XBqIrQ+U/41cyMs/rx04nHHf+yEdQ8fSXwxoramjp7ODi664jDXr2tl1h13RhMOf//znSvRrzz33rICvxx9/nClTpmC3KR955BEiLXL22GMP3njjDZ5/6Xkmb74540aP48477mL2nLl85MCDWaHdjVeeeZHEwDGkD9yfrsYGjRA5Xs0JsXy5TBZHpmm/y1nxwUqXfEN5dAs9YQFXEeuwXMRPJUhqDoybM/S0ZbD1Yg1y7fh/uF7Wh6w39j39S7pkZEbJCAbLsLcZP5YlKxZS0L84LOLaZ2r5lM+cyLnnnkNnbz+C83zlxD34+F5pHrj7YkWWPsrhHzuUL5/yRU4/43Quu+YCfv6Ln/OHe/5KQca5johVxZUccfggpm8dYswGit0QFB18RbFIh0SdEeGGGGoiTIMh7I8IOtcwft8c85wCgRxuqb1LgCkmXZtUtCpJoa8gYBOQyiXICCDaLyoHirD5aQ+/1sNoxRwVowpw83IuXsIlKoYgD22ShkiRNidyQUMgkIz2l8rRbOCbhGRT/biPA3dtpnlYjtu1JXK3EzM3nWJVJklH2tCVUb/Ed04ux0OKJBRGtXDO2T/i04cdzcknH8HypXfxnS808uOftnHM5z2Wry5x3Y0vsP9HPsqQASMkh6O238NpIFJxXbB9iKTbsTvsRGdjI6uNeFlAqO6FqG/GYCdtzWuqUT0/LBqw795SQhNGWgA8GYUkFUVyI3BjqJN9NxbL1BVCUgEklJ8KY+pLJer7+mkQNSqd0nZhfU8fdRbclEOSKiML0kiwdSJSigLbH2LepDdXiQqf/hJ1pYB0EFMj4Fbb3U+qJ1+pH6qMBT4OMYmwREtfH+nX5+HMmktjezutXT0MUMS9SVG6hkJRbYSqIaH1+fbTqO20ytVKrpSK5IKIbKGk8ohvRDpfIKFnnqraPtv+13Z34q5YTq5UVJ8DfMlgI3Masm9nXU1/SDRgtBoPtaUexoa1gwcy+Iwv0jegFZNMcefvf695IuSyyy5jr733ZoEWEHW1dSxbtowjjjiiAsb6ZJudnZ186Utf4rbbbqNekbLu7m7tAB3JLbfcwuYCYHNff52mpiYefPBBjj32WB5//AlWaGvzxZdmMHz8KFb19NC0+660jxshMOgqMhbRl3DYkHboEji0tmft19qhBWV+XY5UJkMilaQkIGa0kxG5DpHmk9TQVgou2DrqGlW//Z9rqNZP/sukS4chI2OXhc88xcTpkwj9pIwijd3bjl2Dn/A55sST+M655zNr4Toeuu8ZPvaRRq768SguumgUm43tYNYLv+V3t17P+Wefx9nfPJM5M56lvgZyA+DYL4zh5C8MIJteIhBRJpNL42vQlAplAq1gEwmtDmSgkaJpsYlwZaBG25cDNu+lNCiiVFumqMidFtA4MmAENMqlkECRMFey2fJhPqTcG+C4mghyMSU59P7uksBXrCiYi3Bm5cv9ZW2FJnI+nrY1ix3iqzJ+xiPdmCTWBFNWnqdwdKoxz5Tp7Xz56yNZ2RhziyahK/IBVwjcXaVIweWWiiUu6evmzkI/P/3dH7j/oV8zfbPVXH/1OC69pIVDDu1g8MCVksnjzO/PoDvfwm5770lagA4M7+nQ6Iw0wVRqRVJj7KKwGqnBQ9hgHItQkB0AABAASURBVBzHxxGQDKQbOyG674l5tfAHSQOe3r/MHAvAKs5bwlsHkRAos6DKfg/UAikje5Gl4Au4JSugLSShMZbUQLL3fhhjAY2tu4ksX8tTLCuntTd770eQ1MTnKtrkqb6lhEr4asMRWXOOdW/L27yMytgoVl1QJlfeSGmNyZR8TVLyeJLVllWV/3LaPPsFbE/t2IiZI3kdpStXlXTfJNvmxvxYIK1MRuUSIo/IilIhFa2eH2QN/BPZ48p+h6EzmaN3223J7LsHUX0tM157lQcfeoja2lp23nln7F9BdnV10dLSgqcdnZdeeompU6fK/6axfyX5mqLJH/vYx7DAbMaMGbRrwbC3wJv9SQsLujICTsOHD+fRRx9lyJAh1NfXs2jBIn71m1sVDKghMXYsNfvtwzrPp5hy8fbcmuRRe9MxqAb7R2lW/Eq0ty5NokWRM9l/WWPBk/8v6VoKSpikT8344XTawaQKdhwaXavnf6YG7Pv5l0nmRmWGabVcvPOP/P5b3ydW9Ek2wnMvvcjcmbOIFO6N5YQPOvRIvqi98xdnFfj61x4n1MT/iSPyXH9Dlgfvm8T9f5jEDdeM4cwzBnPOD4Zz409H8PLsXfjG9xwGD51LkO8m1kra09ZfRIH+Dih3xWAjYXUxxbUBpTUhZCDRliTb2M7gcRGZkYbk4CxJ36PU3UcUB9Q0psjUJbT6KRHq3k/7leiYBXKBJgEvEaPxgavtRuScLRmBGTs5GQccxxBotR2KjDG44m2BXUlgy0T9ODlDmFjMR/ZZwd13TGfCvs28Ulvk0dqIu2p8bkt63JeADUMjtt0nw+WXTeCBZ3fnkstT7Dl1NiMHLifXGpJJDuDlpxO88EIng0cOZ4+99sA4JZAsvIcjVh9iTXglRTR6O3vs7gvqOF0digZUph2jp7bEe2BaLfqB04A1GwuMKoBJ0huRPSN9aDiyiQI9sCtxSxaYb8rXaENDuUJGZSwvXVR742nvLdl2bFmbq+GCbc8VeAr0wFKoa0iEvdrvTzoSwJaxdSyV9cy2HWPvNpJtx7ZtZbFXy/vvyZaMVNfSRt5U2rD9sWUtj78nKx+qY8vbia9CyrTt2DpV+nBpQO5dQQKH/m23YfI3vsG6riL9itS+sWAB3z/r+5WfpLDf9bIRrTPPPJMLL7yQVCqFBVIWiP36179m3333rXwfzH4/7Pnnn+eKK67gt7/9rSJfj9Ot6NiVV17Jddddx7x58yp199prLy6//HK2mjqNA/fel7wiYss1T4486ih6h4+gU4Op3FZH3VG7MOLM4+nZdhSrtDNTTHgwuFnzVwslLUpCbfPH6oBnHPx0Uov/MomRA+ipcbD2au2f6vEfqwG5lX+NbNZJ98mDtmjFfHCcwL3251z/kYO574pLaX/wUX5y4uf45enf5O4bruPlZ57mU8ccw0eOPoyZCxJ87xvLePYRjyDcQH3rMiZOXsEB+yzn6E8v51Of6WG3PXrJea9A/3y8ZD+ZWhdHEaxAqwFH3j4hMJPSiiCO5a5lnK7r4SniFSsdhUVCgbUd9goZv3kZxykSCTBq54VAWxM2tBvL+Ht7SuTzZUganKxDvi+gX9ucNkKUtn8urBmiv13PtR+fbU7gZVxtjZaI+mMyTUlStT6RwGHYHyhs7JJscIgF0qKeDK5bo8HSwdZTVnLTz9q47Y9juPDqQVxw+Vh+csMU7rlrCvfdOZbrL6vn8MPX0dw0gzhahBPnNXv046YDClGJ+/46H3WZKZuPp6GhAXBE7+00kSO4ZWjv6GDGjBc0MYb0rllNfskSWrRN5Ug3sYO2k6lwj98b+2rp918D70kC+37/niIDm0jGUuFn3iykIcY7kS0kDKWxprq6scXFpmJDuq3wC5WwZeyzWA/tVRcsxrJp60NUpNKkLWdBk61TIRXcJJMtZ8tvksPW+e+oUlb1bZuWh71W8lTp7deKHMqwbVtS0mapVPX8MGog8H0W5+rIHv4JCgMHsmr5StZbX6gt7cu1JXnwwQdXomCrV6/m4osvrgAzGyVbqG3K22+/neOPPx4b9bKAywK2HXfckUsvvZQtttiC0aNHV3z0NwTwLPgaNmxYZVvz3HPP5cgjj2TmrLnc8dvbWbFsCblUio5EksZPHkJ3Ikdh/hJMzqW0WSstX/4opY9szoaWJPnWHKEiZrHjkK7JEVgwJuDoOS6RRo0Z0IAnsBbIaq2dRx/Gl/Yh6ZOm2H9NT4SHSIcedquisdzF9sVutp71El0Xncuii65i7KKltN9xO0/8+CoyvRuo0V7G2T88m6OPP5aXX+ngykuWsnBhPXGipiJgnO8jDNfjpNfhZ3sItXUXdMnEYl/3LmEU0NcVEYUOGW0Pkokod4SEiowlGl3cOkPUJ1faEeBqy7JlTC+TxhQwAiD4kKr38ZIuxUKRSLzS9gv+afEl0CqpjC+gl/B8TSQesd27cQN8IRRjvb9AWaQpJyjGmJJL7IfYLctSf5liTxHHdxQJ88gXIdiQJxHl8Ztd8PI4eUW5Ji9jr0N6+cgn1rLHbouYsNkCGsYuxR24hlLUrn704Nu2G3PEKY+gK09Pf5LFCx1K+RTTJ29bCYTF9rtpcUVd7+lDkmBn09fnzWX96hXcdMGFjHd9Bkax+IZYto5ArI1chJazJjF7qdKHSAN6pxaQVBy20m+/mhgqJh9tvNrtRLvNZ+3GlcP/ezJSy9vrb0qLjZ5sPCt5DlgQZW3K0UNvE6mITbu6tzLZMkpqIWK05elo/DhKy2RVzuZb+Wx9V7I4ImX/w2nLWJ6bqNIfVa60odIVeQy8/eqocVdb9a7GuVtJg+27q3qqUj0/wBp4p1fYKZ9X3GMXarS7sGjdegZPHs053z+LxlwO+0OpFjw988wz7Lbbbtjvgi1fvrwS2bJ/Kbl06VLsl/Hz+Tyf+MQnsH85GWq73O40bLbZZjz22GOVn7GwIK1QKFR++PWAAw7APrfRsdlzX2fS5lOolY/v7+liWfs68ltMJjlhMuuWLCdevYGEdpCSI1tp+/Se1J2yD5ktx2BqU7gKOhT6+ytzRNJPUOrPk/I8bU8KoA1plf82smsZt873+sqsniy913rV8u9NA857K67Sb38rck78M8cHcpqhsHiI0YRuv8C7WSHP7oUSfneZp2VonsKw+3R38sTnP8/nJ07hpB22ZfZf7ydRSGn/vI/PnbqM1UsHEMYF/FaXXE1GEaeAoCge9R6eokyuC/Y7WHYLMJ12cBPW2gzGBMSuwZFB4gTghpTtwLBJU8T3C0R00a+BY8JI9y4miMl3B4SFiITAmgU/xa6QogCep/tk1qcgcNXbXsLVqsNvdsAxFNaHuEGSbHMKU692eyAuQ6LBxRcIjATWTL9H2q/BzUmBfhknDHCSBWJfV6eMcftwFKlzy71Q7tMzxCDCrnJKiqwZBxxF3UrlgH5F3Xq7PNZ3JsgLiA4a0Yox4msRE0YV//EMlGVJokg43djiutiJhzICtiVefvlVLjn9m6y+9Td81POoDwp6fzFWfSouzvp8Z/bi9J95SmK957e6jFXT/x/ZOu9E77WH78Tjv83Tw38m23tt+3+zvGPlEkP76i0pKbvYpNNY6f9K9vk/o+jNB5anpQo/fdh+q5nKu7JlLNm8N4tXLm9vRY3KHqkQOmzdTc91+46n5WlpY1kVUUJNK/HO50Z+kZqypMIqZj8tKVk9P6AasEBa63UZsCN7M4TqR0ned8XoUUw994e4A1p59OlneOTBJzj77HN47oVnWbx4MatWrcJ+wf7aa69lwIABNDc309bWxjnnnFOJhtXW1mKjZfb+7LPPZol2FWxk7N577+XUU0+tfGHfcRztYpTZfffdOe+889h+++21W+MRmZCTTjyB1oY2Bg8fwRNPPMFtf3qApo99gt5+l3BlHnIJysVe3JY66vbdjoadJ2AyBrdUlo1aSzaaKyMi+W77v05EKpsc1UBvIq7saMTGluFdH9bOiy7kPSp+045X+7UANaa5HaweN41RW9aSvbf5lhwgsmSojFNdcDRf2nJW5/Yd2EUWOirRbhWw9W07StpmNtbXc1vHZtjnuv3QnVZX/4+dsqqy9M+rx1Zzbz62yrVfBk6EZUbW5Nnac2lRtGtFX8jofjhRb+Wz2pP/nMLAnxtQz0jHY87zBW68bDV9G4boRfrgG4raLixqZWA8RbB8j1IhoLerXDGURC5FKKDStb5EWHLINHi4mZBCd0SQt/cJsk0ekawgzLskFfXKNhqM66OdPoxkymRcvISiWgJn6PA8B993QBGhWP0xBsliRMoDQjErCWgGkWRwbbGYvnxASTK6rocFc3lFxXrVL5Ms4tf5lAouPe0xUTmSPAmt8D361hQoRf14rZBsTBB0Fol7YtICf9lajQS1VRaQ9ZMeCYWj00mHhMCla3pYsXyeGgbjggTjnQ6jTEu6VM74zZuy+lT2YfmyN3jt1ptp+MNfOCmZZVy5hBdpGKlcxfh1tbztpcLgA/qxqd92YFsn8Pdkgant7zvRe+3yO/H4b/PeawP/gvL2/f492WasvjaRrEJWUzE5rD7/njbZyT/weVvG25KWPbaOpU28bNrSW+XeTMRSoCX7jE3HW8+UYdO6/MOp/E287bVSX3m2nL28E20so16/+dDWs1TJtxWr9MHVgF6rQ6wpJcZ61y5FvUZpSzIe2MbTzz3HAfvux2tamN5+x+9YtXYNXz/t6zz88MP87ne/Y/z48Rx99NGV/7LIAq1dd92VWCvc+++/n0mTJjFt2jTuueeeyk9ZfO1rX6t8af9nP/tZ5cv+dmvyxRdf5Omnn8aCuMbGRp588klGDB9e+a+S7r/vr6xbv47jjj8OtPi/7alHSY0axfp5q4gUKIg8GaPm0EArfb8uSxyHAmdFMum0BmQskFfSPOAK8DiYlE/bxDGESUMk+YzovbwwDTXSASRFahXrG+1PZ9ir1McmP4BubNkKaXCUjaFXc4otawEZxqHX8+nwM7S7KXr9FCU3SRT5eAokOIo4J8XDkiMBLf/A2BapRL4rfPVcj2xT9vKhI9vvf0unjFpxpMyEJvfpxR4+kUjSme/nt90beLW/kxpTwtG24Ktd6+ks9LJFtpa6Usytf9rAA48lKfXI6II8fs7FTyWISiGUwPUcEtpSRC8uEghzHKeSh14uqIwMVVvneukSwJqOJ8PVCqKQl3VJICeFjDegt7uARXOJbKJytfdBsUgq55NIe+T7igKBJZJZj2x9klAgqtwT4fguaYE50jEl8TRBglQt+Nb48xGxZEykPBI5IC5qMIU4jo/rehLZU2aICWOcEALJG/khsRtQ6g+JFJlzXBc/naq0ne8TM+OQUWQwm84zeGCZWrXz9KOvUC4F2C83i+E7no5y3RgMfzt0q1WNodDZxW0Xns9BJuYwvZ9xfb14xf7/UvZvtT54qbf32Upv+/3WhGofvp1UwN5aff096dF7Ov8Zn7/nu+l14p6fAAAQAElEQVTelrdyvRO9p4b/lwu/kzw270NjIP/L+qqy+8/WQMkxuJrtjZ3WIzSNuPRNnkJ6z13ZkO8hV1PDpRdcSFvrANZuWM/W22+L/f8jTznlFJLJJL7v88Mf/pAvfOEL2C1LS7feeitHHXUU9i8ohw4dWvn+17bbbssPfvAD7F9M1tfXY/9S0v4flDYa5sqv2+/13nDDDVjg9vJLL5FJpenStmS2JsuatWsZNXkSS12HjuFDmTdjDkaBCkfzTWXWKPWD5jZjjOY/zY+lkoICUSVtgwPloIybTUNdGrcxi50Onfc4YO0YD+SU7FUXq60K2bTNt4vYTc8cwFKk2Ftg3I0t6WF3Is3q0aNYt98+BCccR3TKZwg+ezyFow6ja++9WDlpMstbBrAqlaFbkbyimJgYfL0fO1854mv7a69GabHU54fvtP37l/fKKtAq116tcuuEeWoFhkYqRLa1BkVTOsNqk2KDV8MKAYF8EDE5V8+4pM/qFUV+d8dqVi9PUiyEuAkPXxGrfG+JosjV9mMi41NWZCzfWwbxywg8OX5EXkApCn2ytS4JAaWygFFQ9EhkXdJ1EMk640ADK2FI5wwWfkcybnt1fd2K98bVd0RYiYhp1KojRlqz+//lYiSDi3ETDqGiYv19AQhUJRRVc1wkX5myZPQFFBNph55uKPQGuFpiZOrRaqZEf1dAKFnTzT5pL4npMJiiS7rJx603AnyBQFmRhFY3qbRfaS9UtCpd089e+9XgKZL4zKOv8NjD92JMSCT9WdksvT2txth0xBpOkbZpY9GGjg7OO+10Co88wa4JnyYBMD8o4m8q/CG7aoxjB7NRwo1AJvhfSNj8f63HagI18Y5kn71TQzb/neidyv678v5RHtiU9++SodpOVQP/WxqIBV4cTMWGQ80XXZkM6T12I7X55vzmnrtZs3otkydMIJvNsHjZUgrFEpMnb/yeV09PD9tttx32x1ptdMwTeNhmm22w3/Wyka1BgwbR2tpa2ca0PymxuXguWrSo8p2xwYMHV36uwv68hf1O2QS1kU6nsT9pke/PazFdZorKz1+wgHQyTaahgXldnawaMpR2RY+C/phQ/j1SRCwtkBXoav24k0hgHEeDMt5IRnOIYygGJUxDFgY0EAjQWb//XnQobpQ1B6LJLDYOfZ6hoyZBd0uWvAuR2cjNXmzZiq/THGR/HgbJuypXT9/BH6H1oosYIRp09pkMPPt7NJ/9XZou/gEtV51H642X03zDlcTHfZoNw0fTkUhT0vweyhG/nb9tY2NrVN7bpvSH5aq396/rin05m7hbRUq32AmwX6DLDoatBCi+nMhQq4c3dKxjXb7I51vq2SMHL7WvYm3ZFeh3eOipLlZ3DsRRWRO54hHjp2KclMS3BijD07jSC1KLcYyR8cQCTkVtq8ehynuhcEhEoS9S5CvAkUG5fkxfd4mujiKITUJbgPZPgLs7SwhTka1Nqj2Pvp4igYBhTW1C24ReZbCUimWSGU8DJQGOg5ZUJGSsWUXrSOpeG+nGuHhpg591wTiYyMNTXmyZI8DmhmonFD+IXMmcEJWV7oqJBRgdRboioYS+3hL9ApieQFIikyLfX6S7s0Bsetj7oCw775gh6lvC1750CjOef5FCoaS+xtgjli7sl0P7+7V6UkZsxF8UajBbOR689z6OP+YIHvn1L9k/U8+g3iKu9GbfUcL+v5aq80E/N9mcuv1WV6x2rC5iDJFe/tspVp6lUNe/p7cYvMuEdSSh3v3fU6y8SO2Gf0eR2ozF+51I2e/b+U7y2Lz3TaBqw1UN/A80YOT/7Mi3Nmz/J5P2EUNI77kL81au5cQTT2H9mnXMmDGDS666nAsuvJDli5exbOlS7DbkCSecgP2LSfvF/REjRmCjX/a7Xscddxz2O2Pr1q3D/kTFGWecgf0y/wKBque01Wm3JO+++24sOCsUCpXfI7vjjjsYOXIkoRbEaUXDfvmLX1IsF5morc/Vy1Zw3U+u57NfO42f3fcwrXvui52qMAnsr/mH5TKO6+IlEpTzecIgIOH72N8Rs1/P8VyP2HMpaT7KDRuA/Z5XLP/yXtTmqHAqMHiKcq33YtaMaqD5y4eR+uQ+9Gt+0mPsXGGvsT5CVQh8j66MAOyE8TRffgEjrruG3H4Hkho5AaemFSfZRCI3kGTjSJIjNyOz5Y7kDvoIw889lyG/+hmdnz6CN5oaJK/mWgN2ezMSb3vaNizZ9IeNpLr/SZfevVqk04oZ2KujLbiM0HqdthIbSkVqwoAaT4pP5HFKBfxeAYZySM4rUudBRw/MmN2D6wuJd+QJBEYSWYOf9SjlS4o8FUgoWpSrS1U6Y/McN0Ftg4vjB4qWOaC96IwiYzX1KMoUEwaewJQhLdCHMUSKZOmC5xvdxgIzoeqExEAscIJrsNGxkqJgpaLyHT3xQ8p9ZXrXhZiyh6+oVajtx772MkE5JlHjQ8pQ6ClQ7o1JC8xl61OEJcnda/ASaWoaPLwAgu5Qi4gApxWMZAr7IzzxTGlbNKVoml35hEGIn/BIJF2MFyqyt4aLrxvDLns69LSvZd899ubM734XuzJ75ZVX+N3vflch268YdYe48s8Y9VEZA+sbme4l+ITvM0XvoVHvwXarZKBcKalKH4JT3XmrF+o2ofpfcjwKbuLvyK/clxyH4C0yhI4hsiYkLra+JSUrp01vIpth0xEqLwqMR9n4/0ClN/MCXf+eIslmQaKqY6/2PjQOoUCb5Wv5b2pnU9rev1uydSyfjfwc7P27qisl/hd5JJPl827qv72MTUfvsS+xBIylkFjXSBRX0lbH/FP547fKbSyz8f4f0yr2Lzvfqc330tjb69t6b79/e9o+e6/0P63/P2nPtv1e6/9vlvfeZBYJYvQ7aZxttqRm8gT56IC7b7uTJx97ggkTJ3LokYdzycUXY7QQ33effStRMLtFaSNg9ucobCTL/nSF/a+N7F9J2h9zHSFwtssuu/CrX/2qArr2339/bJ4FZwMHDmS//fYjEGiy/tne2+1JG2Wrr6vnqCM/yZNPPUX7ujVMmTiJfffaj/N+dDGZthHMNBF9AmEGX/NMGvtVFK2zNW+FGPkq47iUxdfVPJrwfELtOBnfJdRukT+klTCh9DuMlli62Dim/jY2lPXWGfoOK1IRvduOZMRXDqdu2mgKa9aiGIHdONJI3Fg0lH8oao5cU1tD50H7Me7aK6k5/AjCmkYtdg2RCYgSEbETqP9FSoqS9BX6sUEIyySuqcPfYksmn3s+g886i/VbbkVXLo3lGYi3lVMXW3Rjgx+yT00v775H9oVF0oZVemRiKSVW5Rh7b8k+V4ZOo1duyalcqZS091SOVFQmISty5dkdMdyi7HJSKkejQMFNisoswufwRI6jW2oZKGCUCWHFwi6M5+P6Ho7rymrUtnjEsas2lKaM/aJVuRxSEIgx4uvIEGMi+npDgpKGXVJ1PYf+/oBiPiQh40ymXaUD+nsCXLWfVWTMSC57j67ZnICS+OR7Qhl3REoAMKPIV6SoV1CK8VIuGftleokUaiAY45DI2HaM+mrl0sURmQgsCekEkrFYiCsDyJGhhwrKFXpiIunFScfEhPR1BgKZEb7aT2qrtSDwWegt4KaSAnQ1xEJLhe5OBgxayNkXDOHzJw9iwpA8v7jpUo496kiOOfpYzvzB92kb3IIwB2Kq5kO61q/lgb/cx5lfOpXrPnMSQx5+mAMV4q4p9RJZ+agUfSut2w/0ad+CNP/myspoYOdYmB7C09mxPJWdxDPZiTyXHccL2TG8lBvNzNrRzMkNY1Z2BLMyo5iXHsby1ADWJxoouQmRK9qoEhNDhKsbl0DvnThB3qljVXIwCzODmJ0bwqzsKGaKKtfMSGbXjOY1XWdmR/Ka2pidHcbc3FDeyA5hfnYQq5MD6fVqxRPJ7LM0NYiX0yPEYyTLkkPoc2oJ1SkLDCOjtmODlcNWMPpQjj43nk4MsWSKtAixOggla97NsjLdyuzUePVtFD1+plI4Ujk0lmwdV/VsOtbWvX3o6hpiQWuStekmZubGMkd9WCC5O/x6YvXdtu2onhGPGFOR0ajd2DGUPMsFYuOpvVoWZUawuKaFbt8nwKGsyqExcuyO5EU6RWmwMhBDwWTodRvp9GtYlWpibXIA6xJttKcayLtp1UkSqVyozofiUzAeHX4D65JNqlNLr5ujRzq11OvltMWSpU/18m5S9a0MrpoxalBNVi5mY/u8eS/e7psUS9+R+qdHb51Gzyy5elYh8QgkR1H+Ku8n6Esk6U14FLwEoXybragiSjtqwCXUjYkd9dsT6KfyPhW0J5buik6akBRIT0XHkew+BSchuRMUXJ+S40t/LmW920BkbCRbcoizotuqpfcaKT/QO4rUdhQnKZk0/dJDt9dMv1NPSfmhWohjiaN2YslulHZFRvlydbJFKCl/E5WVtmT7aaksWd+iN5+V1WaAV5Gt4HoUJH8ghmXH0/sylX6iNtTExtOmLW28+5d92r4FspXYiVlXU8O4Y49nbX+Bnt5ObSmuxAKphx95mJECVW1tbdjvdt144w188pOfxG4vJhIJbr/9dj760Y/S0dGBLzu2f1VpvxP28ssvY0Ga3aocMGAAv/jFL7C/J2a3K225n/70p4wbNw5jTKXeUwJeNqq2eMlikukkbW0Dqa9v4vHHn2DaFlMZPHAALYPa+M4lV9JpsiDKa+fI1bzh+UaArIQnO3Dlm+LYwTguSOdBMlXRcaEvjz+wFSeboiygZPWtbmvM2HcNhaRPb22ayHWQUBR1sa/AUlHvdFWDR/aQnRl28kdJTRpMYcVKeh5/mVzJxehfbADx7UwlWT1mNNmvncroH55NZuutQVG+Qm8Ps1+awSvPP82KBXNYNm82y16fyYN/ult5T9Hd0S5ZDLGilI7xcepaGHj0cQy9+ELKHz+UNbXN5GUvZcmFQTbtiUzFdqy92ndZ6Y/EsDLr8oE8bffek+AVxZu/VfGUTEoDlnxpyhGZN8nRM+fN9KY8ey0bDWrlq5pMJqS11MdEoeNMt8NqrT56FZ4d5rrU68V0CTClZXA1iRLFQh+JOh/Hc+jvRAAqIplzSNWmKAnYlPIBiUyC2kYPvS1FvSKVTVBb7yvfDn50uCSTDomUix6CjNeVwfkVz2cwmtyiEBSwQ5aM4zigN26/3B9INolVyevTdmFeW51GsngCS6WwRK/AnDEOfsYlFpPuDSWiYkAql6jk2b+etDJaeWsak0RBGXvvZR1qGn0NqDSmkNIkkCJTY/nEWo0B5Xr8KIOV0XHyOE6/MGcgMBbjUGDwsLV84Uu13HjDNnz20+Pxw3WsXvI665Yt5Lijjmby6GnssfuB7LDdLkwaN54vHX0YK+/+DQeuWc0BAoVthaLqBJgoxovBV39dkVr+EJwOxmzshv3+wcu5Yfw6M5nL6rbn7Kad+WHrLpzTsivnNO/M2fU78P267TiraUe+w7DToAAAEABJREFU17yRzmreiR807sCFKndn05a8lhtPr9dCUSxDB5lZKH2FMqOIrkSSe3MDuaJxOhdmd+Psmt34XtMOnNm4PWeKnyXL7/vidVbzrpzVvIvyd+W7DTvx3cYdOVPtX1U7lXvrJ7I018qs7GBuz03k0votuCy3NTfWTOGR+jGsTjWpXYekbMzIs5Zlv4E6GRrQrewHTAyRrMPg4pmQvOz7jboh3C3+V9ZuwUW5KVxTO4n7G8eyUoDGVMoaDFQotoxElclYnm5NJsdTtSP4tYDrpdltOb9mZ67PbsmD2UksSbbRr4FRdmybalW2E7PxUBYWIPU4WWZmh3K72rwuNZUbRffmprI4NU6yZdUfWyOi4EOgMedInsgJ6fcd5tWM4I+10/hp7XR+3Lg11zRO44a6zflZ7RTuaJrGi7UTCAS0CHyWpgby1/rJ3KZnt9Ztwa8btuRXjVtxa/023KM6f26Yxp/qN+e+hqlv0jSeaNyMN2pHsN5vIB9n9W6TAg0u1tdF6kYonxBWtIKkiiv6VfZ/OU3lLqakEuuTDcyqGcPjtZvz15otuLd2K+6t24oHarbi+bppLM4NpctLqkak0qbSju1vrHcVKzdU/3tJsTLRLHsboTrjebFmAq/mNuNV6fuV3FhdN9LMmrHMrh3HGzWjWJYdgLXxoutpQnUE0oxsICKSMXSm0sxubOXJtnH8uXUz7lCfb28czZ3N47hvwDSea9qMhbWDK/XLAmtlLA9Dv3xwp9PMIrtg0HtYlBnL4gqNY0nmTUrrmhrLkk1k7yvPxjIvN1a6HccCLXLWpgZRlh342orziN/UqDr8bz7Nm3oueYbEtltQHjRUAGgwtY01zJo1k9/ffVflx1oXzJvPSgGPfLHAZz77WewX9D3Pq3xHbKuttqpsUY4ZM4YddtgBezz66KNYMGbBWVdXl81in332qfyyvv2tMBsBs2Uff/zxyjan/T7Z0KFDK39d2dTcxOvzXmfy5Ml6tpbNp03jL/f+hfVrV1Ms9nPG987i7It+wrqOPtmMiycbsV8xSaZT2G3KUn8fCd/VvFDGdHWTkC9PhBrFaWl6cA53WBOxfEQsqQKD0sjODYUJQ8h9fDf6c0lUvMLX6M10pwwrRtTQdPJBtH1qT9zRDZjebpbf8yhN7XlMFKBiIOC3OpFWBGtrRlxxNYO++CX8EaPBTWC0k/TLX9zEtdf+hEceeJB5M2fy1KOPcNfv7uD3t/2Wv/7pT/z+17eyYdkqYu3IxJpDIYJMmvQ22zDinLOo+crJrKxrlLxJAXpDyZdNy56trwsdsFd0yEXp84N7qivvTvjIIGVQcUKudOXaN/pmVVN5I0iFMSEiExGJYiLdRfrcRHHled6HvB/LWdh7MVPZRFxiSzfPCblahtU0cG8YcY/QfLsk9DMR22w7GNexL9+2gICObdzByFmb2NU+uSdQY5QZYbwQuxff010m0l666xqBsjJdG4oExTKJVAKb199doJDXfTpBMuOrTEn3RdykQ22TDMn3KCvqZY2ttgFSGY8oTBELvGleIq17rB4kq+sYfBmJMQ4qAMagLOxh7MQko9TOosKyMaYygUK+v0R/X0gUlzFJBP4iujcU1EaMnzUqF5FfX9BWbDdeXVJ5SQqdDvlOPc8kqWnMEolXId9OsnYpIzebz5nnGh59cktuumEKX/tiK3ttD201q1mz8hG6Ol5lcA1MaKqn1suwRkCwV/qzRpwKIREbjASORfZ96/KBP8vGxVG/UHRmfmYgt6aHclfjFF5rGc/axkGsrG1hRV0byxuGsKRhKAtqh/N6bhJza8Yzu240L+n6XM10HkxtzTU1O3BDejr3pyazODOGPkVarK4qZHxeT7dwZ904ftuyOfe3bs2rjRN5o24o8xuG6zqscp2daWNubjBzaoaKRjCzZgSz6sbyWt14XmqYzJ8atuTm1OaaKLfjN5mp/LFmM55s3pxHW7fg9y1T+YVkezC7OUuTgym4LtYZxTJCWb2iSx52KxRNNBEJjbuEUrIx12FuzSB+nZnEDbXb8IfGbXly0AT+2jyRn2c257FagSFN3kY1Qr3xkqMPjUlXfI2S7X6SJ9Oj+WVqG+6o2ZInWybwxICJknUaP81N4V6BxTX+AE2ySJ4YW13VCEyAE8VEQYr5ApC/ley31G3Lva3TuKtle66r2YWfCYw9pv63J+opuWrNnnpfsYCAnSjn1rZxW2I41wtY/aphR35fuwO/a5jG7/QOb6vbmmtqt+O62s14Pj1WYGQs90iem3JbcXPNFtxcN5Wf1W/JTfXbc6OA93U123Jdbluur9mBazLbc3V6xwpdntmZq9LbcZtke7p+EssFaEqeK9kNXuRgJE8gOyprbDvqmCO96IK9OHr5Ogkld1G0OtvA/cmJ/DK9JT9Jb8VV2e0r12vE/5rM1lyVma73Oo3ZmRHSl6/xFos/lasjH+GqrU6ByvuapvKTpm05p3ELvtmyFd9o2okz1Y/v1+/Ad5p24Vtv0jcbdub0+p05q24nblS//1w7hqWpOtlBkoKTYn3K5dXcKP6Q0btPT+Gi5DSuSG/LTdmduCU3jRuy07k0vT2XpHbghrRso34ar9WMoiPZSJefYV52BHfVbs+1ye24NLuNFinbVujMpm04U3Z01pv0/cbt+Bttq7SoYRt+KOD5w5rpXJhRW7npPKh3tSbVQOCYis6kMqwOrS7VdSzxrz7UqCcf3p5M0Xbkx0kLBD39+FOc8oXPV/4S0oIl+1MVf/nLX/isAJj9PyPtVmIqlar8/tdPfvIT7P8XaX8DzP6UxY033shxxx2H/f6Y/Z6Y/fHWI444gp6ensoX8Y0xHHLIIVge9rfFbHTMbm/a76HZH4DN5XLY+cpub9rn9v+wXL9+Pc888wz2R1/nzprFM88+R21jC32FgIS28cqaTEqa28JY84fGrZdwiMu9aH8Vv8alVO5WukhdbS2l5hThoCbsItv6i6JLRc/dtS7OzuPJ7Lk53S1ZHPkJIzTWo3msffJABn3+YGp334y+xohSXKD7udl4s5fja3cpUtneTIalI0bS/8mjGXvxJWS235U4VUMkcBbIC9z629u59MpruP/Rx/nDvffx5LPPCmzO51UBsona+p0/dy716RQLX3uRP/z2V7SvWkFkwZiJicW/PHgQQ77yBYacezarxk6gOyM9UVZvQSpVCxv7YceeA1rM6eMDelr5373oMZVBYyspqYGkFy5XXxSHvAHrwO2L1u1GJWmwRdKYpVDpTZRRSCwtWO7ErsBYkh4/S4efo+CFJP0yL5Q7ubawnj/ku3FrPPbfr5nNtwyQb6TQHWDbztYbEhm1qW3IoFwiXQcZGVYsUBRKEM93ycogjZx7qDyjF5vJGFzPIVYYFB1GqwqDQWhGd7EusYBShAogsbXSCChoG9PyVPSXWI6yX+AuKIZ4voOXcCkWAoEpbQyIb6YmSajtyUKfzFDt5Wp9XN+jkA9V10ieBOmsrzZirEypjI8tg0BCWAZX/U/VxBhPxib9EKcxCZXPeHQGA3hj6USeeHY0S5aNALLgeZQ0KEqFSPL2k65plzHOJ5d4kf33WcYZ3435+a9bufnXDfzqJy3ccsN2fP+HBzB1mzEUStqKLKgd41F2PQJN3CVtUfQ59t4QWwWolQ/6GbkC7+pEn1PHDDOM52vG09fUxOEHb8FZ39iL735tT04/dXfO+PrefOOre/H1r+zG1768A1/94rZ8+fNbc9JntmTvj4xk4Dif1bksjzUN5kYBrF9qApuRGk9HoraiuyI55rmDWOHKscmWD9x7MF/63FZ89fO7CBDvxulf2YPTvrQ7p+r+1FN25Msnb1ehU07ajpM/uz2fOWkHjjh8CxoHt7IoM5Q/JCbwWO1k1mSb+ejuW/DJI6bRMrKVudkR/Do9hd/XTmJBtoWy3l8ygqRs2hPgD/TeQqMMIxvUmrfggt0G/X1yex7MTWN5TSPjJrfxyY9txbBBg1mYGMOjzmBW5hrk4AyhcQhB9oRsAIomxcLMSB4zE3k5O4m+xibpbiKfOWQcA4bUMbuxjQeyg1jqtpIIExX/YHkYDKEby+4hcGp5PGrmUel+TaaFSVsNYtxWQ1nU0syfGkfys5qpPKS+rvcbSUv0lCaXQPV73RoedTfj0exYljY1MmLqULaeOoQtpo5k/FajGD5xFB3ZFh6tG87NDaO5pWlz/pAbx9zUQMJhQ2mYOILaMW3kRjVTP66FeMIA+sY00TOyid5RLXRLn6taa5hd38IDjeO4oWEqP67bkjv1XuckhtLrZ6WDWKMiwJVMEU5FRzEbD2fjRZ9G+Q59iTQvpYbwu+REHhLwfKV5AIsGNrFmQJq1g+pYOrCRF1oG85fsaJ7yh9GRaJaunYrODNIVAZHxWZJo5S9mAg+ZScxPjWNlehRLs8NZVDOERbkBLBGYX16hgSzLDGJxehAzcyO5s3Yrfp3ZjtmJwfQ6KZZmhnF3ZipX1+7CL+t35eHc1rwh/azOtJLXtlk0eAzFgaNYWdPC7Pqh/LVuIjcJbF2f3pw/5ybwfM1m3JMcy88UYbxbUbQnm8YxQwuH53PDeSE3ghm1I3jBUt0IZohs+nktZF6o0IjKsxkNw3m6eSxPNk/iD3XT+G1yOs9mx9LjpYikz1jvWQp889Om/vUUOBGh9BwpmpUfNlBjyCGXznLciSdVfpzVbiva726ddNJJXHLJJdgv5tfW1nLggQdy8803V6Jcq1evxm49dnZ2ctZZZ2H/X8mBAwditx0teLM/4mrBxk477cT+++/Pgw8+yJQpUyp1fN9npsCI/aJ+WWAq1riNNH6/9a1vaW4IWLt2reaHsPJbZddffx0Txo+nvz/PkJGjmDV/udKaLByPZDpNUYvp2InxU57mqwLFng2EGzqItQAKfUN5QxeenyQ9uJlAc5TVblJjrOQZejcbRMPeUwkHJGFUIx3SS3trmuCj0xn7jaOo2Xo8cdLgKYKZXNZJ4YFXya4v0++lWTdkOKVPHsXAa69g7MXnkdhiGmHKl17RPBqxaMFCfn/HnXR1dtHV3U2nrq+8MovX5rxOrq6e/mIRT/PO67NmSuZOahIuC2a9ysrFi4g11kK1aeIkcbqJ2k8eQdNF36dnh20ouCmMcfEjyaV+eLHaMxCIlLTd+0DS33zJ/6/46ilG/5DLQAo35I2hTy+505Kc0IZEhg45r04vR5eoXfft6RzrhZLXJmtZm6pnTbqeRXW1zK6t4TnR/ZkUd2ml8QvjcIFQ/uU9JR4UsF+vlyB75eD96vj6aa00NC9XuwGhtgcrCnetwIG2JA2BjNkReDF+oO1KAaPuCGMMvl5uUA4qW4aRwFgy7eG4LnZbMQhi0gI4SeWVtT1XVjkv7ZMReMIggBPgypAzOR8L4qLQYATcUlkXV3xjSYPIdY0M3QE9483DtiVrAmN0iSRjWJHbtUhSeYX+EkVFw1zfwxMVBSZ7OzX1+FkZrwYAABAASURBVDHJGkeGHNLTGRGESUy2iVmLRvPtc7J87XvNXHD1UO74S458vq7yF52pXIpsNiVnnqj8DwAuHrmMT8KXEoMVMva1tA1w5SCGsWTxBn79y0eY9eRrjE2mmJit0QaI6nkJOpIJVqcTtCc9Ig2QJC6GD/7h6h3ZkEOvk2aV10p3sonxbT5nnbwzxx42neOP2pbPHLMdJxy5FZ87dgdOOX5nvnDCTnzlpF047TO7ccbJe/DDMz7CVRd/kvO+/1HGTG5gUUMTt9WN5Pa6SbycGU23n6bfL7Mi4dFjGhjakOK739qHr5y8C189aXe+fPwufOFTO/LFT+/E1z+7J1/9zB58/XO7iXbl9M/vzukn7843T9mNbwus7b3/aPqSMcsl67qkgEmrJ1C4PWeeuiPnfetAmobVMKduIA8nR/GyN552fwhFgWgX8OKQ2IQCPhohRtFUOdu5uVb+mJzMw5lpGn817LXnMM49/2DO+NrufO2zu1F0XJa5tWxINFbGdIyj925kT2iCcmlP1PBKpo35mVq6Ej386EeHq+5+nHHq/lx65idwvB4WpeqZm2rT9mSDVO0S4iKfjiMxYhlRv5PkDSfD6nQD2+4+hgvPPIhrvnMAp524PU5jkgXS4d3JcbyQnsAGr5ZInSmrcrdpYiZDaM+0cOC+m3PpDz7KxecfyI/O+wQ/+tFhXHr+Jzj1szvRn87wRHYED/nDWJ5qoWlUDZddeiRXXXgo11x8FNdefCTXX3woN1x8DDdd8il+dvmx3HTZsfz08mP46RXH893Td2ebHVvpq0vwcnoIf6rbguvqtueJugmszDRJRw4e0ow6ExgHzQG6481DHVR/I1Gfm+U1M4A5tWMwg5sUXdmbG648mpt/fCK3XPMprlO7wyc2sDxdwxteK6v9Zsri7MYQiWNsYgqCffPcBl6uaaBzQIqPHLI5V19wJFerDxdfdjgXXXI4V112FD++4miuufQoLrv4CC666Ag+dfwWpAflmJ8cyMzEIF6WDHekp/PLmr15um4EizVRj5k+hM9/djsuv/QQrrn2MC778VH8+MdHcu0Vh/KlU7Zi9BZNrK3N8GTdRH5Rvx3X1m/NQ/WTWJ9MMnnrVj7/5d34+lf35Gtf2Z2vfHEXvnjKDpyiRcRnT9yG44+bzqc/NY1PHzuNz312W0753PaccNxWfEP2/fWTd+VTR25DWAfzrD9zcvS5SSLjSoeOyMjmdPk3nZH03O97pLfcivSoUcQaA/cJKJWKpcrWoo1qvfzyy5Wo13777Sdfm+ehhx6q/Fir3Xq00aq5iuZYYJYWGMrn84wRqLOgy+ZPmzaNj3/84+yxxx7Yv5q03y07+eSTK/XnzJlTacOCO/sXlhaEWR7dAiu33norW2yxBUOGDNF7+TFWjs03n8KG9vU88ugTtHf2MmzUOIrlCHuEds5yPRKSoSgZkBY96bT32SX0PTAPr88j8pLEnkeg3ZM+BTUcYyojfEOdx4gj9yBuyULawYxuZsOwLOkjd6T1pH0oaVsSPyJ0Q7zeMr2PziaeuQY3zrGyppmGr3+DAd/+Nsnd9iSuacTVv9gpE8UFKBe0uxJwmiKMJx51BAfssRu+xs2cmXN57dWZAmNzKMtXlRV9WLZ8Gc89/wLLli9n0aKFvDFnNksXzKfU3yt/FmHUHyddS8PuezL8+9+hc/udWJHMytckcOyzmMpRGZOmkvxAfjjvRWrbT0u2Ttk19Mp5vK5ttUcTPvfKsH8n+lXS4+cCN9dr4P9EZa6MAy4Ni1waFDi/0MvZfd18Uej4FO1jf6mrk2/3dXFOTztXF7u5S+j+CSckbA7ZakLMD781nqtuGsqIsQuEmjfgqL1sk4vjBhT67BvwySjqlUzL2EKPOPJJZTyyioxpRsAauQVK8iPYq71Hh+uAES9jDPawUaVQwMwo4uUoq6gIUz5vjSDGlTFGinK1r421rRnhJ8sYE2D/X8uCIl+++psQlQtWpiKudJGpS1q2lLTt6bgutQ0J/IRDWCph283kEqRyklldiNWmn4ZEVk+M8qKM5E4TG5fIieSom7n4kk7+eO+uPDt3O2atnM7jL9Wxfl2dIm2OJsIAzw8p95cpSyflyODlcoSKsvV2JujdMIjXZw3i44c+z7e/+DLdT3WxRX+KXE+BGX2d3Bf086eoyB1ugV+l8tzhlVhQ49BtIiRehSqd+YB+mMhaDQSymdCJKYfSVyqipiFJaEJRQESgfloqV642omRw9M/DdRzq6zOMHTeIww6axq+u/goH7z2RUlMdj2cG8ZvMeGbUjaLTS1NIuOQF5nvJa+GQw1F7kSnz94QjO5DTQuS6JRw3jy+9ZzOGZFYyamZWLqEDja0p6hti6gXOdtp6GJecfwzJXC9Lsk383hvJk9kxLM+2kpedybgq4MdRnwNFm20U5fepqdxXM5olfp5RI0Mu+MGnGTe8gWRNTNPQOorK79dKOSArOcHEBk/14xiKns/adCNPxs2sTCYYPgR2nD6YmpxLIuOz5bYD2Xr8AAp+K0+kBzK7tpGy40mMSLoz4oPuXXp9n85kAsR786lDGDKqidGjm/jycbvIWe+hMn3Mrh3IbZkJ3NuwBatSDUTi0qs+dfgOyBZ32WYooyc20zw8x7ChDYwd0sCY8fVaYNQQFwM2+CNYnWqmoPd84nEHs61W+1NG5dh8fBOTJ7cycXwLW0xoY6tJg5g+YTBbTh7M1psPZpdtR/DpQ7fm11d/jvt/9RW23rqJpRqfDzeM5xepzXkkO4m1ApCx5HEI9alxYUAJ7GGUsM9i41B0fNa7tfRk6pi+eStfPno79txyBNtPG8l2Uwazx5bDueb8zxB6MR0Cp12uj1QtDqi/MYEDJfFYlmqiL9PAwIE1nPrF/fnIvsP46D5DOHTPURy691gO2nM0B+w+UhPcaD627zgOPmA83/7aQWwztZ5yOi1AO5JfN0zjDgGqZbUNDB8WcdWFh3Hrz0/ia1/ahY/sPYqtpwxkywkt0lMT++06lC9/djduu/lrXHreodQOc5hXU8uzinzNTTSRkM+7/NuHcvoJu3HqcTvztRN30yJlD77xuX044/P78O0v78/3vvoRvv+Nj3G26Iwv7Mc3lX/m1w7kcyftxhc/uys//OY+HPDRqaxKJHjDydKXSKnPToUM/94jVHM98tNm7DhyLUP4/g/OYa/998P+cn1ra2vlL80tcHr11Vex24v2N7/OOussvvrVr2K/+9XW1sZvfvMb7HfGpk6dyvTp0/n0pz+NjZLZn6lYtGgRI0aM4K9//SvXXXdd5f+jtN8FGzduXOVnMezPWgwR2Npuu+2wIM2CtbFjx1a+/G/bb29vr0TZrrjiCl595RVmvvoKt93+O+574FH+dN+D4KXwEhnZfVnwR1Yp+3ddX3bkEig0NH/ROl7+5RMsvv5hkh1JEoFLbtgASvVJWTB0+ZDeYwsy0yeoTkCciKibPoox3zyMhsO2p78OecQyRVPU+wFnQ5H2B14kLieYX1fPmMvOpf5TR+IMG46Rn3GLZejto7yunaCjnbCzncF1NUwa1MZZX/8q3zjls/KdB7H3HnuRTCTp7e3l7j/+gUQ2TSKXY63qrmzfwMw5c5kvEPaAtoRXLlrAknmz1H4JO75MIkdq6tZM/PlNBIcexNKGGvKOJ/klX7yRVFBv9oN5Ou9WbKPOGhWORPKnOGFM2vPwPZc1YYln8n38pqebH/d0cUcyYP5mTby+eT0zJtfz1JgUTw/3eGmoxysDPVYO9+kfmCQzrJbmSU1M2rWFXfdp4pMHtcqhDOHyG9u45U+DOPFrBfAXEgo5a/7EWAQlJB0q7FrIQ1h2cLwYI+F6FUEqVL48DyYBZW0f5gWUHNeQyjpC6hGFfg3B2COdTeH6LkWVsUAoYycWTaCB+hQq4pZMOppsPGJ1NIwMjpugttbHTbh61zHKwHXTIhcxRpYsgzEiPbOeNU5UBkSx5BNL1tjRsyBJf6dLsS9N7A7QgGijuysgr9WG58cyyGa6ewexZtUIVndMZG3PWArFJkXGkixckKEcDQBNxiO0vbK+K8nS1RE1dXXEAl9ROcJPgScA7CYcyvkEnSsH89rDw7jtXMONpyxkwspaThw0mJMnDOTjY3w+tnkTe2w3gek7bsZWu05j6t5bMuGj46nfolVtOaTVFXSEBqQGDTgqk7x5M1+PPhhn7EjXBlP5GnU/9t1FcmR2IeHhsonc0NVqz1UfjfI8XV2MQjOO7lwZfSIKtKor0tzoct53juDUo7Yh2ejzQuMY7nEnsCQ5Ac2CmFKBZFJ1ywY/9mxtXX2RJ3Ir5Ea++CdwQ1GU1DWJ0ULCizxSoU+ijOzToxTHwmpl/CgBURbHGE2grdx02QnkBvu83DyEP2ob7vnsUFYlGwiNg92eDI3PmvQAHvNG80hmM1bX1LL3LoO48+dnUCc7qVGbntqL3Vh6QYDP0TUmBhwipb0KKOh3EszwGpiTHEmkVelXT/oYbYrAZiSHJAbP8N3TjiE2ZV5NNPBsupnOZFpyxBXSA0JijJ5jZdPYcEquhoyvfOlAC4jDDt+R7551CE69w4y6wfxOenwmNZrVAmOB6xC4BUkUEmlsGo0rh7T04eAWIY4NGp6k5ZCVQ8ExxLZObw9JA67evaN34GiyQD3DaNIxserEBF5E2YTEIj+ZwFNfxo6q52fXnsA3vrwHLfUBs2uG8Cd/DK8kRtDjJWUtsbhYkqJita+L/XTQjU2rjwpBYxQViAsFqSfGdfTMcTCuh6txPmKw+KjNku5DR+0T6R8ERpwckTH0KsJZLmdI6p92w/VcMuNhIhdPHfaIJAsVciJIiny1b7yYghaF83NDed4fRkfO4RN71HPDJSdw0D5byF9HGGne0SItIztLS59uKIOI0hgvJdFj9t9rM35+9XEcssdQMorPkfLpcEuka9S+nEEsDSAZ7UUKBiuA1WtFdoikg9i4hCpj08L4kjzGEDGgpkEFsjhOc8UGIiOh/4VnvIm3EuZNQldH0niDBlLWdncsm/z0Z4/j6aef4omHH8VGpw466CAee+wxbOTLRqUsiLJfsN9rr70YpQja66+/zv33389XvvKVylajBRapVErAeSA2smWjaRbA2e+FrVy5kjr5aQvWWlpatK3Yj93yPPXUU6mpqakAtmOPPZaDDz648heYNkq2YsWKCmDLZrMMHTKU1tY2Tv/G19lmux3oKSUoafwWrY2nsrIJCMp5PL37yDGYmha2+OYZTP3cl+lcWODls39KecZCUk4KN5WhLDvvHVxL3S6TKev9GikkkHLqJ4/E0eKklIhIeZ4sEJVP4nUHrLzlPtxVBTq11T7iW6eSPWQ/4mxOvi6m1N7FotmzWDFvHr0LVtD9xlLaFy9l7fwF8l0l+tavZUB9LccdcxQH7bsXHzvwAAYOGMD+ijQmU0kCzY9lzbkLFi9hfUcHM16YQUNtDcsFZtctX8KyeXORxTD2AAAQAElEQVTpL3VTlp3FfoZo4CBGffeb5I49hlX1zRQdj9iA0Yer98oH9HDevdyxBhdSiNEgMgo9GrIKjY4MI/bTwDs8mWJvOeGRcjAJMa2tczhgv7Gcfd62CoFP5pILh3HRBYO49MdDuPi6YVx2pa4XtHLZVQO56IoBXHxZI+delOa0r3vss3eeAYPXEBaXESnkmkwlyDWmBchCgSdwXLXdYHA1Y9ktRjsRJLMJEmmXSE4uNimVcfAlC5JNbwljYl18YnTIAWLKMuCASIZgTITRk2JehpW3r9NVfSMwFZHPh8SaiROZABWhvwfCKMLP+gjSUyjEojKJVEwq40hmDwW+iL1m3MwkSmZzeot1lGlgXfcUXluwBb/7yzCu/7lLMRqG52UgrmHxknFc/uM0P7qole+e38APLjE8N0N9FoBLZGSABBLZkE4E9CmitbTbQzMSxY6ywJwhcAeSSE9l3mODufuciMfPD1h3KwyZWebkgbV8Z8IgPj+4gb3qXEamPWq9FCtKPawaHrFqbEzHiCI7n9LE1oeNpjsT0+dHhJpAYoztdoUCB8qiWCr8oJyu9BYZI3Fd2UasyTuBm6cyhxijeyNwTqTnSscxZVEUhcQmIBLF6JnyjB3o0ocje6rNunzhc7tyyBFb0Csbez43gKeSg+hK1GGMqcxRvquaRpoygCgUzygqESoCqlxi+8/qUmUiXa0Ugc0TkLaTWNE4kjGpV1zETtKRZ3B9Hz1ml61H8MXP709jWyMzM8P4a0JgITuSbr1T1P5yRbHuzY7jbm8oa2rqmbJZK2d86SM058RTZhNLNt946llMQqtlNOEjC7V6cgmVD/2uyxq/hseSQ2lPZxg3voGtpg/H0czqOBJY7TjSxZiR9ey21xj6M428HA5kebKJSLzt91bA6J9DUv02AkWB+iQ8VZmY3Yo+Iesajj5oOqcctztxQ5rX0oP4kz+aJ2pG055oIjYJAkEOqy9XivPR4cSYhKtnLq7jSt+hdNVH5Zm28wtauAnrYjxfz+zzGCRvKBkijNI6I8TVAZWwn0b5ruTLye6POXQbvvylfehNFngl3cZjiZEsTbVSUFuxyhnVNaoZ6cPK5RAhkdBFssaYsEe+ylXaiLsK2zpKGfEXnleqTMnq3PFAzELLR/LZ+q5szQshVh88P648R4dRLWQrVq+R+Ni0bTTW+4pVMY4ijCa0YqmfHsenKC1PGdfK1884hLGKACZd8I0rLkrI5mPx0moaI6XatEOM70DaM0wZKx902iGKsLWJS1EgGBxPJZxIrVkKVVqyYUAcjciNjd6BvYt1F0m39hprvBlUDTVEqauDrCRLaVw5Kh+jfqr/KiV+uvlXnGpE3apI+jf2LuWBAxm4w3b88Q9/pBgUaF+9msMOPYyrrroKz/PwNdYOOeSQyu+B2b9utJEwu2143333VbYd33jjDWz0asOGDdhtyWXLllXYB0HA6aefXtlaXLx4seaGAhbAzZ49m/Hjx2O3Lm15C/JOPfVULFDbcccdK3VPO+20CjizAMxG42y5GS+9zPQtt2bDujWg9377PQ+zaGUPnuQLZCN2LkqnktqtKVAsSedNI3CHTaHtxJMZe8Z36PPrWXjTX9hw68O47UX60wmy200kqXcc+oF4giO+oediXE/v0MX6KFdpR7ss/TMX0/fsPIzxSeyxK40HfoQ4WUeotlYvXckfbr+T+S+/xvOPPc4LzzzNzJdeZfaLM1k8fxGPPfwIG9a3b6Q1qxg2aAAH7LU7Rxz8EVKuw5BBgzBAXa6GSRMn0NzcxIhRw5k9axYJyVPsK9Ddvo7uVStwFezBgk3XxRs1nsFf+BLpY45leTZD2XeJHKNRYN+0GH4Az3ctuXU60ZsdtAM3Vrf1yqiV4Q0vlNhJgOkLUZnvZ2rZsSfmyb/O48ILHuMn5z1Oruiy6/a17LJ3F7sdsJKP7tjBXvu2s+1eS9hux8VMm7CcYYPXka5ZhpMUuT0YYwj0soNSpLSH4yQoFQ39igDFcZKEK3CiVb39blVZYMhPGhxHAKIrptBdwpVDtfNSWArp741xXJekVnWB209BSEnzIZlaB1cOJgxrieImpcdCYmtKzmj65UocOaVkypWhWoM1co4ppesJwpH0BFN5ZckUXl0wmshtkIyxKC2gmGPp0qnc8fvxnPod+NiRJW79/SCWrG3m06ct49One3zrvEHcc18b6fqReMkMnRtSPDtjALfeOZ57HtyTB57amedeHcSq9YbG1jStbWmMG8up1fHaax1EwUh61tRSDny8hnqIJrP4qdFccOQinv5hD2NnN7PD0hr2L2TZSxPWZC9PQ7mfdFAmEYZY/+464KddhuySZbdzSuz/wz6ap81i5F4RM7wiTylkvDSbkOP1VN4aOpRcCA0fqOMtceX4wWCBt2MMOrFHjJFe0UTgEOLQI1tduKrE3BV5NvSrnNCnI7Jl0XOjhKVswnDUIbuz2cR6luUyPJ1o4I1ME91+knIICTXg2jY1+ceqI3Oi7Hr0RA7zxH/hyhILVxWZr5XmolX9LF5T4OmXl3PvX5eSj1OaxO37KpKxzFTfspKQmn9dTaiGQw7ckkMPHkteIH2GQNgfEsN4pWYsCzKjeDg7hduyU1nQNo7WAQE/+uo+TJnYIjsNKGvcVniJp+Og3qPDiCAyLqHyYlOk5GR5OT2QhclB4OfZZqvBDB3aDCaCN2vJL+KlYnbbeTwaKryeGshrThMlk0LDT11Wz2NDhAeqY+IyFjBU+gHEAh1GgCApBHDiMTtx6uf3Iq73ebFuPPd4E3gqO5RuL0nsuBhXMm48EasKGSVK8g+hbNpYpmw8iuWS2vybnDY3VtmycQUDQt2W8BVFNkoWjNF7t7WN8k1F5oYanyMO2Y7PnrgX+ZzHS+kRPJMax9p0K4HjI1bYI7YfbyOjB1YWdYxUMo1xjJ6qlC5GzzAGDcGKpMrVM7C+1Cb8yMGTyFYnGQpkfE2axX5Fzcu4ioTJtbHxcCSjUVJk34Ue2MXRhv6Avt4kCUW5Yk1aHh2VLcHm1lSlrNF7sL2MMbItR3qICJRn20Paglj/jER3se+4tQU+fuAkcipZ5zRi1FbkFPSsrHQokrAg3TkEer+WL1iZAmInJJZyAxNj//gnih3LklAdLCfz6l1JJY1GU8zGdnX5F52S6L9wVpfVfsx6Td6dpTJjJ02kvqmeZDrFI4qCfeYzn8EYg416Pfzww3z729+ubC3OmDGD1QJrJ554YuU/9M7JPw4bNgz7BfxyuUxbWxs27+abb+a5557je9/7XuVnLiygsvUmTZqEjZJ1KOpjI2OJRKLSho2U2e+a2d8ns//1kY3AWbrzzjv585//zGGHHcZDkmPDhnbWrl3HIYccyfMvzZbvrpXuS3pfGlOKcLpkcfx6CoGHk2okqm0hd+BBbH/tjaTlH8JH55Hd0E9nWw0N+26NU5uWH3GIPUevINacUiKK5R/iEByPWOPK6ynT+dQssl0R3W2DGHD0IXhD2gTUPFYognXz9dfTvXYtd91xh+alV3lp5qs8++IMnlVU609/uY/V6zZwy62/5eFHHmPBvEWsXrGKjvUbeHnGy7IYDy92mTJpM6wVlOXnli1dxpxZsyvA9vU35rF6zZoKkF2ycBHrpXujVYyr0o5xJMdAhnzzC+SOO5Z1boqyxlrJkex8MA+9hXcnuFExVxrzFUGylaxB2/uERTROQH8ylimEbKn93hO9DKfUNTJJQOn1p7o4/Mgn+PwZK5izcBT5VXWU1/bhaGAn61yMtnJK6zpl/P1kmxw5dkNBSDgoBmRrk2RUJo56CctdMqiIujoHhxJhUMSG/XPaVvQTDnGUx8glJDUjJHwJGoucWM4mIookvb2XU3GULvU4RGUZctTGqo7RPPPaNO66f2tu+M04vntRljMvzDDrje0UAh6iNpJERZ+gJ8Y4SeYsGsoFV47hk59LceSnPD7/lZi163YgKjUQCxiZZD2nfHU1Z54/nHse34WX5n1cA3OMZB7HAE2MnR0TyJdGsOUOo8R7LVHch4nrmflant64CTvxdApo+qlBZDKN2MP1QxzpKwx9QlNLoZyVYdbQtXIEa1+bwu/Pz/PYd2ZzqOofnK1jgoBxi/h6QY9crEsprJGhQuSUcCjjy6AThSLjBAxm/mU5Ze3ZpzJrcRI95Ea+wumP70/605vzSgq6kw5WdfZdpwLIyNalTSvWB4riN6V1HEfv0Wg42xzbExejgW2U7Okrcfgnv8/uB5zLLgf9kKl7fJtPf/UX3P/sXHrp17tSPWv4clgWVAwfXM/BB25OnE6yKjmQZaaewEurJZ9A4wSDTrWjCSnEZWV7iV32O42d9z2TXQ+4WHQ+ux14PrseeCE77fcjjv3sL1kwcwVDgjzDyuvxyFN2jWoiGxEfcUPtO+KdlNP5mqJihxy2Od0Zw0vZ0fw2tTm/a9mOPyRGs6BmAInGmO+ddjjTNxsuBkajA0UnykBsOWH7rBvd2U/7zKkkNETocJp5MTGEdakWhg5OcdIJB5Lw9NjE9gOMTsnhagG041YT2Gz8IFbUDuDF5GDW+o1qSwXE2UjeSD2JVMGxetOYtO3rkWxRKT23HBPJiBMP2YLPH7MjQVMNr9YM46HEKDr8OiJF2Iwcra1jSW9B+kBHjOfBpn5gD90k/aSeq5Q1XJsnstKUevO8+Mxcbr7lSW75/cs89NRiVi7foMlLPsLEYh3hCPRF5TJJ3X/j5L0YOjzLomwjT5qBrEzafiHevONhObhaydtrqVQkln4qBWPbT+VKHg05ZSlDnxtPySnhXGnDjWWLTkBruIFsqZelK/N88we386cH57C+vUfyvVkjoiJDrPLd+Zj7H5unXYf7eO6VVYTyubGUMmBQLZNG1JMxDvYwhJX6hbLDa7Pb+eVtz3H5jY/y45sfZ8asVZT10o3ks7YVKKoYOUl22GkyU6cNppAPuPW3MwUcOpk/ZwPzZncwf956env7xbMo9httCiJigS65H5as6uGNxR0sWLyWZYvW8uLsdTz86kr5IENa1uGFgXocYVRHDDaeVi2WNt79r35atpE4qpsUkmmG7rwjudZWBg4fxuGHHEbLgBbqGhsqX5S/9dZb2XXXXbEA66WXXmL+/Pl861vf4ve//30FHFmgZL/bdc4559DX10cqlSKKogpg+9znPidQ8pp09ToWvFmQZaNetpyNlh166KHYbc66ujrsD7/aKJv9L5IsUNt2220rEbLbb7+9su3Z2dnJAw88QFdXJ9dffx1zFFW774H7efrZF+ktGxKJJMlMlmJ/Xu0HmESImy0Tu124URFPAJ5R42j5/rfZsNkk2j1Dy57TiEY3aaEVEQqIRpoLjN6iJ7tPyDh9V1BHdpDQ4rPn+deJZizBKSVJb7Ud2S2nEro+5e4+Hvj9XRTa1/Ly80+Tk/9bs2a17HU5y1etYumKlXRKL488/iTdvUXmvrGIJ596jgf+svsy3QAAEABJREFU+hCPPfIE7Ws3yCaWkU1mNQf61Dc0aOepwICWAYwbO166m8e69etZuXpl5dqt/vd1d9Hb3f2W/wo9n8KANlpOPpnkbnuTdxNo6OsNfzBP592KbWTJvl6YqwqhqKAJrSyKkBeRM02WM/hBmpS2YIb2t3NAvodvCPUfis+Abofbfr2Kz5w0h9/+qoZCYqBeqIsNq0aaZsqOR2S1GIu79hQ0RvUsADklnLIMLaLU62HCLI6bpVRy6OwKCGU8sf0uSdxCV19SDjWLl27CpBLkC54iaBGJlENWkbBQK067F+1EHjmtBnrCIdx13xi+e+4ovvqdZk49q4Zzrx3EL++ayi23bc/3zqzhwceG01saRKxJwE4GoeR8+uUyt9w9gCdnbUdXcX/W9u4tp9ZJX38bQTnASXo4zS30uINE9eT9DG8s9HljLhywaxs1igr4QURdsp98RydRGJKtbWLB/D7CqE59dnCNixsGJB0ICiH1tUk53j6ME+m5oUSCuXNqeei6fp7+1hts9lqCjzYMYWB/goxAo4kMgRdQTGlQOiotsJwIDE7oEqv/0ZsTY0Hvs77JCJj5OEFWbep5XwPP/n4R/bNX0ab34Wql4joOaplA8mj884E6DBgR6is6HPXFGHVEaXvaR5XnTszajl7mLe5S0TQNpTS5rqwcx2q+dubvZROzKMdeBWDF0qdR5YSJ+cRHt6c5EVOKs/Qb6RBDHIJO6SwiNlZzsd4fdHcWaF+vim4zJZOhSFrXtFboaSK/gX5NgElTZnzYxcSoW5xK2C+sO2LhEEsu1dVpHCNQFJPyYr5/2n6cfMyWlGqzPNowkVszo5hX18ToIQ4/PutQ9t11HGjVGzpJXI3FpPpPHOO4juxNzOype6OrF8VYca1Tm58ezjx/KAW3zD57TqWpztpgKBlsSRWuyBNhYofBrRmmTa6nL2WYkx3M7NQQuhLpig6MCYk15cZq3UjuZMLgWBnQIcXbpKNrpEhTVhGT047bgW9/YXdyA7MsSDTQ62WJXG+jrDHSiUhXm4jiCIn8NplQOiaRTEr3sbppCypPZyS6+/4XOOErt/Cdy17lq+c/yKe+8lNOPPnX3HTzA6zt7Kek6L7R2EhqIelpDCbVg9O/dDBhJmRRuoXFTi02qilW//SMpUvXqbwtrIy8dRiMMTiGjYdEs2VNbNCJbiWzIUGJCVE7m/UspaWnyNNPreRz3/wZ3/zhDZRsJ2xt8YhNrPIOt/z6IW2jXsutt8zA6+8jG5coq52pW42nraEOL/ZRceQ8pRu0NbaWL3715/zgR/dy/k9e4PuXP87nT7+FPz/0OsUQ7O9SyXWQDFwGNNaQrU9QTOa44san+cTxP+XA429k/xN/zcc+93N+9rsZhIrAGPkI1SQ2ETEOM15ayFe+9nM+fdItHHvCTznmhF9y5Ek3s2hmiVGdXWxTWkdDuU9gIcIecleqh+Q0Iv4lRyyuVs+2rT5PY2HUSJavXk+PQMwPzvq+IjbzWbVqJfZnJo466iieffZZamtrWaOojAVLtwqcHX300RhjyGaz2C1K+4X+QqFAf38/nudV7O3GG2/ERr1sZNT+ztgqARMbKUun05Uys2bNYurUqZU6b2h785VXXsHysaDP/vWl/UkMOz4uu+wytt56a7ICWk1NzXztq19jt912Z/CQYaxY08mGrhKlskepGJJIq223SCHsYP7KuSxYOoOiWSN5+sBNkdppJ+q/dBKd20+kfs8tKacdIvk7zzXoQiRbCmXrdi4yYYRfBrT92fXgK/ir++jONDH0iKMJ6xoxevTiQ4/Su2YlFPtoqc1R6O2WizGayyKKxQJ2y7Rfeq2R/rq7uunp7mXJsuUsXLyU+QsX06l7ZCcdHd3Me2O+5s48zU0ttAqI5fvyWnS002nr9faxbs1aysWiFkzLmC/dBdJ3rEHvye848inx6LHUH3s0xbY2cTSS7oN5Ou9W7IoRq3CkV9Eno1st597uJ+h1ffJy8u1ems5ECvuTFqFerGMihmmwHaS97M/LIeziuix5rYfvXLiY715SpqN9FKUNBjcZkmx2iTQU+7vKmsRi0jVJOVOPIC/zEOhK1qRINKQ0YXkUolZK7mTi7A4sXjeVJ16cyJ8fnsALs7bikWfG88LMKbTnt8PEbeLogeSwZL9LVi5BLIffWRrHtb/K8MPLW7n3kW2E5LegGI0iiFtEbeTDibw2fwo/uDTFz37bRl84GDftEmvVM2FcHalEXg4zJ6fl0G9auP/JouoMw035mhgC9t5rkMBNN36QAk1+i5cP5MkXB1BT30RtUxLhIVav2iDfqOcmSb9m7sWrOjAmhxNBQtpwnS4ymV76e9YzdFAO3/TL0AJ1wEgO6WFZgnhpkrHZIXJofSzs6eS5DpcXe3uY2dXD/PUFlq2PWN3j01HO0es30u3V05FsYH2qgXXpOhZo0hm2nd5Dvok3nk9CaQDr5oxhyVVLGP3kUiYLONTJ6EtawVpHJtGke4mgXn1gTgmuuVG61SC1CQluTKx7Jd46QyITUsZgwVZ91Mk+xcV8suc1NteEWNQW4k9+/CwvvLyE2DEYx8MIlClFbS7B9ImDiaz6fKP3V5RWDXpZxCYmBnGNdRsyqDXLmJFp0l4HyaibdNxPOhJp8jT5frLiG6mkK32ntFL1bYQ19sXAAJHozVOy2pSJHbJ+zOc/tTtHH7UV/amQDZk0tQNcvn3qfuymdxs5tmQsmSK5LbApjNEVASJjH/6NTEBJ/WtP1POE28BKrwn8Dj73mQM0oav92BZ17IdIN6ruyX5d1Tn+U7vhBetY5tYxw2tlTVqr7kpfQoxkD9V6ZDzCUJVUVZni8bfTVV9UnESqxBEf35xvfnEPmhtU1/eI3QTlwFB5fbauKmso4hhX/GyfKplvMUsKiLnGwXE2ybrx0UpF4tcHrbhBDWO72xnZ1cHKhT1c/ZPHuetPL+n9e8TSjS2t1giUnjyqgTHDamhPZlhEPX1uVr3hHQ9jVEvjBcnnyUcao76y6ZAtqAMbs/6WbyS6BQd6ijFGfqPMmMJaji3P4qD+1xmaL+KaGmbMnCebAxNiO6wPsMnnX5pJsazJtuiwedDO2OI6kmGBbF2SRCKW3t58b7GtFvP6vHaWrOij4DRQigWWTRMLlhu+ceadfPFbv+GKnz/KTb99iJt++QAXX/knXnl5NZlygebuThq1PVS3YQNxB6xe4/Lwc/MJtBg2JlGRx35EsWHZig3MW9TF8jVQWBVQXr6Kxs7lbNU1n317ZzE9mE8m7MZIk3/ThK1t7yzZ9P8uSSxisYxE/a5LYthQRo8dy7fOOINZL7+scRtzwAEHVqJeL+t+6NChjBw5EvuzFRZUGWOw/6+kBU52O7Krq4tXX32VBkVzLNCy3y2z9exviR177LFYQLUJWNmtSBsVa2xslL2G2O+HZQXmdt9998oPvr7wwgvYrU2bd9ddd1EqlbDAzIK8hYsWYgFdRkButoDI88/NYO/9D6AYJzBOiigoEzshxo1JCTDlC7X8/Jd/4Y3l8+mJ+3Ad2VQiR+uBezPu2ydiBtTglaWFMMQeRsDL+qlQ78KOFjsO3WJE79Oz4NWlms8Mzt47kNhuG4zxya9fy/yZM3DCPElX77e3i5bGeukvwseQ0nj1lJ/VXGj/z8xkwqco8NTZ2UlRg7Zf0eZQ5VasXMNiAbMF2nac+8Y8enp7FXQoUV9Tp+3eqXgK4qSlo9lz5mD/yrR97VrWCyjPmvE8UTnAiFdSLzTyfdI7b0tx6mTywiJ8QA+r+/9f0dVfrP8MVLpkDHld1wYhK2QEeS/BEt/lJ+EG7qCD7lRMyc3wVDnFX0yaXr3gCd0FPmYjNoksnYWQm25o5+Kzuil3DJN3iDFuoGso44sIoxKOGxKrXl9PLNCdIAwH0NE7ldnzt+aXvxrM989u4LjjPb5yaj0XXtnEBZc1KHq1D+df1sQXvr6Br5y2njXr6/C9HGFZrKOYZFIvTJNUv2nmLw8P5+e3jGHpui0EglxyNXl238GhJTeDGn8OnrdSjqqGBat24KZbhvPKrNGEpPXyi0wc1cfQxiWkCxFukKQUNGovfBQPPb6BWIba272KSUOL1MZ5MmEtTqw+0Mafn1qH27Ari3s6yae6STUG1Dc5GIHYVWt8+oIBlKMcDi7KxHFqaW5por7BMGJYFujHiJeJffE00msnixtinh2f4KXdBnKtV+K0V17l9teWMXuRVhoLupg5fwNPzFvBHXNncdOTz/DTR5/nt0+8xAMvzeOlReuYOWctN/3gJS44ppM7znH4w43NtL8ygOZen5FFQ20YEQnIRibWRAzpEDIBGkZ8YI74bZIax6nchepXJWE/VEBq1SSvvhLr6lNbMGzdtYTD+p5lP15mWLySjvWd/PQXv5MdUJncYuMis8I1sNc+W5HXGyl5sV5drDxd5fmNBRcVbelekY6GGun4d+fwwtPn8drzP+CFJ87myYe+p+uZPP/Et9l7t3rZnWFl7NJNEqPosBfGhEZKjwG9B+s0JSVqReSA7KGhKcvnTtqbXabV0ybg9MUT9mK33acQ+IaiQH5MHifqVf1QvHSRTLbPjmRHh9iKV0zZiSj4djzX81qygXwiybHH7ENdNoGnpjYWV+u2spVH5WUg6q9hyJB6dt1qBOVkgnmJZlb79eLnifvGM7L6UruOo4qWkS46Nz4UP1f9LOPS73h42mI56qNb8PUTdyLpl4gELHzpFsnwZgUcCW1X3smEo7Gy8YFla6mrq5OyJprwrfccY5tNR6GATgeDiq/zKV7liOLLjMrPo9yb5dob7tU22ioiY0SxmikTyV6GDmpm2qRhFP0kS51aetwcARvbU6E3T+lEGozUj1j1YxMRa6JQFuryRtJNrAieHuveUCmz8QbbWqj+RIQVzg2lXrbrnMPeknNEaR2eogwtDQ1sel/osHXEhfqGWryUS4ufZ8toPUPzqzVOi/IlAaHENL5DVCmv0mqjoSlNKhsTxl0kTDe+bMMzWTq6s9x1/1J+9JPHOO2aBzj9pme46pbX6VppGNO5kIPClzi2+CyfKc5kh74FDAo7CPPrKUoboR+oD2osdjBqA/Xf2p2n7bGP5Odzct8zfLbzfr7U+wRH9s5hbO8avYcI+64k2lunqUj61u3/SiJWI1ZX9v1bhrEx9FnwWFfPIgGBj37sYFoUcWobOJBvnv4NztF2owVTdjvS/nzEpZdeWomK2ciWBWHf/e53Of/888nlcgwaNIinn34a+9MWxwp8pVIp7PfDbITryCOPrDy3vxtmeU2aNKkCuizYsoDMF4D41a9+xd57710hy8/+TMaWW25Z4dnZ2ano5Vz2228/7rn7bvrzBRLJFB85+GCuuvqXPP3sbKx5J9MpTLlIvrdEV6fDNVf/mV/e+Fd6V5S48uKrWdfTRSBgl9d81NvkQlLn/8fefwBcVlTp/vCvdjjxzbFzjsQm54wgKJlPNsQAABAASURBVFGCEowYMGMAFRUQBcEIgqgjYgAURUUBCRIk06QOdM653xzOe/LZ4XvqNMx4Z5z7nztzvaN+s3vX2XvXrlq1atWqtZ5add7TsdFMMzhSKE/+Ng4r0i0r/Zi4WqOypZfV9z5BNhdQSvt0X3AmUXMjdmg3r1/DwFAfQRRgHPAFvDRBSQoDpGQ7rD10pQ2x3jekUgSKflQqJdyET07blRXRrwk7lMXTlh07RGuYivpmvx/WJ7DlaGyiwM4wh9mzZrHXnnuybNmrbNuyBcvv9q1b6d+2gyCugfTFVV9MeyuNhx/MiPeavdGA60Rs1FP9XqX/lk/nP8KcUSHtGmDtrp3WbUKkexnDbNV27QBrMg6Hhq2Rx04p2Pasz2Mynk/LgAy4LlkvQWF0gFq5wATVo1rhjnu28funs1SKzQQjEY6cRkObIyNstCIIQNM005Qg2ZBkw+Y0F19iOOPdDVzznTnc+cfdWTX6Bl5aN58XV83Xyms6Dz4WsLNwKDuKR7JwyUwWrWsjirJUBSoqRTEaONTiBl5aMYNv3xAyUphD5Pj4UkbDOs5+8wZuvznBx97Tw95z1pBw+qV4Pn2Dnfz45zVF4mbiumXa2gucdUGHtHkDkTeGZ6oUC7N48oU2hvLdtGXKzJm5nemzAwJGcCgRB1l27JzEL+4aw5hG3JrPlHEpUAkj45sfSmk13kTkBrhxQEV0Y/HVlCrgp/KM6xqRYS8RuEi3HOwWUnJShlM+3sp7rstx1ieGmTDfMKL33Zqs+xuPgzU5DwlqvKEU8+ZqxNmux1tSPqcal0MLZSbs6Gev4QqH9cdMX7aZ9mV5Vn9nE0t/8AJtmgiBtk9jORZfaMONIDKgIa5f+Ts6DEbcavw1YdUdojDGmF3P1KVpNM6exskloY4m6iYqkpMq0FneycGF7cwvDZOS/IZGEuQLIY6j+laPZd0NcMQR00mZEkYALgiTxG6VWO2plOhGakWFnASOcWhwDe1ayjUrdTXCpDaPzoaQcdL9D1x0PGGixpDfSEgrhWSFcrKEaz1q7ImIThPaD7Eu6jFYx+eYmI4mn+9+8yJ+/tMP8fa3HYandny1l00YXIEbnAwGB0/cuAqTxeqnbhGbOCYiki46AnUDiSYeT81na3Yyre1l3vamfSWLSKVdlYvFV4mhgtJIgVgU7fa5a0RX7H3nuveSTI6xPNvBS94ESn4L1ulVSWC74Mjgp5OIDmDlh8OuI1amozZikuLQjfVp4AL148rPnMbszpx0vkAgedvV/+u1fC+J5T+ytIyrueOiIhTyeVz12dX8RnSw/dM1lKFuCBIkIpfZoz0cl1vN+eUVjFMEqmegqshIj6SA5qIKxzEpSSUh+bU0GLVdY1OmgWHRDR29t4yrcXFOrH+RE1HTGEf19yG+HIVxUPMqq9P+tSNOSDVAVF1it6ZaaUIV8jSxYuU6ylFGnQej9htlLz2KRMYnpfHTsKkeKhWKLpKXQT6MYpClrTzEtOJW2rD6kmDrhgEGNL8VPsC2K1ZxgEMOnMi3rnkr7zx9Lkfv38mCOUlmTApoasjjCDiZMENc6yYuJUipD1OCUd5S3sxbBxbxptFVnDC4mpa4l6JxqRYMTaLqWG7UgNE9AptouxInTWdlhAOq6zh5dC2njK7jgLE1TCgP4GsO2ioG7KWe7IdIKCPm/9ZhKUVqxF5dEXW0wAkly9ykcTR2dBJ7IXMmTuCu3/6azX09vPHEN9a/12UB12xFy/bff39+9KMfYbcazzzzTBobG7npppuYOHEiNmJ1991310Ha3LlzsVuJd955J0cffTS33347zzzzDJbOtGnTsMDO/rVkJpOpf59sSFHF0dFRDj30UDZt2oSNfNnvkFkg9+CDD2K/tG+BW6jFxAsvLCTTkOK0M89iR0+fQNrTtLQ2s3xNL+VKQC2oaW65JNMZVry6hnlz9mXilKl85Zobef6Jl7jvl7/imSfvYblSe3kUE5aIHCmhaAflEoWBXsKBYZzAoSYhxQqUDN77EpMF5BwpXGLeHmQO2A/HaIKrrdWrVrCzp58BbZuXQ4dMY6tkEZBK+CS9WDZUSfPDEUpsFlitVQNizQlHel5Ve4GeS8VqfR6UxD/Kz4/lsb+lNjA0zKrVa9iwdj0J5Y8MDNLW0sxu8+ZKht3kciM0NGbZvnkTw4MDAmMBvvxT7Ls07b0Po5qf6gYOECoZzRAXKQB/+4fl+f+YS8mbhCZTKohJaUCnqNvnJJMclWxgSy1ifS3ksKZOjsw0UjEBK7wSnUmf8xJZ3tnURkvsMTAScOtPNjAyNJNaMSkFcXE8Q6R9u2IOAoGBRCYEYxgcTrC1v5lCPIMi4ylH4wiDiZiggbQTs+ceLbQ0l6jKcFWq7eSDWTz1TJqhfBonm8FLG2ITUq5O5pbvhIpgTSPQXpIX+aRMP4cd1MeMSUvYa+4rvOft67ni0iGOO3ATKRkcwhYWveyRG5mIGMQVQDvysIju1m0a8EB0A2pRI4uXpKREzSAn2tVeZffdq7jeALKxUvwaBJ08+/Qm1WmRU4Fp47so5nLEsc9Irola2CD6EaGMhVFeOlWipdWTUSwxoTuN5xRUNiQyEYHx6BkMpZglHNOH7w7S3FEh9pNskuxHjS+n5NFcgSaB5kYBscZqTJNCzi2VkI5ywCStTObr3TFBzJlq79jBEof2lJmwdgcdpRpJdh1m1+Uf5NNInRz0KVn+2y7FMZg41EeVOEqQqaaZUAyZVKnW9XxkJGL7zmEgFg2bIpwYGaEUkZyWsQ8mxl6N2VUKjadNRjpvdO+oEYcQmwyR6Oy6d0U14To4AgmhjFBNyddcSFvraIlZ2oh2bPm3SXU1tzQJVDMSvYjGTIK50yfqPpYJQlcltWk0vpYHYqOySjoj3bm61rmM9SC6Bd9nVWI8SzwZPT/mkMNmMn5CG7G4VAmdDlUSPPXCMh5+6hVtbTl6p2xjS0S0NSd500kHU/U8XvJaWZ3pkq4miBzJU2VC4+4qryr/TPJf31vZ2H7pmvAMp795Tz718ZOZMaVNVWKVtsnR1SBREllDrKdID1Fse0V9u0hv9b7+rLfU262KQlVyDRyPTBgwuZBjv3w/k4NROZAE9z70gsrGkl1ErDlmJEE7Xk0NTRgtJsv1+JFL6Nj20WGU/uW0nIkN6sNVL2Mw//K6fhdKvVCuBVqWR4lFrcTK+V8TOhwR0olxXAaHhons+Jk/oxhDqMhbrHxX9y1ycrOqJboKMauW9LNlZ059qUmnY9GPcDR6DalQkdfZfOnyc7n+6rOUzuC6L53G168+hU9efBQnHj6OSYk+GuIcgWpoGOjwQoGqHG2VouZBUKcVS47G8QjjWFosZl87DZKf+q5sPHUuJfCdCSrYlIhqolhTyUjpv+GU6GJx3zV5ihZUJbZt38Ga1av56Ec/wtq1a5HCYH9m4rjjjqt/oX7vvffG15yYNGkSP/nJT7BRr0QigaP+/dM//VMdSN1///3ce++99R9vPeWUU9i8ebMWI0ls5Mt+Gd++b29vJ62tRU/z4tlnn8XmWyAWaewWL16M3Za0i167JblmzRpaWlrqkbWpU6fW23ddl5/99GfMV1TN0jGuw9PPvqQIU1l+Uj7BKpXsy8Bgmd/f+0c6WtvJCdwkBfy+8IXLyQ1uYHKnJ9tSlu5CzatRlL2quo3sHGhkuL8B36ShbCiu3km0eBNNVbD2ILnXnmhCETtIPiHV4ihdzSlKuQGMomk2tbU0kvId0gmXhOas7xuymZQWRGNkUml8x6/rSVKrMKlqXV/6BgaoKlo2khulr7+f3Oho/Tt6fX29rNaYpBRQyI3mWKNty0wmi5VBpVKpRxULAghDg704mu8mBjRXM4qexR3tUldHGggaZl4/bJuv3/+tXq14/0O82c7YZDtufYIFY7LVmpim7tgPqVbYt1yhWQpRKBY4sFrkoKDIi9qW/GWuQletwNmyFh35kiZlqIEPWawozPPPeWSbJktuHrHAgiMlb2zO4ic8DXyE4zo0ClljklSCNg1ohyZzhsLQdhrcxUzMLqS94Y9M7HiJ5uRqEnKg1fJUXljUzaot81i3Y5aUr4NiOWb1qhYWvjiZcjSFyLi4DDJ5/FI+dJHL7rPLBIVemvyNHLjnMi7/VJJ0ap2MXwMjoxMEHDOEdS7LdLcs58Jz0iTMDvESE4jnbTum8Mc/djFW7SaTHmTvvfpozg4Tx1lCrX6JU4RRC81NXbRmq3S2SqlLI1SDNM+9nKcWtBAqGhaojYQUbEJXDs/PUcgNM1XRr2wyT8LXUMkoVqV4IwVNhnwLY/3DmFqeE09tIdEe81hQ5qeVEV5sddjZGFD2qvgRomrU5xiI8AU2GsIqbbUiTaqbDXJMKOfZTYq+u4x5l1YqbhSpjor/Q52xxjPWRI0x5s86FuteKVKyDtKVF6l4DgUvoOLlqDlFgQ5XY5kkFHC1MkT1HasRKhtp/9vSC4IqxDVeB2KoUKxkYoOJ9aSE5I/q7Uo2wyaDPaw9NQJO9l1VbaN7P3CpOMoxkYqorGgR7SqPzTOxWrBJ46pynjHSa4MxVltD4rqGOrqiwxBhCA266r2uxr6RlY1Vrt9r5AVvGuuyk7DfZXzj0QvIJj3ViFTX1nGpiacvfPlX/OjOFwVKR2xtvYtB7cVhxClv3A2osLxxMk/6k6j4LUhB64uP2IJMK2T+7SEKRMYhFPeBAIMxNS0mYuwfL5x87D4csPccOXbJViV4rVVLRU1qXGIi/bO9jdX/RDIhnu1bddBebFIDbohKGUqeQzEREnkBnjNMt18BCeW5xWuwpF3Nw1DyQFQ0vNjoRyi+I23D1BxfRV3+0mGMIVaTYRTVeaoT++eCeiF6mmIQObpDKawnR7z961QvLXqOkjEG66Qdm8m/PtSmmDSilKiOMcPbQpuziaFqmSu/+6B4z2C0U2FkF1Gk0RG4TxoHa2Omdjaz96yJHLnvDE49bk8+9t5DueVr5/C7X1/OGefsDQ0leht8Hq+l2ZJtp+IZ6h0UC2KZ9s5OEK1YbfP6oSKOu4snlO9FIZ7sTb1/oJxIHzH/Lw87JrZFm+zUmaRoV7KxkQMPOphf/+puPvuZz2GjWgfsf0AdSFlgddRRR2G/m2QjWUEQcPjhh3Prrbdiv9918sknYyNmdkvS/jSF/ZFXC6R+8YtfYH+O4umnn2aHtt0s6HrrW9/K4sWLseUskLDfC/v1r3+NBWoWaNm/srRf4G9ubsZGxh577DEsSBuvrVLbfn9/PxMnTmLe/Hm88tJLrBFgXLDvvoxX1GtH3wgpRcKSCoLk5FeTjc3M221PqqUqmzdtprWjlQvPO4kmf4yWVBXPq0gvQ0pVX2M7g0rLnkw+7j207nMsgUCi3x8w8NQK4p4REhqgwE9h5u5GpKumrsYuZK/5s9ln/nSmjWslKo9qgdRNfmSQtOxEOuHr6pNKOFSKeaZMnEhhLEfCc2nIZqUqDl7SZ2iYWa8gAAAQAElEQVRkiLaONvoH+0lp+zIjwFhVYGBkZISNGzeKT58XXniRdes31r/c39PXz2N/+pN894ukRefV5UsZ7e8jVIQNcRXLZsSdXbTssQeh4/AvR6RbO+q6/I2ff871f4hVo1I22Yo2uRKCrxW3J+PTGlTYTVp/eDpBa5AjqbwFpNgn0UgxlWWH55CVNdk76dItIrEiUr+9d4cGKIv9Ql9+VIKTEXT9MqEia/29MYEA3fhxNZpTAyQiDy9I49bKtCQ3cMsNE/jtr3xuujHHd28I+NZ1MG/mUpKZHWwfaOfu30zkC18YlILPIpXpYNMWn6qbJpQBxoS0NPVz4YUpgbCtAoZ9GIE+5Nh8d5iJ40eYPjMicMeoGoGlRZuohc0EilCknJ2cfMIYe8/fRlIrPpyiXM847rk/y3OLOwnkrPbZp8z0cb16rz5JZrFTrjuBcimn7c0Bmhr6ae3KUqg1smJDUoa2CUf9c9xI/dzC/vsUSSTGNGEdHNNPR1sV1O9Yq8pIylYKPEZGmgjDLGhlsseCIt+4eQpzDmvgCa14rtfq6HtxmrsbszzTlKDXdSm6ScY8mzwK6mvVNQQORFJmh5h0LaQ5iEDJqq9NYv3v+ozqTgr1bldvpHa4roe6zD8fyow17pFAlusmMFGahByvS0De9enX6mwg5WvBkGDi+HZcx1ZAh6467V8uOfgyIAns4cnwqEHdqk3pGSYQAFRS5lglZlBbOjaNFGNyJZfRsstAIeDVNX2g8W0KCzKEY4RuSChGq6IUoYHSFdEINT6FQqSoaFmLE5daYKSXGje9MzaJJ3QNwhgb/h+WkQ5MqBxRkjzsO1suDJSn58gYan6STZlJrM1MZyzpcciCcZx01B5kpCO2rKY1VdF75NEV9PY28eqyCqvW9CrKHEhdQuzq3heLe86bzptO3IchL82ixDQ2+Z3EJoUTQFLtxJGlpo7ESn92Llm2jp/d9SgD+RqhytdkO+x3vFLS2YyfIqFxcDSv6l3TWMmj6Iw0FruIxJZ2PUGhUCSuZ+/6tLd2yBL68NVfX/3wLRhSijVHKjWVEOH25gYcS1uP9rQSRc81OWJEG+mEg1HWv9C15f6XJPqO5qdNqCz2UPFIdYkN5QKqD47KuQIo6JBI+DdJ+fZ7ZqHkECk1NjRSr6h6/NkRhZZL2Unl+26V6eV1HFZdzwxtp694cSeXffle1vcOUxIPVYFN6rpvSPiu+mowqm7UuCeaKcelUXo+ZWKGKz/xFj777sOIs4ZnWvbjCW8+fX4r0iCq0j8EwOptG1V8vZ+6FRuIXd1Jy+KIUEDMNuIoR6Lk9ase/+pnnbXXWlH3CXWvISDT1ERV4/Hq8hW85z3vY999FmDl+/VvfJ3PfOYzWGBlv5hvtwk//vGPY7+7ZQGRBUjvete7uOWWW+gUCLVfyN9vv/2wAOyYY46RPsbcdtttfOlLX8J1Na8V5Vm6dCmvvPIKewgkrFmzpl7GfrfMpptvvlkcwZQpU+plzjjjjHqUzW5dWsBnwd3cefNYuXKVgFwvba0t7L/fvjz62OMsWbGGlRt6Nf8Ndp57yQb6tBW9o3eAVStWKhCwFy89/xSJSi97TW8D+YigJntQ8ti41eWZRTUOOuHDPPzKSobkjwcE0CstEyil26hqvg17CWLx3HbYYRjji8+YqgItPTv71IeIrvYmJsgWbtu8gelTJhEGNfkwaYfkiuZXu3jdvGE947s7NeYhgRYGrgY/UMCmq7OD7du2MGXyRAr5MfL5vNRJdkGD1NzSwpKlS6jWamzctFW2ZoA1a9YzNDSiwFwrz7/wPAkttOwP8IaRjIoQvlELscBoZqbApfEIjQGdvH6I7uu3f6tXieb/jDXbJ5siVbMpJK7/s52PCWlX+Hp8say3RrJwOE6T8ZREihVC6Q8ov1tg7JSOZuZKcHEpYOWa7RokHz/lkdLqC7vi1EA6GrVMxsFxDY3ZMpMnVnHNGDg1XEetVoeYNqmXBu9FMs5ast5a9pw1wMTOkEgruFy5TSjaY9PWTiq1jGxBipGxADsRcariDSqlIRbsnYRwO8bkSWQrhDJmdvvPN0WmTk7g+iNYx/DcM44Q/EQcL62VeciEjm286fgiTckBHANVDf5QYRLf/UGZsdI8Jk2ocszheVJmPS4xkRMpuQKceebMTdLUUiIUKFyztYENO7IQZXG1XYop0ZDawInHpkmmCniSQbnaw7zZ7VpZBhhCjKKONQHS7b010u0tOGl1QX054bgC3/p2Fxd8chxth7TwWFzmO4pIfqMUcpPG4Ue+4R452ecFitcnmhj0Ghnxsgwls4wk0pTk7AJxG2D7o49/uNPIiMQyGiESx7/pndUNu9Viox41J0V/YjLLvPnInGCRxJSJHi1NEVhvE0MkWUUakb7+EnGYkh4k66/CsIZxLHljP8CoPRNR1OLiR3f8ketu+ANXf/0+rvnWg1x34wN89Tt/4CvffJBv3vJHsopUztQc6q6MqV4Vy5MXI8fNrkO0jObE2i07Bbx/y+Ydo9QE4GM8ta3+GVRHfRRvgdKdv3ySR598WbzqBbG4BcuaTXpEykQoemUnwavuODZJHxwvxzvOOQrHAQsCIjFhAW0koX37hh/iSE+k0Xz/B7/AGE99dXR1cEWwVXN4n707SKcNGzOTWZToIO82E2teY2pEmttWfPyrY2vvEFd/9Wfc/IOHGS06VENXjBqVincle8E+26QsXdRq3QlFate+Fq5SP2OSMtT2WaX++Yx0VzHKFfhJCVglwoTmbDN9TKTHacURMHnD4QskGytDV1dQt6nbtXpbEZ62M1MaW09yELl/c1rHaTOtzOr3as4+W7aNI3q6seDSiLBaURviXC/iuuSs9P4l1eu99mGMIQhq9fFF969l1y9lbZuDwXVd2Q9oqYTMlYxnlkPS1SS/emgpn73mF/zy/pdZu3WIssBsDaiamFA2KXDtFWLRiMUR0qVELDpOxHkn7M9Be0ykP92ieTCBHq+DwHGIxEOs8k2KwBj1RSMlirtOvcKRvF4f41APgfoYKa9eIsaqnG2Q/5eHmlUfEe9qNZPG8xOkMxks4GpIZ+nTltgRRxzBHXfcQajQtAVaNipmtyAnTpzI5MmTsVuVt99+ex1UeZ7HuHHjtJ22kwULFtS/DzYyMqJFfxkb6brqqqvqP4Fhwdyhhx7K3XffjQVuFphZ2itWrOCd73wn27dvp1qt4vt+nc4TTzxRf05oC9TmrV61msamZoGQFuVXWLZsOa3tneAl6RmoaD4lqIzkyBerLFq+llFtSXZ2dbN82TL2mDGBt592JBmKRAqW9BYa+Nnvl3PDbX/kzt8/y7s+/Gl+/YeHeGHRKkZrbQRzDmLmBy6htN/BrJ8yA/+8t5GcPQe7eHGFrrdt2s7Tzy3i6YWvSHZpjXMsEDmJ3v4+PAE3R0nFpM0OYyOjzJw5jdGRfpWr0dbSgFSNtPoVS5d3mzOH3NAQCeltWlExK/NkKon9S9NJkvfadevq4HP7jh42b9lab2OdgJ39i9Ue5dXKVUZyNiIvrY3BOB7JllaNr7TxdV2D+phLRXX3t306/8fsqZPqN5Eqhkp2pY0J8NTbUNSM3iR074Q+XRJ4VmCgOSjQHQc0aFKm4wTdMhSNkYtnZ6fyc7kQ43r46YhaqUZ+OJLiRFq5qAGdRe0jz5vXTuwPU3VyMiBGRqmNwaE8mawaVcNhtYTnjYIpUlUIPoyaGC0laelOk0zXNCKuBqUEYVaGwMdRqN4V+HGkNq5RNfFswVAUN6vtGM/dwcyJCSmhnCHNrF89l5df8tQ7l7qhDXo47miYMXnY+mgiN6BiUqxavjsPPQxRnOfM0z3GdazARGXxmyRSFAscGdUcMWUB0KyAaJrtfUm997Eycykxd2aN6ZNVJioghpVyjB+fxJGsHNWUIAjUj03bhyAVEMto1sYcomIfs3bbyQcuSXLtjeP57s/25ezPzyR9XBuLJ0bc4xf5YVjkq+UxvlLNc43uv29CfuvBIwJpS5Megwovx24SEztq9x/ltBqrvujiSAddz8EYPf/ZaTCUBVhr0tm85LEo08SdLfP5WfN+rMxMpdNUebsFJ4qS7apmpAsOoQj95LbfE4QJIoEHR3psjN6FKqX2dsnREIt+/0iRb9/8KD/7xQru/M0afnzXMm69cwk//NnLel7B5p2GpjBktlZ6XQq7e3GocYhIh0hrjAjaMyJ2HfLaPv7Tsxv55Ge+w8BQQYtQgzFGBWK1FVNWlOyHP3mGb3/nXjZt1WKiPp6+3qtMbLmRjqoHtnQoR5nzUixLtNOXMFpEeByw/zTpc0TousTGhVhVHTj8sAUcdeQcpSksWDAHvZbu6nWEDK2DjYqdcsrBdLe69KaaWJLplANvoeQ4ohXjiX6dTf7XI8SXZDu57fbnueorP1EkzxCpYGjKutaUInb9U71YCSOWIlTEPmCnr82O1LekDDv2of7GftiyICoETo2KF7I1k+Xl9gn8rrmTTcl2grjC6ScvwKiVoC5t21pMnQcRcxTZaRCHGUL+PSBmjJEsYhz11QIjEbONSzg6I92KyVjJ6NaeVdehLABcdpKU3BRFN63nFIFJqEVTb9uWi6QTDc2NGBNLH2JlWQpKes5mUkilEXtIU9iR7GKJaWFrUrQSaBsq5E9P57n62id534dv530f+iHf/M5D/OyuP3HPAy+ycPFmeobL1AyEJiByykSmRMWNaJvYwkmn7UfFH5SMXDaKz6rjqpxb589+r8cROwYjnv7lNMYoRy/0GRmHqH6FyOwq89pl18Nf+9Oy8Vob9ai3vfd8xvJ5bNRp57btvE2Aw24PNjRksX/RaL8T9uijj9a3Ge2WpQUHv/nNb7DfAbNgykasHtMWov0umd1ytBEdu404bdo0bam9oDnh1gHFMoGh73//+1haNqJmI2KWzjxFuTICgRZo2S3IsbExvvjFL9a3MwuFQr2+/QOBOI5pb2/Dvt+6ZTMJ2Wb7cxkDg4P09Q8yXKhSlmvLNrdSFDBxkj6btmxSwGCIqYo2nX/mcUxpS0hnItZu7OOmO57h+795iRn7Hcmm3u08/czjDPUMEJQzXP6VH/PLh5fh7nkY7R/9KBOvvpLx511AnG3QwEFucISXFi5i+aqNLFuzmQ2btwogNmnrcAPd2kYNFJmt1kLpvwuyNZ3aKtywfj3jx3UIZMaKBOewEWmjKHyT5t761Wtoa27BlfKWS0XpsFGQokJCgHTtuvXY75ZVqzVsFLK3t0+AtwfXdXnxxRelTS6D/UPy70XpYowjbXQkK89PSH8d2UI7yDbtGnyz62Iz/maT8x/lzE44Vx2ynbITyVasX2Mj4Uv2RPiRvUIgwSTjmp5jLChrKlc5Ws7l5GwzWxRyvH20xCsSssRfV650Yw3HqHIU48qSJzxXzw5CMxJ6CKZCY7JAOu4njlLK8/XKZeXWMoFpwf71yMhYjdXrxrG1J4OjyJKHOKOCHAAAEABJREFUFNrkOOLgKilnoxS2QEdzBuPmiLU6iHFVtyKlzeF4CWJH7WnF7pPTGxlgZ5gZs4skGaUSOWwYyLBa0avYNOHoX7opEAjbzslv3EnaXStldwjidkU9xnP3AzHFXAcTW7fz7neKH28b9jDGJ3DkoHonMjycZttWWPTCRAGyNgLXoSYWUoxxxkktpBNbCfLqZwFamvJMnFomdqV4pLE/1ho6Hju21QiKnbgkyLTUSAo8yJ/QpPZmTF3Dfoet5vJPl/n5bybz4GP78PuH9uT7v92Xz33vCE7+/Ml0v/U4Fna284OxAt8vFri1WOJBhY43KCoTYPhHOIzth4k05i4hKSJFQ11f1iuOUKbGTWNNQFF9dhMOiXRKYCTNPekF3NF0MKvS7TjJMp/8+CnarpuC76SwwKUqoB3UAoaGq7z8jPRLUcXQJKnEOdGsSm8kPScGYzQblIxDjZBS4BI4cumur/F2qToJItfqpUfCd0U/TehVsH9tHMaNVKQToSsyQGxcIuMRa5shk5Ze+a0sXl7lw5/8Ib0DpXp+pHelEtqWX8JXb/gTA+UsgRyoHxmMTeKCKBInLtrdRHYQ12vggfQ0Fmc7SfoVvvbZ95BMQEqAxTMo1gZ2eqQdl6svewe333gGd3zn7Vx16XmIZVzHUfIxIuY6Dp1NaS48/RDJYoTl3lSeaZiu9wFo8eO7hiAoI7upHr12xg6e6gVxM4N0cP8Dy7nhO7+hXItlVFNEaB5IlDLzugfdYj/VHHEQ42gs3UhZ9tS8yFrnYVTKKFMXZKMc3SYFXiOvwJgfc09mL36UOIxHUvuSzyQ44Zj5TJ7VjREvvqWjuvXx7S2yfP2oFkkJZo8N0Rha3m2Bfz/FsW0UDK8d4sU1DnFo8JIhJqqQ8xt5qm0Oj7bvyZMte/BYy17c37GAxxrnssmfxpjXSX9SeuL4uMYwUMlr2ERRfbE8WkHUYmmUIqdNMsz5ZCOrmsdzb3Zv7k3txcZUs7Q9wEskiaTvOen36h0lHn6+j2/f+gJXfe1JPvCZn/OWd/+Ao06+hq/c8BsK1QihZTGdJm0SGrOQ4w7fh7T0pZpopOi2SF9TGpM0sRhwNZfs9naofmF7q24bHPEpOq7BuBEpjU1C9R1l1YsYg7qAveevfDhqSKLHJkdt2VR/CCo0tzRw8D77SRernHP++Rxz1DG0tHXUAZT9Nfuzzz67vl1ov3xvjMF+l+vyyy9X+QD7PbCzzjqL6667jsbGRqZPn15P9kdgLXCzC/VisfjPZW+88UZuVyTtySef5MMf/jAXXXSRuAFXwMIYU/+1fhvpMcbU80ZGRpg1axb2O2P2Jx0SvluPxvX29mKf0XG4onePP7OYTVt3UKsVGRit8OSzKzjq6OPkh2q0ZWtMay5RHB1k6aYy19z6BFtzPtd+4wZ+dvvPCWtVGgUGj1H5z195DaefdT7dHZ305Mu0nXASE84+E5PNUh3Ns2X5em7//p2sX7mFCd3TmTtvf0WrCmzdMsC8eXuyacNGXGJ8AzVtX4ZhKD571Iep9O7YRqvaaUr6ZGRM2hsz1Ipj7LPnbowODpB0HRrTaTyQvfGoFIocdtCBlARIPcdImxCvgXxkyKtLVzA0mGP56lWMKjgzrPoRIbt0Kcb1HarSy4Tx8JVdc8WPBl3Tg7/1Q2z+dViMNTBlCSKQlAI3pFmTvEGAbLOQwpJaiUEZEbtwPfqw6aQyRcrFGqVRcLViTrdAFEQUhmLVjmlqTTB5UiMmKuE4GvLII4xT7Ngq6vJU6YyHl57Jn57KKozZjEmN4no59tw95KxTxmuQh7Ej2tSSlNGuYmQo60lvhgYrEoAHijbVamXqq04MxlSYMtnQ2VnDk0EJwoxQeSTUrvbrUitD1MuJJ2ZobVqvVbKcu1MlMD7rtjQrhJzGT7gceViKzqZBRQtqkogjrWrQnnfEth0zCDiMZ18clepkiWX4jVPQxB5mrz2zan9M+Xn1syqnFdGQdkhENZJaUSTDKp4iYvmhJEP9acrVFE7WUPNGKeWKVIsxXjMk2qqUh/swI8vwxw/jdicYznm8unGMhxeu5U9/eIyG/h6O0bbwe9KNfCjTxJvSWSb6HrEXiSeJ5h/ijOu9sLpjiLERhkigHwx61KdD0knQ3pBkQntMV1uajvFNTJiW5pDDmvnkJw7lLWfvRuSE9fJe5Gqip3GNyyOPv8Coor+poEh7OEyD4ygiK/2U80FOCNuAVT45+IxWe60NJRJxPwmVT2kupMIKKYEnX9uRvpx8n5vk+bCD5d5EKl6KyRPaSGk80BErYbk11I18YOeI08TTq4t84tpfs2ZribLmwy8eXMJ1P7ifqmki9DJ1FlQF+SVkrsBxdQXPsa8MeSfDelqouGkOOGCGtl4maI4YJU/zRa2aEExQT64T4Cn662lOixV2HYY6bXk8q8exypx/4TF0dsUMyoksddvoS7YSmAgbsfK9BEZt76q769NuCZugiiveClEnt/7qVb7x3fso5CsYLeJs8iJf/CQRR8ROVG/elcN3dGdExtELV9dqRXWMwRijJ3vu4i9Ku0R+E4POBF70J/JSUws9rYa992/i4ouOprVZfIm6UWdM7OEL1K3f1ssri9bSUh5lNoO0RjnNdcnDkv1XKZZOObZj4sM6I13+pYSp4XghLV0etWSSHQJaf6qM41vZ/flK82FcJ9D/jZYDuabjIK4cfzjf7ziO32cWsC4xjqJ4KZcK4kwUjdo2umJwxF8YutKFiD7TyGP+VJ5LTmYgm2HWvFY+9aGj+MqnT+SaTx3LFz58GBedtw+tTSGR8RmrNRN606mEEwTAmvnRT+5nIFciEF21AGrNEOJ5se6galwCpXrTeovKdY3rEtBzxMdrctZFIiDUR2z1XzUdUMmY/+7jdQ6sjkRjOdlMBQNeeZlzzz+PM888U3qW59FHHsH+l0S77757/a8oN23aVP+NLxsRs1uJ8+fPr4MwC6gsIDrooIPq25A2SmMjVbbemKJb27ZtY7K2Mu0feaxXVMj+l0h2u9ICtY9//OPY75PZ7c7h4WES2qozxvDwww9jf7bCtpURcNmyZQu+7IUFelaX7JbmuHHjsN8ts0D/ySefYnC4xPodY+SLHrhZ0tlGVq1ZTVb+ar/dZtHY0sWjr2znx/cuYdKeh/P8ole5/mvXs//++/Omk99U3zp9RJG/Aw48lHUbt/K7e37LulUr2LR9J8s37KRntMDzTz/D9266iZTr0JpNM2V8N02KwjYqqmU0shvWrqOrvZ0wCKhVyrKtARXNv1QqwebNG+nu6sDEEQ16zvgGz4Si0VX/gv+0SePQ2pdY897RHA8qJdpbmtioiFhTY0OdltWfSp1uRFkgb53eJdJJXBmvpHFwIqulEEuG1UIeX1crH1cK9y+6qoe/8dP286/ColX4RARhXRoxOSnHDgImN7fJwRjKeGRV4IzTxqnQKI5jcKV4CCQpg10TZxd7FhR1dem9KYDASBy7ottAz84kpXKKcjiDR59p5d4HRmhsamN8SyONqZBx7RtJxksEgop4viHbHOIiY/9aG2ibtG8n1IIkiGHbfL1h0Seu0Nle0ErHxZgqxBkGBz2KxZSK+BgiHDMmRdvMSSc2kIjHwFTUwzRDuaksfDlDQU6xIbWcww/wcJ1hjBxUECSoVLu496GINVt2Y3CsjZAsyFG7pih6OdHeCHLOyYYYL2koCaSG1aoUWvKIMsQ2oueMEnl5GtqklCpTC0KMcfAySTzJNZaTjmTAYz9LpTiZ393ZwEc/spXPfGYRv/r2EjKP7+StpQY+7Kd4v+9ykrbk9pKx71ZqVNQyGcVqj/rxj/JhwVeszriei+vqxp6xkawNjnR1XFsDX//yhVx39Zu59qo3cd2Xz+TLV5zP2996vPTJEKooGnfkZGIZgE09Y/z8DwspK5Q5qdrP5KCPZDWU/JuwoEOahS1vNLaO7joUKbr2ixdyxWfexNWXv5FrrzyRq79wIld99kS++JkTed+79qVtRgtrM+PZmJ5CzTEyLDa+rMp/dtpxtr/PE9gxFyhMltO89NQ2PnPVb/j8lb/nu995gpG+mEBLwlLkaKY51Fk3Rn1w1AOjeWDQVCKWzoyYLD1uK7geZ77lMNIZ6RIxqK4+wMpIfbA6+i/JKF9CIwDCP0uRihuSSYeL33EMJenihkQ7vclOrdSjOmiI4ggtmlXnX05LIZYxbomKTI+qNJd9fviT5/nSV++md6TKLnnGyI4Tq1p9CqtX1m4YY3QXK0VKsfhCfYxU6s9OE7FgXjfH7NnOQXt2sfvh0zjylHl87uMncOVlb2HveRMUVw5BvKHatmZN1H736DJKuYhJ5UFmxwM0BAXJzr79C8lQ582+2QVE7N1rKbbXUOMJ47p9wmzIQGOaHQ1N9DY0M5huZiCZpaehm0Xpydyd2YOHszPYmUpLV8u8+fhDNI6x2IupK6vRVSTnzZ9OLNuSS8S8lJjEyvQkismYow+bxUVvP5S3nz6fd79lXz54waF87mMn8tH3H0t3e0TK0wJPiwDPsdcce8yfQzaVFG0Rfa0XsfpfqRgwrlKkpwDHjrUVvjEYx0VmQg4zxB6RPmIlezW6ca3e6Pm//TS7OLA8OeJrdPsOolKR6XNn8Zvf38PsObMZG80pmnQU9gv07QIWLS0tHHLIIfUv4tufmzDGYKNdf/jDH7RYOUARoR7SiuRYoHXwwQdjfzPMAisLmux3wDZu3IgFWbblpIC3BVkWyFkAZ0FYLper/+XlF77wBZ577jksHQu0yuVynW4kG+N5HracpWfpWNpbt26VT5qusTAEoaNdoH78ltnaLuxjrFBh46aNzJ89m0IxUCRsjC/e+Fu2jMTc/ovfceHb30VBkSa7lXrvvfdi/+rTbpnmS2UeePhR3vymN7FV9e1fOpY1sM8vXsfG9RtISWjV3KAWnyW5uDHick5zJar/1WK7fG1+dBg0Z9H8DatlAasahXyO9rYWRoYGMNo3T7iGtMBTyo0ZG+qnq6WJSn5UAM2vp5TeZVIJ1Rujq7OtHhFzHQeJnQZtGVv/ViiWFdxIMTDQh/2FASMf58ouWX2L5bNKvf144iF6bf7aYbdjbmX3t56cvxaDVgi+lN4KIqF5WtNA9HrUQ5+D1RgTN3DoAS2M795IWYOWSDkkMjXKhRqFEYOr8tk2I5MQUy0XmTjJ4Ajs+G4NowGKBV52DE4n557Bw88eyJevrTB/n73ZZ/9+av1rScU7ecNhGaZ0l0FUHIGpdConI1rB0XPsiG6YZWdPirIcGco1KqmtbsJapHKQTA7Q3lpEGgemgeFRn6GcIyfiEUm5PIHLTGI7557eTlNiEz41qUAD5eo4nlho2LgzS1tbkX3qvym2k0hAy3qSqkDdg09E2uqcRynuEC0ZW5JSohJzZ0Nb86jajzF1Q+ZQK1XB6yPwt1NJDFLyh4n9GCdZ03ZkRfpfojQY4KofbpNbVyjH4oIAABAASURBVN7qYERuyKUvP4+Pf36UKz69nNX393HINocvuW1cbgLOCMc4oFhkzliZpmqZiICaibGHG4GVB3/nx67e/Fkn4nhXv4x6V096p6sjp5LyjXRyGiceMZnjD5vEwftOYfrEDjK+j6cIrKNRQTKK3QpFz/CrR5fz8qtl2mUg9qvsYGrYjy8DGss4xNJ1Q6x/gMbR0SXpwikn7s87zz2It5+7H+edsR8Xnr0f73jrfrznvP259MPHc86pe1BKuRT9hOpVqYWhFhoxu5imfohz6WBAVeA8cip0CAC2FYd4ekk/P32gl5GdY4yrjtAYBziejwUv6qJcaCwtB3vvaLTtUEeuoZxIMSLt3X3PKcybOwXfDaR74j0CC/biEBAoi2X47dUmE7viQU5cUWriKnrARAajrVdHZRudmDOPmUdaC6JRk2I0UH80uYxRGePUeRDVfz49yR83SWupnzfXlnHc6CqaShl+/fudfO7639Ejm1FWX+3WaxTEqmewEFX2F6IYR3QdXY3etLRmtfhysCtjPdZPiZ5jDtmD2254H7/4/tnceuO53HTl+XzkjMPZe+Z4EmrfdRPEUUggp1JRraXrBrjzVy/QUqqydzDAxOowrsbDtq7X/+Y0xrYOjuvwv3TQVtDiycqs2Y149K5LeeWxT/HME59j4eOf5amHL+WJP1zKU/d+lmu/cBqx5vX2bJqxVo+T3zibu275EFdc8lY8JxRZ9cTSM7KDun744jfzy7su47Sz9sR0tjCaaJQ8grrNqEkePhVcx8M1kPUj3nnOIdz5vYv4+Dv25Ow3TuBtp03mxmvO4o5/+jgdDUk0BXClG7HGqha6vLJkHSYwpLU12hgW8KVFLmpYfS0UiqinuOqvsXmoaaVAMrKgwchROrz2RlX06v/pqS6rdeqc2ealknghbHl1uRbDFQaHB0ikMxx6yGFUFI0ZFGg4/vjjSQo4vfLKK9jI1Kmnnlr/GQv7Jfrx48djf7rCRsdshMr+hEVzczP25yqampro6urCRsRsNMtuNVrAY7+HZuepjZ7ZevZ5cHBQfqEN+10zW89xHFKpVD0KZ5+t7IIgkF8qM2/evPp3x+yzzbfboPYPDGp639U9gSdfWs13fvYIv//jiwIpGRx1+pmXX+X5lTv41o/vY11fhULZcPzRR3Pfb++ut2kBpeX7qquuwn7n7cADDyRfKPG166/n+GOOYTe1OVXRqk3rtxIUSyQFbpJhkcrQTpzyCE3SI21C0ZRMMLRzJ83S1VBRq2oxLxtgbUdAU0OGwugIba3NGoNQwYACYbUo/YnJJDx2bNlEe3OT5mlAVC3RlE3iSbdaFAmz/51RZ0cbnpTWyEjZvotIfRzXbdokffMY1tZk0kug19Ipja78WEHj6kv3YpXUMONE2GrI/PK3fjh/TQYlB5GP68JIhwmKySz3VMeoyBlO6Cxy4TvHkW0dwLXxSSs5lZYeaebUP0HcWYNQkTKkUjnGjc8QRXmZiRoVObxFy1s5592b+dTnSowVDyMh5HzIUeMYP2GI3WevY8+5A6TTRWKZlopWsg2aha4iYpGJCEQ7dFpYszbGS04iDDyV85B9ET8ejsqkvYCWrGUjJDYygF4DpapDbB0tps6nK0c0ZcJGDjtkREZ6VLkBjiJtq7c0sXDpRKJ4Co2NBa2CXYwJRCfC0yo3X5nGzT98UX1pItY/ZDBTfoE5MyPGd1dxnCRBKYLIo7kpyZzpPlM6SzTEYzREeVrcAeZouxYpsa+JnLQyNIi3Koa0JNnE8NAMPv6h5fzx7kGmF1ze39rBexVW3rcyRLtoNCmi4ocgO1vnwMSqr5olTYCyZrQe9fSPdRrJqloVYLagQjM0dtVLR32U7HRKdo60ZRcwlgjAohhrwZV2ycenNwe/eGgpN3/rV3QqWnNIbgPH1HbQUs1JjiKmSAORK2H6Si5qRnTsGYp2iC8lkwnBV2v2Wk/KS7kuGaujcZlULYcfBxQriMZrSZfXzyAMiGR02moFjq72cHZ+JSf3LeLkgdWcMbiUN0Zb6Kr0aOVaw5PuxqoYydA5EWo1Qs2h5ggFPKKwREM24rCD25g9pQVPtaIoAnXYOD5j1Zi12/q1DdLPuu0DbOodqN9v7imycXsV+6v01dAXLU/6Z6WoqmprXHsrF5xztJYYI6R9g3ESBHLOiJm6bPmzI4w1FzyytRL75FZzemWlwNgK2mXc/3jfYr52wx/YMVxDAhTfRjIxGD04ErMxBkldKcaI70Khapvgz4/YvlX7fkMCvwEakzEZRYIdAWpbzmiQjMpoOmg++Cxf18d7PvAt0kXD3oVtHFrdTJf96oLmPv/OYYGfMQYrO8exHO0qaDm19BHHyAa0N7iMb/KY0GSY2BIzuUtze1KCGUr77jWp/t0aQ5k5Ex2+9sVzOfzA8SQ1UU29V699xpHGCTJexL7zW/jKZ0/jyP0nSiKR7A88+cQG1u8cIXSzquUouTjiLeWG7D6zg8s+ciI3XXsB13/xLN5y8m60pRN1epZHo5EwOIxVIu57eCHWdk+u5ZkQ5rQgqakXkcY5ri8SEE3DriPWRWIEZTggXoy91d3fxmnEhqYxUe8grVKcbkW+TjjxRN5xwTvYe6+9BWR8Jk2axJNPPskJJ5zA888/j41gFQoFLrvsMr773e9iQZAtY79cb3/GQiTrka0FCxZgwZsFYC0tLYraDGC3GS0dC77sF/VtJMz+l0cWzFkAZMGdjaTdddddGGO503hmMvUo2MGKslUqFez3wowxdQBoAZwFd1a/Tj/9NFauWcmarf1c+927GKsl2LZtJ4cefgTFakTPcIEXXlnONddcy5LFi1mxdBEDvT1ccskl3HnnnXieh9063WOPPbjluzdzwhuO4SiBsBUrV7Hwmeco9/ex9dXn6Nm0nqnju6iMDBBrsZdQxDornUtJkK5C6ikPgnIBz0QYrdgcqzuag5F2WDLyNb4UwddcKGmnJZ8r0N83QP/AEBZU5kZHpdc+Hc0NNEr/Olob8WWgmgVqq6USsWjYn7WyknE0XoHsXUNDE2MjY5RlR9xMg/TaYAgwW7ZRWLaqbjNjYzUR6R/1uWDH6G89SUx/PRbtVk5Fji4wHtt9j8eKOdZrCdugrbTTTm3gkMMrNLa5JBoM1WKNmoxeIpsg0wjyM1TGYlzPpbHZwXHyTJzQjP2OChqsVLaBXL6NDZumaOhn4CR9/vjwNu1zDzNQGua889PMnNUPboFIimydVmMigVFkDCIiA7U4xeBQlp29IVGQJqjEeq8XcUwsixJpIqTEt6OBjaRkJTnwmhTAcz3x4cip2LKQTW/Svn9Ag8CiYwpSyIhiMJ5f/a5MvrQnyVQrGa14YgE0Y1zkc4gYR6HQqa5kcGWcMWNkG8YYP66I546B2irLEAZCjI5bY9a0nbz7vDHOOmExF576KhecsYEzTqxSGV2H4wYkWzyqbpHqQESsBqrJqVzz9QGWPZlnHwG//bVCyco52v/ri8hBPl6Q1FBzDJHkgw6rDH4MqSiWQutGeX//p8botU4YTVt7a4z6/1r3Yk3i2IRouCUHlxib9B5bT3qgHFs0UsVqELNidS/X3/AoX/7S/bQXfPYubeGEeCuzc9tJyDBFjitAXgVL0Hh1KvUPEykrFhVn16Pu/vzc1RpUVQeNR5oqrmgUpQNubPl4vbS9j7XASNdX0ZlawPRcPycWVnNx4Uk+OfIAFxReZv/iRtqrfXiK7hhjsPxHGn8pdl0/kSN3Bd5d1yXpVGhLlXnrWYcLHMYYLZqMcQnFcyWEb//gUT71xbv55Od/ySWX/4JPX2Hv79L1V3z66l/y2Wt/wS/ufY5SDKEXE5madDzCSzkcffhsZk9KQVQg9pMkEh4qAfrUx2ufetK8MoREsUMy9JhZ7OW06ivsW3uVrnKVe+94lW9/7QHNeUMQi4LZVduV/hr0T/1B/EJUj0pYY6xu20L1ZPTpqZ5ROVdt+JGnWijKXCN2QmJbV4WKWpW88Oo2vnDlL8kPGMaXxzg03s7u5Y1kKznBE+r1+LND3a4/qXr96ji2j/VbfdhclRB9O89CjW/0mo5JQhrjJE7sgqjG1HBMjHVSCdGwzi2VdFAharpE4lsEifXPXpGBdTTXPU3mjEHjWMJG6mM3wYYdeX5y9+NyyqFohhjpuMGomvot/VejuHKYSbWnkVY+ompE0hDHoDUaTy1cy0uvbBEQc5gSFhgXjuFoviDB2jIpRZPqFVUTkVY1PcYYLeQc44JkrQ/sO/7siP/s/q95K5b+F/JGfDpi3C+WiQZHGR4cYvrUqXzsox9hZ18v6zZswG7V2aiY/aX9trY2stls/fte9jtcp5xyChkBJfuXkr/+9a955zvfiY1gWaD1wgsv8MY3vhG7xWijTRYw2S/cWzB37LHHst9++/H+97+fkZERXM/j5Zdf4TvfuQn78xaTJ0/WuEV1WnZ7s6W1pQ7qxk8Yv0sX5LceeOABdt99D9rbOxSxS/HAH/7AnDkzsb+JlmxqZpWiV+2d3XXgOG58B05Uoau1iVu+cyP2F/m7J07CER279Wr/2MD2w/L+0EMP1X9Hbd2a1XVgVixVOOKwQ3j8d3eTLPQwc9I4POllrHmQ1Nj7snFuXMGTP4xrVbKpJGG1Ir2I8T2Dq/kYRQGh/HxLUwNZbd+mEj4WUDnym+MVVZwwYSKtzW1UKwFBtQoq36ByvgBbUmUtHUd0MspLeB6ebJTVIVvf03O1VKNQVNutrdRVWdHB3KsraCqU8OS7Yg18zK5Dt7tu/sY/Nb3/6xzaTjtWUrhEGrZYydXQWMrWdmxoTnGH3j8tcGGcmAP2a+Z9H5lCU9t25coQatsiDFRak8QoxzgutWpEpRgp0wHXJw5KNGVGRHlXa6GchUNKCtfExHFVTj+3m1zRYcmSQWbPKnPgPj2YuI+gXBNXVYVDfZrbSti/QPRMEWTsI03MgYEJLHzBYLwGtIuDMWpShtFoNH05Ks+2LSOKUyOf86lq+884DsjICKATyEIm3H6OOmiM/ffuxSEvGhFOnGXN6vHceY/Lr+8fplzMSklj7bO7UIZAEbiagKDtoWuVG8O4iTvYbfoYzoj480K8dh8nLflIWZsSfZx5eh+f/lTARz/YyslvbmfC1BA/0Qra+kGSN47BOpua28iyNUltWWwjSQMHtLaQlrIuHh5mRxQQmARjjkefOlsDGeRYn0gau5LRo4apnvf3/lGTBLzQVYynRNKCEo1XWc+1WkiIxkFjHSh6ZcdB3Ua+Dfu1GHtFyhvLMYdKfQM1fnbHk3zk0tu5+7dLSeWqLChu5rTycg7KrRV4Day5InSqZFNtxHFAhSo1ozZsO9KMQJoYSOaBJG3Vvap3VRPvKqN74TyqYY3IKVMU3zFpElECG520PMWEolSmFMfYv+R1wgTV2Nf4FZlQGWBuYSdzSxuYom3SNm3nN3pqxTUy5gZXdZCOxSCQFBJoLpbLUHT0aT2GAAAQAElEQVR80SvUf6plYlczrgyZJhuxqVAh5v7HVvKDnzzP4pcGWPVCD2te7GPJ09tYtXATK57ezMvP9nHfn7Zx/c1/QP5NfQmUJE3j4RFwwJ4zmDW1CbTYEDfY3xGLJHNE3bajkpQlAycM1G/13W0ST0maw2H2zm/njOqrHFJdT6MWSffdt4EvXfNLbIQu0uSLBO6sREISRF6N2Mtj50A6kaVaDTUjKth2Q/W7xq7D0Tg46pcFX5F4ktiJ4rpUyJdCbv7Zs1x86c9Z9eogM4b7OSG/hkPLG+io5tUfVDtSberJUwuOaEca11i6gvob6jpabVSfAnyVCvQc1Zs2sgk22RoOqI4RxYpxsToRGyOdiShrntrv54RagPlhUqBe3MdVlVZrkmms9ozd946TdSaMSWCilDTDELkRjaITSJZlMvzq5xu54ZYHKVRDjTkEoa2ttsWTkc67uooRRJJYsqjZpIdAIHXl1mGuu/E+cjuLzCts0hhsY1J1THJ2Vd5IDoY4SmP7FlOSDCNC7FGkYm1jzSdhV3XU1L+YRIz4RE9IDrrXM3/lY9dI7WpkV3OxFpgBbdpmDbZsYua0GTzwyEPsecCeDAiUXXj+O/nBD37AoLYO7Zfv7ZbdrwW4ktqqTAjEpFIpHnnkkfoX+O0W5EsvvYT9Ltg555zDJm2Z2eiWLWPr2b+23NWy+it/YX8eIy1gkdVW5lipzMuLFnPwQQcTaSGVHxqhMDzC9OlTKWqHIyXwZ1Uy1HgNjY4wf485OJojvTt7WbFiA8cdeyJ2Pvf2D7Bl6zbOPfcsAZMCvuexae16Zk2bKkC4iT0XHEifygz07+CJp57iggvfSRAE2OicBYDvfve7sVE7CyQLijwfcvThDI8NsmX9avrWr2VGdxvtDVAc3IF2DqWDIZHqh1o0xbJvrhZdpXyelJ+QLsbiUX2NwVd/M5kkqYTHuM5W2hrS7L/bPA7YfSb7zp7I0QtmcZDu2zLy3+qj0VymrkmSWBSTHytItyJqklNC4C0W6ItkF2Ol0cEBNGWYNGkCjQJiNbWFwOPA88+Q1danq/YVsBOhXRSj+t3f/ofzf4PF14lEEmboaLBMqEkZE8lI9KRd7qsU+aP2cMO0Yb8FDdz2iz2YNns7noxncbhCJESdafVIqGxQCQhqMemsT1N7CozByGB4rkNLswE7KJJuVUAtNGVCb4RMMiBrCiyY7TNv0nK+cEmW9pYRKV2FqmgZJ8KVIuOOsOeeVZXvkwms4ThGSL2NjZsjQpVxNOhB1cXyEMuBlaJWegYTMjLiA0MyEZBKV0S3DFGSRMrFTxXFX8i4tjzHH1egJbtNPFcgzqjtSdzz+wot7ScoT0bLKRGbqu4hUhQi9gqoe3o2mlgDHH6AYfLEgiaV6JsIV32OBBpGh0OqytqxvZnf/raJT39ymHe/awufv3ITXnY+ZTmQwnCArz4kOhE/hmceXo98KUEpz/Zt2zjQyXBGQwt7ypi3iFhLHNGlxtORygOGXUesy+tJt3+t8/8dXROqbxEJXRuro3SEVdZsznHFN3/Hbx5YwhPPb+Z3Dy7ml/e8qPSCQNbziqo+zd33PMuP736WK264j7M//CP2O/kKPv/t51i9pUSnAMJJI4t4e3kFhxZW0hYMExPga2xNXGLd1hK33LKQF17q4bkXNtfTM7o+s3ArTy/czLPPb2LZ0l4ZzTEWv7KDlcuH6NlR5tVFA7z0px5atDBJKSRRFQBft26E+x9YzfrVJVYtz7NkaYHFy3L89GdPMtozQoeiNO3hKKmgghcaHHHix6GewalIaSJYsqqXNVuG6B2pMJIrMzQS06/01S//UsbLVXJI+60MjFUYzFcZzof05CIWrRniO9/9LaYWMb0yKFCyljNyizhlbClvzq3npNwKDsutY8ZYmdJOj3dccBPFvohqzqUonRwphBRUN3CSxI5LoEXA00t3sFULjR0lw1DZMFoMGS7U2Kb7IPJJFHJarNQ0HyIagjKHDvZxbnErByvilwpL3P3H9Xzr+ocY6Quk9yl6doakBEjHF8YYpy1JV9uoLy5egV3DFYSCS2q/IptSloMb0yo9J5nmZDvGlHJFQ05hvG39Ve55eCVv/dDNXPvdPwl8REzMDXFsbRPHhBuZWuolGYVEkm4obZKY+ZfD6NbRG4MvHUjFsgehZKC5O6Z2i0FMpLoVeVabqlGE/VrF68loEWYdUSQ+Y/U/Uh3f5rk1mRiXgrZnqqor34d1SCFV/RMNtVp1I2ouSoaq5n4o0B5V03Rr/GeXttFVDvjWbU/xoc/+nGWrhyhZoUQRRoArUvmaExPGskWxQ003ccWhMlzVPFjIyRd8jR2bA6bkRziuuoq9altp0NZsEDn1sfHEYxiqfWtfxR+EJETD0wIzCn0cN01gHaPyo7rkwEpq18dr9/x1j9g2qKSTeru6cTQ/mqoVtmn7rTAwxNxZc5jcOYHd5s7l5htu4HOf+5yc/CRsZOp73/seV155JfYL8+vWrWPZsmV8/etf57HHHsNuV86YMQMLuq655hqOPvro+l80+r6P/RHYCy64oP4dL3RYwPbHP/6xvr1oBC5MvsC6pUu4+cZvY3lsbG+lbVw3ixYvobO7m4reW48TjuQ4dO/9WPTiIoEdn2TSsNfe0/ndfb/S2tvDfkdt/py5/OCWHzFu3CQ6uibS2NSqwMIL7L1gASvWrBV9Q1oA8ugjj+LGG2/C/i7XtGnTOOigg+rbrY7jMFHRsq6ubr589dWccPxxdGTT+Jp7DdKvwkAPU8a3MzY8gGdifPnMqnx5rVapR57tj8fu2NmD3JX8lasEqVRCoNBhliJ2taCqiOLE+vOLzz3HUN9Odm5Zz9RJ3aJncB2HdDpVB3hGelQqllR+ihaPMcJkxNJXZWP5jKRvUydPwhMP++2/P1k/RayXlfWbKb74khbDtdeHGXtjZWuv/B0czn+dR2m3zFCIZrQGyiJ1dG9X8RvSHvfUPH5bcRlR7PywIxu55voptLQsw3cLyIIQR0bTtEws42CFWioGVMthnS1jDJVChfxoEU/bb9OndeKYav1dHEcCclXa2gZpa1yNU3iQk454hR9+s43dJr5EWB0ilXbINLqIM0IZDk9tvvVtjRx0QIjvDBFrEIO4kdF8K8UgpYE3OHg4MoKhVp3b+ibxwpKS8rPqUpJMQ5lMY74+wUIZTWT47EDb73KFlW2cdEKZPWauwDPDqpOSwWxkcHgezz5bJpd3CeMEFqjaa+xIYk4eo/6HIpJOrOO0YxI0NOwk0eUSyXE5MqQeCbLqQ5Rq5C6Bum99P8lTy/dmODyBkcqh9OYaRNMjDhPi0aeiJYHRCrhvS02OIcF8gcVDmhqYMzbGXppAXQLFvoyjJwVPyTG6kj7/wIcnfYlNLGcdsJ8zyj6jK2kYGuLnv1rMxy67m3e8/zY+ftlvufQL93Hp55V0/fQXf8+nr7yfz139MD/+yWKWPrWNhtEEM8aGOGpoDe/MLeHC4hL2y62jo1SUBCM6q2McWRjmkJHtOMNDfPvWR3nre2/lvPf+uJ7Ov+jHnH/RbfX01vf/mJPefgtHnv11Tr3on3jDBTew/8nXctpF32XhS6uZNNzLG6qb2KO2mVgrzi9d/zDHn30dJ7z1m5x0/s2ccv6NPPzoGm3hldmnspV59JPUdoEjnUUa7MeWn2H2iYYYn+vn6T+t4ti3XM+Bb/oy+5x4HfuefD0LTrmRlVsgUzOkSfLIy70cpvzDTvkWh5x+A8eecxPveN/32LqhzKzSdk7Kr+I9+UW8f/RZ3pN7nnePvsz7ci9wcXEpp+Y20F3M8eL6fg469Ruc+Y4fcPZ7lT54K6e9+0c88/IoCc2VRqGJpx9ezLvf9xPOu+hHXPi+O3nPe3/Oh979Y67+5hN0yHHvU9tOZ2UU11pRE8q45tlDcj6ruJQD85pbsgd3/Ho1p4jGR7/0S752w/2kaqPsV9zMobVh1a3w4K+e5ZJLbufSq37P5V95gMs+fxeXf+6nfObzP9P9HRrnn3PpZ+/iE5++k3e8/Z9441k38qHLfs3iF0eZXow5enAV7y4u5NTyMuarb01yOqY+R2SrZJPi+v2uj5hYszdWlCciLaA3TXNsuuzXsoUDXPal33PTj57jOz94ghv/6Ulu+OHT9XTjrc/werr51ie44UdP840fP8+1P1zIV29+iC2bRwWqk2zeEgoYPsNNdyzje7cv4Ue3v8KPf/4KP/nVK/zs7kXc/psl3PGbRfz8nsV890dPsWTZIM1CiQeNbuaCyqscOrSI7lqCPzyylbPf8z0u/cqv+MmvF/LosxtY+Mo2Vq3Zpsj5Np54YQO/fXgZN/z4OS7QouMLV99HMp9mt5F+3lRcx/HFVRrffrwoIqFoWydFGsIx/vTMQn6uxcyvH1nDbx9dyn0Pvso9v1vFY89uJhLwHR8WaJQjduO4LiwrQ03F+v2unPrt//OPRLVMsHIljI2w97w9+dVP7xIwOYD99t0L+72sP2jbb4ZAlv1S+9NPP13/svwHPvABdu7cyR133FHfrvz4xz9ej47t2LGDgw8+mN122w0b9ZoyZQrjxo2r10kkEtgvxN9111242l7bsmUL67dt4JiTj+ehpx/Db8qw/2GHsHm7bIYReHFSpL0shbEiU6bOYER8rtm+hWSmgWOOP5mdOwbIDeZob27lkMMPZ8miJVRKAY2NzYyb2MWOgdVc8J43svd+s2hXNKsswHnaGWdKj7ayZt0G0uk09kdobeTObsFaPm166aUX2W3+7nz+s58jNzDI0w/+AVMYIVkboyll2Lp+FZO7OnA0D8JyEU/jGQYhiWSKV1esoF3vilr0BdJ/7GJEAZXW9haWLV+OnCmDI6MCh68wfuIkSuUyyVSStdoKnT5jimaPZpDo1bTgiHTNNjRgQW9He5uAZ1I8Z7DfiUv4CezPgGyVvGfOnknnuPG4TgJX7Y498RRN6zfiq+3/vTL97b51/qus2QkVyBRp/mOJubqvuT49mTS/kZh/pxXecKPD2W9t4ppru9j74B5MWKY8VFNJn3Szg5eEcj4mEpFMY1KK5xHJaIe1ED+tMhkPlaCzKyWKRYydzQZSXpGTDjN84O0lLn5Xnne9fYCpU17FDQaJtH9t4hCMQ6hVaVl7yiYeY9+9BtlnryE6Wks4xggsJdm4tZnNm7vIFzPgRjiJJMXiNO67L2BgpEHgqAEndEgJPGV9n7T4cb2IOIqR7uAmXSlNmc7GbXzyg520NWzCc8cITJn+UY+e3gwjQ0mSQRo/HpbCxJhYnY6ttBxcU2T+rAJT2nZiolHQBA4qHpVcjSgskshKvdXnsWqKQtxNyW0Q4DIKI2fZtLVIMuuSbUoQKapQHjWilyHRnKEgRzbZN+xvIhoVCXK0NRc4MUUXJGoiTD3xD3xIbNjUIH1YkN/EW4rLOHlkNfsIMM3KDwhc9TOrMMDs4lA9zSqMMjdXZv5wgX2HpCTkCQAAEABJREFUBzl6cCOnDy7lXbkX+UjucT4y8gJnqv6sfA82chEZXzoJLbUCh4xu5vzCKo7KL2bu6DqmjvUxUbRtmlQcZFJpqJ6mqo1pY3mm5HalaQrF11NuhH2LGzglv1Rg5wXOKy7imLGV7Da6lWmKykwpDjEjn2P33DAHDm/gxOJq3ljbzORKH67AlxPbGYhAQUx3ZYBjS+tEazV7D21lxlDAxD6Xrv4KnX1DjBsZY+7YDg4prWa//Crmlvro2jFEy/ZBGrYOk9mgMlsH2Gusn9PliE8orGXO2FYmFofVhwEBlm3MLPaw1/BqTiwu57jKEmaX1+EN99GzfAfbX9zOTkUBi0s30b1zG/tIHvuNrWFascDQki1sXdrH8kWbePWVdaxcvJlJfds4KreS42trmShenCiu62jRj2T4y+xT6OGCwgpOK7zMhLH19G/cwPP3LqFteIw91O4JlRWcOPYqe1fW0qaxfvGxVdx371ru/M0KfvvQRu59aAsP/GGz0iYeeGADDz68lscfX82K5dto2D7KHgLnbxhex4XDC3lX8UVOzi+XbuzQuFbRdCHE0zjHOLqzUjb/PGdi3YXKD8iEeeY7vcwvrsEdHOH+B1fzte8/zbVK3775Cb7zncfr6cYbdX0tfeOmJ7nu5qe5/pan+c73HmfRM5tpKJTpVGTQ7Stx14+f5ptff5SvXf+YFrGP8uVrH+LqLz/AVVffz5VX3csXr7iXz3/xXtF9jJENPdKN5Zw0toQTBxdzTnk1bxtZwWGKXrb09vLQ75Zz+Vf/xEc//wCfuPy3fOQzv+TDSpd8/tdcdsXvuPHmh1m6eIAJ+TInDK/gHblneZNkOqGUQ+ZO/YSmYIz54SAzSgMEfQVtFf+BT13xIJ/84v18/KoHuPTaP/DkU8sZX9nOgYXtdFVKkk0kqSH5Id00sjq6N3Vy/y0fGQ1ow/ZtVFevAC1GzzjrHJasXI6bcLHRq1NPPRUbwbJ/sWi/6zVz5kxslOuDH/wg9gvuduvy29/+NldeeSUW0BQFvi14O//887Eg58ADD6S5uZlztGVp31s6FojZn6m46gtf4k0nvImoGinSDC8/tZC9p82lnBujsaWVkiK7MydP0PbgGvbfYzdOOekNHHjwvjz05AO87T0n8alPvJV95k9j2XOv8JZTz6Ai+aYbI8aCNVzw/vkc86Zm3nbhsZz4xmMFEA/koQcf4khFw5qamkgJiD355JP13xELwxDP8+T3NnPiiW/kuWefZ8b0mdJ1R/6rgaiYI8yPUBsbYdqEbkXE+kl6hrRkFEtmoRb7w0OjtHd0snnbdoSK8OUbG7IpMhlffFWYInrPv7SEV1dvIFeuyr+Wae/sYnh4lBkzpzOkaHdK9Cwf1hdbZbCynDFjOqO5HI7r4ihi1pBK48pXl8slOjo7aBrfrfpzQP4tWLuGoXvvJTs2KnvM3+3h/N/g3C5e67NLxMpOgi3pRu4t1/hdqUR/NuTDl07l8svTTJu5VYMfUdNAVqMK+AXcJIoUGSp5mbiawfWcOqlCvialrOK6Dp7vUMwPUiz1aGCqoCkdy7v6bo49Zm/j0IO20tG0gYS7TbRy+I0+GYGTOlAKpSNSIC0qRCugJdHPzMn9TOoOCcWHglQsWupw7+86yddOYiw8jNHSUZpQh/CH+xyamqfjOTV8r5dubT82pTxcfKBMWROwpoifEX1H++Xl3Hbmz9zCu8/P4Mev4jplQoGxME6LY590tIFTT9DVW4OjFYATJolNSNLdzvFHN9HYXMQx6r949rw0yYyD67kgUJp0QyaNc2lOVEiUMiQVYSv27lSkoSh+yjiJooxEmThvBA4D9jloEoGA43A10ISviV9NvNiVQXUxctipyFVdF6cubf7iId3/i/l/T5mxmLUpQUBHdZCDSht4W2k5n86/xDUjT/LVkSf46vATXDP0eD19ZeQxPp9/lM+WHuFTpcf5UPEJLio9x1tHn+dNQ8vYrbgF64xSkcYtiohMtS7B0InIxIPsXV7B+aWlXDa2jGuGX+Q6tfGv09Vq8/NKl/95Eg+fH36aS4eX8rb8SvYfXMIbR5bzfgGxz4wu5tKx57ls7Fk+O/aM+HuGy3LP8LGhpzhkdAMN2jJSN+t8GCJiPfhxTcByG2cVXuUDxYV8XE71suHH+VTuES5VJOtS1b109Gk+pjY/oXefUnq/ZPLewkLeq/LvHn2Rdwl8vqe0kDfnVgh0bcdVn8smSSj9j9WKBfMJzeNZpY2cV1rBpaMr+PDASs4bXsk5I6/y1uHFnD/yEhcVX+bi8nN8oPQs7xh7iXMHF/GWoUWcrnenjL3IyblFvFX3ZwuE7VfZTGttRHoZqScuqZrBD32a1Mf9R9fznvzLfKj4CucOLOPNPWs4e2glFwiIHSM5HCnwcF7lVc4tLeJNkt8b+pZy/OAyjh1exXECrm8cWM+Jg+s4cWg1J0q2p+Re5Yz8Ui6SLD9UeJoPFJ/mzPzz7FXYQLpUxpFhCzS7KiSkPY7ka59iXSVgnZHSrtPmxVrslDmgsoq3hws5a3Qhx/Ut4ojeFew3sIk5Y1uYmd/6WtrCjPyutOfQNvYdWsf+gys5uH85xwwv47TqEk5lMYeVX2Ev8biHeN1dIHWWAOi0/Damj/W8lnqZnlca62XOaA9H5tdyevAKB5c3MLk0yF6Fdbx97AU+nnuZC4ZXa5t3B1MFXJ3tw4xt7KF3RYHBFUXcjSPM0BbUQYOrOXH4Bc4tL+W8ysucUFjMtPIO2RO/vmBFR4PA5t7lrRxf3cpBY9uZqijRlG0jTN6Ro3Ogn4mD29l3cC3HK3p5VHkbbdUCrhYJkVFlnY7Sf/fpuFDbsImKIkpFLQDcbIIDDzqUz37u89gI2O9//3uOOuoourq6sODJbucdeuihWBBj/+rRAiz74603aCvTE5ix37Wy25cWjNnfHjvppJPqf11pv3v1AUXSUqlU/cv3NsK2Y1sPv7vnPgG4QS585wXEbpWNO9bKv1T41W03s1dbI7Pzed7S0MA1+x/KnE07uejUN3L9t97L0WekMa1/4i1vbeemmz7OrDlJ3PQw7/3YsVx25VFMn1/k1eV/4Kgj9+M973wnV33xCg4/9DC2bNrEti2beO973l3/LTT7BwT2rz/32msv0gJnm/T+2De8gQmTptDe1sG27Ttob28TcEvQ1tLEekWvZkydLr03BEGI63ryNSGpVFa+cxkTFQUslUsYE5NO+QpcZBk/YRKLl6xg8fJNrFUfsk0deMkMZfmjWXNms1ELqba2FrIK2CT8BL6S57l0a2v2VW0B26umH5F0p1qrkUok6OroYOu2bZx73oU0NrVgZBPG7v898SsvkDSByv53a9Z/vn3nP191V007v7w4lnOHstDr5oTPb4IyP3drzD6om+/ecggfuLiTtm6fQr6Zkd4GiKbipyYQhJ2MDTeqbqdWAw0aKI+gEtQJp9IuSYEeuy8cy+FpHGhu8mX+y6BPmyxQMJ6ezQjGMdQKBgV9MJGKqE6pEFEqBBgZU0e8hZUK+d4hZk6NKJc24wgEhU6RUnUmv75/Apd+yeWiTzRz/sUeH/z0CNuH5isiFlCpDIqXFzn2DTFNDTnNYiOaUrpMjCdMFoq+miOTiWjIbOW0N+/ggL0qdQcCEbGp4Xh9HLrfJt7zjmEOO3QHKa+3buiNyZP213DkEVmB0hLVXExlqIDjVHAaPOzKozAU41RCjjnUZd/dFrLXjCc5Yv8/ctknhzlwQYkoHxCMOaSyGRqa0ziJEQ7ZK6S73WVlYFiES0mRMRfxq7GyDsYRX5FcaiBhxfzjHpG6ZgGD/DnWGWQUjZ2T28QCgYv5hTXMk/OaozR3bC1zdZ2fW83+cu4HDq7gQAGKvXKbmTq2k/GlUZIC7l4ciGJNkgzQyKIAqgAtVKV/NtrYVSuyd24LB8l57qu0l6Jn/zrtl1vFYWMrOVyAy14Pk5M9XM/2fm+1317tJ6l2xleK7Da2iQPkSI8WwDlGoOKo4UXsP7qE+flNjKsM0hRWpEdQ00w24sqOZSBeaq5HQjRmFXZyiOi/QXXeMPoKx+YXc3xusRzuixwx+iq75zZKFps4amgpJ6nMm0Zf4hRF/U4bW8qbCqs4fGgZU4o5fE2siua0Q42UIszUZwAoUIwnNz0t18fxA2s4c2wR5xSf5/z8C5w/9jLn5pfwptxyDh1ew6Ej6zhjdDHvLi7j/eLlgwIrHxx5kYtHl3KO2tpzbAstctw29uRKujYK40WetLdKbMpayFSZlRvmDUPLeZciY++uLeItpRc5ZHg5DdVRGqIS+4yu4W0ji/lIcQWfEmj7TO5pPjv6JJeOPsMn8k9xSf5pPjb2PJeMvMTHhl/iIwMvcZp4OVTyn6v2J5RHsdtpxqkLlMiEhE5ArMWYg7QpBjGjD50GrE7pgqt8Vw9thTLH5Nbybsnhs8WX+NLYM3x57Dm+OfQk3x564t+k64ef4zqbRp7hKyMv8zmB1I/sXMjF25/ikwOvcGVuKddqPK5X/WtHntL9k1w//ChfG36M64ceVXqknr48/DgfVr+OFQDqqOQx4icVFekq7mRvyeTU4hI+Un2GT449xEdH/sh7h57lXcN/4r0jf+L9uWe5OPcCHxeA/Xh+EadLLlbvstWqOonkXxEUlc4bkF9kunTqTYoYXlR4gY8UnuSS/GNKT/Dh8iN8WvK+TPyer+jl7Op2MlEZQ1yXE7qTVPXJf+shVaY70Fg++CiN5Rwtna3Uxirc+dM7uf322+vbjPZnI2666Sauu+46cQ/21/JXrVrFl770Je6++27sX1TOnj0bG/2y24/vePvb2W+//WS3HSxA++EPf8hHP/JRkslkHdzZ3x075ZRTqMUhey/YjXef8xYeve3HHKUIwUfnzuF355zLxks+zYUDg7wnN8KHwoj0z37MScPDvHHafD54/ofYc/cDaZmcon3OMFtqd9E1bw3v++RsuqZvoxCsglrEnAlH0JKaRErAZs7MmSyYvxuN4uHs00/lB9/7rgCPzz777MNBBx/MQw89hP2r0DPfcgbvv/j99CsqvHHLVlKNTTiZDAhkjozm2GOPPdmmCGI6nSEp8OU4PrEW88MjerfnnqxZv0H5KbJ63ygAWa3WeHXZSoHPlaTSDcTGl19qUVCjWfcOff39zJg5g+11mgnSAmMpRb0czbmR4SEOPOAAenr71EZMNpOlUbwkEwlyuTEu+cQn2Gf3BaCIXv6pZ9n+w9sYryi7/X5sqPr/rYr1X2jc+S/UrVc1xDhEMlYe2xJNPC4FeiXtMOv43Tn4DXsztLPGT3+0ja99G771jZivfTPHlVdV+PKX4Tvfcrnjpx73/z7Fug3jqRbGMzbQTKlscNIebjpLNVdVfqDokM+UKQ24pkak6AOOAEjVp5TPUCo4GBnBbINLUsoTq34cGJICc6n0LqWRD61Pkmw2yeRxIcce5tGc2IajWRlqq2/n6Dj++OPo2b0AABAASURBVEQbz7ywN0tWLyDK7EfoujQ1BEzp2Mabjxvi2MMrmHCIUr5AHKnfem8EZkr5MkEV6a3B94u0N67l4P1KZP0R0W/AEc++s5XTT3WZNXUVJxzdz7iGRTSzlhndyzn3zXkmtG9UhK6AlzZSXlBD2O1ZEcDxwJGzmzN5B5/+cJkrL9vEdVflOPdtO3D81Wj3kqCYIHbV14wKV2q0ev1c/OF57PAjnpXpy3lJUfCJRckRzxXjUHMM/zjH/74nkV6H6q69+vIm6TAgEyjpmlZ0Mh3WSCklFfUxMjJO5FjRK8VysoZYMgwdex8K4EjfRUsqJqpW+40ijQZXOijSJMOIhKSdjMtkBZT+dUoHZRIatHRQEg9F0rpPKiXkOI1TI3Ag0PjUgR41PKdKQnqaUJTLiwN8ozdqv4ZLIM5idNQ/7JPulRcJcOvEVX4iqpFUfdu3hO2vnGNWvPmiZUsblU+LdkutQGu1TFu1qDRKc3WMrOQR671dnboq7Guue2rVEXGJAxMr0yaVSVKiORygu9rL+PKA0pC2poZpqebUzypJOYqGIE9LrY/Oyk7GlwYYXxxkXKmXdpW3US9f88qSs8mRMGO1F6q/tqFIY6BmJNMCE1RncnkL46o79Vy02dJqNIZVOqojdJd7mFTcyrTSVqYWtzFZ9xN1P0lXez+puL1Oo7vcT4vGweqABX7qDUay9SQPR1Q1FJJhhKP+WhlEehnbQn+W7LNNkR0z4+JKj2x/phS2MbuwkTn5dczS9S+l6aV12DStuIEp5Y10V7fREvbTXhtkYnkn0wubVXc9s4rrtWhYx/zCeuaqbD2VNjK3tKmedivqfmyr5DgqfiU18RKqHyj50iEL7udroXHc2KucllvMWWNLeZuA4lmFF3lzfjFHjK1hTy06po310FUaISNHF6luqH66qu8IQES6t/SS0qdxpQH2HlvP0YVVHJlfxpGid9zIco4U6N9vbAPTFKmzOo10RWTs8EmacT3V6Vha/03JFUOpWgCr19Cr6JczNsTu8+Zy7LHH4Qu0FAtF5s6YxdGHHMbPBMzwXQ449EBmz53Nr+7+JdOmTWXixAnU/+JwaISjjzyaoYEBhkcG2Wf/ffjxj2+js60du2Py/LPP8pVrrua2W/+JYw45mEsvOI9jW1voeOllPpBI8sWmFk7bsI2Gn/6Sozdt49jhHAeVykwfHWKWFmJNa1cy/MfHcKvjmD3hdHab9ibSTopJUw3plj46xpVpbXBIFLMMb0zKTsxhXNfuxLJhcd8OTlNbszWHhlat4YD5uzOxs5uKtgn9ZIpLLrmEbwpoXnj2W0hoXs7VduEe++3DXkccwPi5E6l5Vfysx5ad0quuNo1kQKRdlqpsSazZlkkn2aHoWXdHJ9YlK7JCVbRtam9uYY7o7bXHbqRTKYrFPKlUksBGLFyfp559Dht1C2WDK/JXyJYZ49Pc0iag1if5dpP0U8SyGS1NzbipBEcefywXvf+D8rGuIprr2PTtm+ns6dWcD3BiIx0z/00a9V9v1vmvkghliSvq/6APj8qZPFErUSyX6Vu6lZ/e8ixXXLmYb31+C9+7YhM3f7Of795U4JabtnPLt3v42pd7+PKVOS75WC8XnNvDhe/oV6hzd4yZD1FGggVXk8BR2MnEFbqaApoSDiZSY1GKqNjGji0OuRGPOAxwvUB1A4qFEuVyjOc6yjNUSjXlxRg9e9kqmeQ63nLKIAfstkpOcAsIRUWmkWo4nlqtjUq1jdxojYZUgbnTBjnr1GE+8+EMzcn1OFLOZGMsWi7yExgpfErbksJkIOPnSB4pRjls/xFmTHqWJm8hjYkH2XPOUvbeax2tqdWcfOx2vvqlUcmgl1tv7uUTHyxoIiwXnyM4yaiu/JVCldJoIJIOqVaf2CkTV7aw95w+DtlvmybUesjvICyMkWiBRFtMKLmXC3mMaKQ6h3nvxd3sf0ialytlXnQdhjNJIMbVZ01ex4nBE/9Gz/+op6OO/XNSf+29dTC6xfa7nuofKvja1ZgQTKQEtlBsVFrPTn3Awda3RS2tWPmR3rt6ZyRb+06lURayDfWyNu/Pk81/vb4dA5vsMzpsPQ2N6keqGxLrnyt2HF1RsuXcAHz7F2oCUrGpqhZyvnorXuq0xYAvx+nozevtxuqTkfGUqspoxYLj2K4pRUqhnmNdbWvUD0dm16hOpKdIdI2ujh5iXa2Dt+3YZPNdZRrdhGJeJ67KWVkoS3RF29RANNSAnsETbd8m1fMA1wSgig5R/b3l2bZh8+yCxMCuW/V/13OMbdOPwLaFDtu+UZ9tvqtynsCDbcMVgHpdvo7K2fYSyvPUllGbsRIq7+rZlXxilZG4lWNz9aDT1jO62rPer3od+/Ra0stdsghx1S6ib+eYJ53YlULNs38n1eUQyoFGJCz/4sG2HIu05SkpQOgpzxVHvuglBZCSsnWJsEbyz5IfBRKvraWKkrVRf17n2xE/dtz9KCapRUejbHSbIogd5Twd5QKtiqA1BUUS2mZ2NOYiJCJIT1B/6rfYMbF3Rh+v36e04MjWqrKhFbKi26zdjIT4cMSvLWdl8npZ+2zpRlZ29QcR+m86JQb1LaKlUmL7bXcQLXxB0q3Q2dXBuI4O3qotw988fC/7HHEQ4yaMp6W5ie999xYues+7mTBuPIEiPrfd+iM++uEPs2X9Wi3W0/QO9vPl669n/m57sPvs+dKCmAce/AOXf/Bi3nbYoVz9pjfz4UnTcO76Fftqy+7U/kHO1Q7NnopAzVHUa1IxR7cWBI3VMgmNsdVbX6ClSWUSPdtAoee0mUC3vwczMgeQzU1gdvPujPMmUlwXsf5POVY9OcL49j0wjhyCVu8DzzxJ4cbvcPKWTZwncHeagN/OJ//Ep88+jduuuYIvv+9d7Jtw2HbrrSz/xk34YwUSxmPirNn4na1UNaZV+dKZU6YxNpIj5SVIuT6+BtbTRCpVCkyeOomBwSE835NvNNS/e+Z6tDRlOf2UEwnLY7Q0Jhjf1Y7nGmra2ly5ZgNdE6bQ0zNAtRpQLlUplWvi22d4dIypAro7tm8j6Rka25tBgO8AbR1//BOX0jxuHGH/TjZ//5/IPvsCrZKP1FtTLsbKjP/Xx/+l9pz/Kh1Hg2J/I6ZFK4xDNdsvbOvkrOx4Tqu2aNvA47hazOnNjVzQ2sHZ6VYOk+M/VluOB6Vcpirq4I2FioI5rF0PD/6xzLnnPMn1Xxhm/cKJFAYl3KyLKyRdyxVwK33Mnp7AM0Wx7VAxCXYIhCUyzZhkjbAaa0K5pFsNKdXbFRWI8X1XIWKjdyjqBMbPM7FrKd/6SjdnnriViS0vkTYD+OTxTQ+N3jDpeDNTxy/jsAOWc/45w7S3LqJcGCQ2FdwkBAqHjOVCQoW4/ZSPcR29D/RcI5kqa8twiKs+GXLp+1/lJzdH/PT7HcyaMowpjtCWHuLwQ1Zy5KEPMW/KizQ3bifdUBKf6EgQC2gaY3BE0zgy6cbHKlsgJUaA1PEr4CoKkA9FzyNOhkRemTBfwRuNCBIRYWOFRGERn3rPdLyJSW4tFlnUEFIUSAtxNNljaxdlMh1i/v/jMOqmTbr8p84/r2vvbXqdkL236fXn/+zV0rDpz+v/pWeb96/T63X+PP/1PHt9Pd/e/5+mf6/uv87/18//p+38vZe3/f/P9MHWez29Xv/1Z3u1efb6v0u2zP9X+t/Vt+/+d/Xte5teL2Pv/1J6/f3f6tXaO5uyAhpTtu5g+ZeuI711Ky2y49MmTSaVSvFNAZgjDz+SUQGssFjh2iu+ws3f+i4jQ6Ms2HdfLvvsZ7ny6qs45oSjeNu55/CjW35E7/ptHHLggfQO7eCBu35K8YUXuePt7+aIlevpuvMuOu64nVPV3kE7dzB/bFQguKJIdYQF2J4M/OsY1crUys5erXUu9O6EcgU/StDVtgByU2nL746zppXSYo/cqw5hbwOt3mS622eoqsEEUN7ey+ThUY4eGeXgVcs46KknuK2lg6lf/w6jZ7+d5Ycdx/o3nkHiS1+n9vNfEinyZbQCcsiy+4LDSSc6acq2M9A/TFfnOFC0t1INQUBLHobGpoy2LDfT3t1KXlH+kVqZkiLo6XSacd1dDPX3sPdus5g3fTLtzQ0UC2W27+jF9VOsXLlW9VsZy5fq4KtULClqVpYPTLB27Trax3WT6ciSbWnk0GPewKVXXK3tzJn4A0MMSNbRL+6mvTCKq8WJBftyx0T8/R7Of511Q2AMCQGs2cIH3UKoy0d6WTq4gwNTIe9u6qIlNowqNHmIMMWZLVlOamrlhGwjb53UzVu6Gji90+f0cS5nTO7g8AnT+P3Ph/jkJzexc+cUYuOJxUodiMSmj6kz1IjXS+SW66HTnuGAai1FLEBUGoGwksTxk6pjKIxVFSoNcD0XT2CsWg7IF3xc0WzJFhjX+hyXfbzCFz7byylvfIGjD1zC/vNe5IQjFnHxuzZz2Ud6eddb87Sm1pHS9lA2A0b9jEKDcSLR1NUY8RajjzrIi9VX7U3gJzez5/y1nHvaDg5esIq27IvUqoNSxirUaiSdCimpTqmvRliqkMxEAnAulbGKUpVkOi1wliSohBRHy7gCZY2tCYwXUi0WQMu6ZJuL0+gR5Q2O9rOcLPhpD1MzuGWfbLLCAYeM8s4PTWeo0eG3oyVeTaU1Xi5JaW+s9iMn4H+O/5HA/0jgfyTwH5DAP0QRN3aR+UNmnDaBsQmr17H1hlsoL1uO6zkctNc+zO2ewtMPPs4/fe9WTnjjSYzm8rR2tvP5L11FSfa7vbOT8y64gHe+8/3gZXBTCfaaO4f8+tXcou3HU0YLvGH5ako33kzi/geYPzbCpGqB1rBMY1glQUxN/rDiQNU4sskO1nX8JQEXewegXFQZA36z2uqmNBBBX4pkrhVyGSqjDtlsG5mGLHJSGKG6lkkTKHguXhiRUZsdlTFaNq5h+lAvU3ZsZsZADzMVGBhfGqF1dCfbnvoTkfirJFyauyczeeY8qgkHvy1LUf6vloiIUjHFuCT6Lvb7yy2NjUTVCi4xBqhWqwwODrBi+TJFvLYzIBA52LeT9evWsUXbmDbyNTSax0mk6RseY7hQYaxSJafIW1k7N7Z+pqFJ7zPM2fdg3vPej/CxT36atq4maltWs/OGb5H74Q/pHOwlIbRpZRarXUfp7/n8L/NvQ82xhqBkMix1DSO+Yarj05LwFXXxMHmPgcGQ9YrmDDQmmDC+mf3HtXLc5C5OGtfOe2fN4NNS4C/MmcNFXS3MCyra2gxZuLrEK8vayQ8k62Ak2WRo6QyZOKEqnFPGrTXixVnGhgyFXDtG4ColUOL4VaJaRc+QSLk4mljxayNkjMFRRMsQ6aoU9dKQeFZbhWu56rNbuP5LW/nip3dyycUbeO/b13P8YT0ka8uJimWcqAFP8VjpCoXRWIoXkc64IEReGKsRWmXPuprIrvbgY4VgizQ0j9HcMgzRAJEqOgIckvaZAAAQAElEQVSmiZYAkywTxzWBqphUc4SbCLFKjELRxkG8gfS6nmyot6Z9clTC9XwiybGcj4grLnEGQoGtykhEOOqBIodOU4JazqPWn8RLZUh1DXHmORU++fE5rErF/L6aYEcmQcmJiWxjApb8z/E/EvgfCfyPBP7/RAIysUSyp1WZb1lSmkdHSd77IOuv+zqFhc/i1ApkWhu44IPvZ3PfALPmzuPUM0/j2m9cz5YdWzn5TW/k4AP25d0XXojneOwxbw45RZx23vdrNnzmC3xgZ4Hq175J98sLmSmwM7VWplHbmTLzmFC2PpagI9l5oUEv8uTHfEV2HIuf9OJ/PY3KRr1DciG9RE5I7Bpo0GJa25iFfJ6cthNL8k+joyOEUZVyZZSQGpELjXPnMtrUBlGKhFBfSsjTFfBMBQEp+ZGEFvMmVgMOtGjBv/Wu+6n29hGamEiBgJmHHYnb3M1QISaggZJ8jo0BVEqGYtVQjT35uioJx8UXGc/Sk+Oqyv+O5cfYsGETO3p66R0YYqRQpFgLBbpq5KshfQKqQwpAjJRrDCkqliuXyctH4nm46Qxnvu0CPvTBSznkxBNJpQzBopfYcvXV5L97I12jAyS0jY/6EUpcRslVPxyNqm7/Lk8NwX+N76oXk9NW4yKBhK8JDf9RQt0/28aCTJbFtSLb2kucvnsn1x29F+fM6uK4hmb2aamxW0uFKakiXckajUmXdes2s3PlFtr9BgIp1Egp5Ke3LiUsdSuAFAucxCQTg0yf1Mv4lm3aOlxDxn2VjL+NnJB1YCLcTCgsE1AajKgp+pVIethIWH60QsU+C5g1NErJBPZqlRjjJ2hqckgzSIe/ialdK9lnjzXMmr6RbGqbwNaYlAASaUNsQjBJRaYMSYEYowlkBGREhVoVYquEjoMxRluEaqMMjmOE7F21HVEai9ATiUSaoOQyNggW/XuZmBhHgDKql0tkfPyMR1VyrCqUm8o4NCsSZulXtGpwPZeGFk90k0TFWKAU/AYPITrcarcm4zRCZ08q7hyttKZjvNmSW8SpZzVy2XXH8YI7ygOSVW9LVtPVlQFw+Z/j35HA/2T/jwT+RwL/cBKICWX3YkWKqIMfWVJaR/toeeSPvHThO+n/8Y8pLH0FMzrMnGlTmDdrJmMCOk0CJ0cdfCB7TJ9BMJoTmInI7NzM6E9vZfP730/0+SuZ+NDDtGxYQ3NZYC4M8OrgQF4iRm0akBdAh6urH5v6e5dAT6Fy/+3pyq805osUFGnzZbdj1fCzrYQ1h5LaCKIKiYSHp3L5/gFGtm3HCaEWu8TTppLZdy9K8hmx5UNgJVITwln1foslyo7LgJ9kQ0" id="308" name="Google Shape;308;p16"/>
          <p:cNvSpPr/>
          <p:nvPr/>
        </p:nvSpPr>
        <p:spPr>
          <a:xfrm>
            <a:off x="307975" y="236538"/>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pic>
        <p:nvPicPr>
          <p:cNvPr id="309" name="Google Shape;309;p16"/>
          <p:cNvPicPr preferRelativeResize="0"/>
          <p:nvPr/>
        </p:nvPicPr>
        <p:blipFill rotWithShape="1">
          <a:blip r:embed="rId3">
            <a:alphaModFix/>
          </a:blip>
          <a:srcRect b="308" l="1736" r="2986" t="0"/>
          <a:stretch/>
        </p:blipFill>
        <p:spPr>
          <a:xfrm>
            <a:off x="0" y="0"/>
            <a:ext cx="4724400" cy="6324600"/>
          </a:xfrm>
          <a:prstGeom prst="rect">
            <a:avLst/>
          </a:prstGeom>
          <a:noFill/>
          <a:ln>
            <a:noFill/>
          </a:ln>
        </p:spPr>
      </p:pic>
      <p:sp>
        <p:nvSpPr>
          <p:cNvPr id="310" name="Google Shape;310;p16"/>
          <p:cNvSpPr txBox="1"/>
          <p:nvPr>
            <p:ph idx="1" type="body"/>
          </p:nvPr>
        </p:nvSpPr>
        <p:spPr>
          <a:xfrm>
            <a:off x="5486400" y="2057400"/>
            <a:ext cx="6553200" cy="428679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50AC8E"/>
              </a:buClr>
              <a:buSzPts val="2400"/>
              <a:buNone/>
            </a:pPr>
            <a:r>
              <a:rPr b="1" lang="en-US" sz="2400">
                <a:solidFill>
                  <a:srgbClr val="50AC8E"/>
                </a:solidFill>
              </a:rPr>
              <a:t>Demands were generated by: </a:t>
            </a:r>
            <a:endParaRPr/>
          </a:p>
          <a:p>
            <a:pPr indent="-342900" lvl="0" marL="342900" rtl="0" algn="l">
              <a:lnSpc>
                <a:spcPct val="100000"/>
              </a:lnSpc>
              <a:spcBef>
                <a:spcPts val="1200"/>
              </a:spcBef>
              <a:spcAft>
                <a:spcPts val="0"/>
              </a:spcAft>
              <a:buClr>
                <a:schemeClr val="accent5"/>
              </a:buClr>
              <a:buSzPts val="2400"/>
              <a:buFont typeface="Arial"/>
              <a:buChar char="•"/>
            </a:pPr>
            <a:r>
              <a:rPr b="1" lang="en-US" sz="2400">
                <a:solidFill>
                  <a:schemeClr val="accent5"/>
                </a:solidFill>
              </a:rPr>
              <a:t>Calling an organizing meeting of parents and teachers by Parent Voices of CA</a:t>
            </a:r>
            <a:endParaRPr/>
          </a:p>
          <a:p>
            <a:pPr indent="-342900" lvl="0" marL="342900" rtl="0" algn="l">
              <a:lnSpc>
                <a:spcPct val="100000"/>
              </a:lnSpc>
              <a:spcBef>
                <a:spcPts val="1200"/>
              </a:spcBef>
              <a:spcAft>
                <a:spcPts val="0"/>
              </a:spcAft>
              <a:buClr>
                <a:schemeClr val="accent5"/>
              </a:buClr>
              <a:buSzPts val="2400"/>
              <a:buFont typeface="Arial"/>
              <a:buChar char="•"/>
            </a:pPr>
            <a:r>
              <a:rPr b="1" lang="en-US" sz="2400">
                <a:solidFill>
                  <a:schemeClr val="accent5"/>
                </a:solidFill>
              </a:rPr>
              <a:t>Learning about American Securities</a:t>
            </a:r>
            <a:endParaRPr/>
          </a:p>
          <a:p>
            <a:pPr indent="-342900" lvl="0" marL="342900" rtl="0" algn="l">
              <a:lnSpc>
                <a:spcPct val="100000"/>
              </a:lnSpc>
              <a:spcBef>
                <a:spcPts val="1200"/>
              </a:spcBef>
              <a:spcAft>
                <a:spcPts val="0"/>
              </a:spcAft>
              <a:buClr>
                <a:schemeClr val="accent5"/>
              </a:buClr>
              <a:buSzPts val="2400"/>
              <a:buFont typeface="Arial"/>
              <a:buChar char="•"/>
            </a:pPr>
            <a:r>
              <a:rPr b="1" lang="en-US" sz="2400">
                <a:solidFill>
                  <a:schemeClr val="accent5"/>
                </a:solidFill>
              </a:rPr>
              <a:t>Identifying their problems</a:t>
            </a:r>
            <a:endParaRPr/>
          </a:p>
          <a:p>
            <a:pPr indent="-342900" lvl="0" marL="342900" rtl="0" algn="l">
              <a:lnSpc>
                <a:spcPct val="100000"/>
              </a:lnSpc>
              <a:spcBef>
                <a:spcPts val="1200"/>
              </a:spcBef>
              <a:spcAft>
                <a:spcPts val="0"/>
              </a:spcAft>
              <a:buClr>
                <a:schemeClr val="accent5"/>
              </a:buClr>
              <a:buSzPts val="2400"/>
              <a:buFont typeface="Arial"/>
              <a:buChar char="•"/>
            </a:pPr>
            <a:r>
              <a:rPr b="1" lang="en-US" sz="2400">
                <a:solidFill>
                  <a:schemeClr val="accent5"/>
                </a:solidFill>
              </a:rPr>
              <a:t>Demanding to speak with decision makers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7"/>
          <p:cNvSpPr txBox="1"/>
          <p:nvPr>
            <p:ph type="title"/>
          </p:nvPr>
        </p:nvSpPr>
        <p:spPr>
          <a:xfrm>
            <a:off x="304799" y="301047"/>
            <a:ext cx="11887201" cy="613353"/>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50AC93"/>
              </a:buClr>
              <a:buSzPct val="100000"/>
              <a:buFont typeface="Arial"/>
              <a:buNone/>
            </a:pPr>
            <a:r>
              <a:rPr lang="en-US"/>
              <a:t>Campaigns for Funding, with Guardrails</a:t>
            </a:r>
            <a:endParaRPr/>
          </a:p>
        </p:txBody>
      </p:sp>
      <p:sp>
        <p:nvSpPr>
          <p:cNvPr id="316" name="Google Shape;316;p17"/>
          <p:cNvSpPr txBox="1"/>
          <p:nvPr>
            <p:ph idx="12" type="sldNum"/>
          </p:nvPr>
        </p:nvSpPr>
        <p:spPr>
          <a:xfrm>
            <a:off x="11734800" y="6121400"/>
            <a:ext cx="4572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venir"/>
                <a:ea typeface="Avenir"/>
                <a:cs typeface="Avenir"/>
                <a:sym typeface="Avenir"/>
              </a:rPr>
              <a:t>‹#›</a:t>
            </a:fld>
            <a:endParaRPr sz="1800">
              <a:solidFill>
                <a:schemeClr val="dk1"/>
              </a:solidFill>
              <a:latin typeface="Avenir"/>
              <a:ea typeface="Avenir"/>
              <a:cs typeface="Avenir"/>
              <a:sym typeface="Avenir"/>
            </a:endParaRPr>
          </a:p>
        </p:txBody>
      </p:sp>
      <p:sp>
        <p:nvSpPr>
          <p:cNvPr id="317" name="Google Shape;317;p17"/>
          <p:cNvSpPr txBox="1"/>
          <p:nvPr/>
        </p:nvSpPr>
        <p:spPr>
          <a:xfrm>
            <a:off x="265176" y="4210159"/>
            <a:ext cx="6172200" cy="4667794"/>
          </a:xfrm>
          <a:prstGeom prst="rect">
            <a:avLst/>
          </a:prstGeom>
          <a:noFill/>
          <a:ln>
            <a:noFill/>
          </a:ln>
        </p:spPr>
        <p:txBody>
          <a:bodyPr anchorCtr="0" anchor="t" bIns="45700" lIns="91425" spcFirstLastPara="1" rIns="91425" wrap="square" tIns="45700">
            <a:noAutofit/>
          </a:bodyPr>
          <a:lstStyle/>
          <a:p>
            <a:pPr indent="-190500" lvl="0" marL="342900" marR="0" rtl="0" algn="l">
              <a:lnSpc>
                <a:spcPct val="100000"/>
              </a:lnSpc>
              <a:spcBef>
                <a:spcPts val="0"/>
              </a:spcBef>
              <a:spcAft>
                <a:spcPts val="0"/>
              </a:spcAft>
              <a:buClr>
                <a:srgbClr val="613395"/>
              </a:buClr>
              <a:buSzPts val="2400"/>
              <a:buFont typeface="Arial"/>
              <a:buNone/>
            </a:pPr>
            <a:r>
              <a:t/>
            </a:r>
            <a:endParaRPr b="1" sz="2400">
              <a:solidFill>
                <a:srgbClr val="613395"/>
              </a:solidFill>
              <a:latin typeface="Arial"/>
              <a:ea typeface="Arial"/>
              <a:cs typeface="Arial"/>
              <a:sym typeface="Arial"/>
            </a:endParaRPr>
          </a:p>
        </p:txBody>
      </p:sp>
      <p:sp>
        <p:nvSpPr>
          <p:cNvPr descr="data:image/png;base64,iVBORw0KGgoAAAANSUhEUgAAAmIAAAMNCAYAAAA7gxjdAAAQAElEQVR4Aey9B6AkRbX//6kOk28OezfnzLLLknPOKCpZQEkqGFERMYEiSM6gRBMoCoiACSTnuMRNsDnHuzffSR3+35plkaf4/vB7TxHe9PaZrq6uOnXq9KlT3zo1d9bpN8RVquqgagNVG6jaQNUGqjZQtYGqDfz7bcChelQ1UNVAVQNVDVQ18G/TQLWhqgaqGni7BqpA7O3aqKarGqhqoKqBqgaqGqhqoKqBf6MGqkDs36jsalP/NzVQ7XVVA1UNVDVQ1UBVA/9MA1Ug9s80U82vaqCqgaoGqhqoaqCqgaoG/sUa+BcAsX+xxFX2VQ1UNfC+aSBWy5Z0eQ+nwdbZRH9f8Z/lbyq36bm9bsqzV3tvyab//8iWs2TL2aulSDf2qkv1rGqgqoGqBt43DVSB2Pum+mrDVQ18MDTgxAYLWlyhlthxKRunAqzsh81XNo4+dBIYA7FHFPuEGEzs4ipdxqPPc5SXII4TKu9X8tGzkuNT0nMjBo5UEhqxwNFzVI5K2wU9KKrdsp6jcpbK4h+I4jfbsFfbpi1iZTVWbvG3MpVcU2nbUdlY+QX1o+C6qo1kpHp80DVQlb+qgQ+wBuTePsDSV0WvaqCqgX+5BizuseDIqKU4ikhZ0CSglE8YepIePQmfXj9JXhQKVIVGNUxA6MaUvZCyI5il+0wYqVaJslui3yuTd8tEpowfBeLoEjiO8iBvEvQ7KXoF3LoTDqHjkQ59EgJRZc+jN+HS70sa8ffVVuSE9IpfSW1Fuu93Hbp8R3keZdcVoEuQjBwir0QxEYIXk4whHVABYsJlVI+qBqoaqGrg/dKA8341XG23qoGqBv6fNfBvrhhvBCxqVYElYgGn/lyW/LDhxENHUxo+jp4xY+kbOZq+0SNonzCOdRM2Z8PYzVk3fhKrJo9n5eQJrJo0mbWTJtE5fiK9YyfSpWfrJ0xW+cmsnziSNZPG0qH83nET6RSPrnET6B0zkX7x7h4/io4JI+gbM1p5E+geO0Vtit+Esao/gQ1qr3PcZLrHjSc/RvcTx2Pr9IwZyoZxIyTLRLpGb8ZalVk7bjN6xk4i39hMl4fAoDpWPasaqGqgqoH3SQNVIPY+Kb7abFUDHxQNWCfhKmwUCY6VHUW5hMb6hg8l951vU/+Ta2i65CJafnA2zeecQ8MPdf3RObRccrHoCgZcdjVtPzqPAd/9Lq1nfY/mc8+i+eKLabzqahquuYqGi86n8dyzaTnnh7T98HwGnHURA867kJarLxNdS+slV1D3o3PJXfAD6n/0fZq+o7IXXkHz1dfScM55NP7oLJouvIABl19Bi9ppOO9cGi6+iAFX/5jWcy6i8YfnUHf+2dSe+0OazzqHgWf9iNaLL6fmsvPYsO0WAmHanow/KG+iKmdVA1UNfBg1YH3sf36/qhJWNVDVwPumAW0CanvPRo4M2uHTVqGho74eb9utSWw7iSUzn+f1Cy5ivoDQ6xdfzZKrb2DdK8+R3WYK6emTmfvkUyz80RVsOPsyFp57GcsefVLPtqJm6y159bEnWHT2JcwXaHr5wktYdvVVrLrrN7g1Edltp5LI+Tx32ZUs+OElLPnh5bx+0bWsmr+Ymm2mseDBR3nt7CuYf/0vyIwezNIHH2HGBZey+JnHyQ0Zwet33MeC869i/vfOpf3ci5l3wVk8cc3FdK9cSnb76cSNbaTKqep3xN43y6o2XNVAVQNWA1UgZrVQpaoGqhr4pxqw3w+LFA0jdkiGYL9m5Ua+kJkvEBNQv34lA2a+SHrRK7SmA1IznmXBFZfTNWMGprOH1KtzGfzGbOpmz6DutReZ95c/Euf7CE1ItHQ+zXNeYeCcWbQE7ZRmP437u9tYce1Pibt70Afp115m8MyZuO2L6G8qUsyUiE0v0fL5tL4xl/Dxx+h/8WnqVyymae4skisWQrJMucGHqIf65W9Q/9pzNHR1kvRd3ESSWL0N1H5vIlBUTDfVs6qBv9NA9baqgX+XBpx/V0PVdqoaqGrgg6kBC8QwkYSPdTFgYrxI6dDFlHMkezJkA5+8n6Bpn31I12QZ0lOmd/4KgvZ20h3rVaVAb22Selwa126A7k4c1W8u+iSCfvo9Q8OOu+HW1Yp3AKt7CTvLmLCJRJwgwKFx6jZsf/YPmLDfQcSJGmGtMjWlPEMKZVb/5CYaujfQUAoVvcviZJuZ/s1vMPlLXyV2MxTxyYj/zpdcRctH9hMQS4E+Q6+Mdl2Vrp5VDVQ1UNXA+6OBKhB7f/RebbWqgf8wDfw34igSZuKNz2MBolA3sQVmjgUxMYHSeVPC6emn96kXiboKYFK4mST92gZMrVsPRQczYTL52iwtvXlKs2YRuDFl8Survlsu0vvHp2lem6eQgNTEoXgNOUDAyskLyPXT9dJcXvjRNSx47FECIjCGSDzcIKL89AwKC97ADcu4gRXWIRrYQjxkCL5xCE1EnMtihg4lrEurVVf1HfwQ8aZ6VDVQ1UBVA++bBpz3reVqw1UNVDXwwdCAxTVvSWo2puxF3sOCqcgtknBDWhU6e2P+IhaOHk7XvrvRtuN29C5ZTnldp3BYmrrNpuCkktTli6y97zG8orYPXTGKPVIiL5OlZFzSTpJctp5y2gMnwI8ikoGD2xMSru8l6o+U55AMFdMSSIxTKZoLLv6i1fjlgEQpxpR8korSeZGnCFkkzFYmcuIKaWOTUO3GeCQCI1BG9ahqoKqBqgbeNw0471vL73PD1earGqhq4H+ogQjcMBYoUrRJW5X9XoLtzv8eO9z2M7a+5hpoa6bUvZaeuIeUAFXfa69XomaBq63EN2Zi+rtwojKeIlvdSfE5cEc6B9dBX4Gep1+ivGp1RcCSSVJAQG6Xbdn+5vMZd9hBRAJSRbdUiaplt59G18Bayi6U/YiedCjByoqZhQROSFltO47BCHS5ZYdkHAmYgf3DAxDYq7RS/ahqoKqBqgbeHw0470+z1VarGqhq4AOvAQEaJ3KJIwGl2KWcrMcZNhYzZDRRY72QDqTXdNMY+aSMR96JCJM5ASAPZ0079OcxrtCTeJjQI07l6HU9wtiQLEWkAgEq+vAVyVIr9C9ZyIIbrqP94QcE4vooSoFlJ0W5sZmmjx9EVyZHQZE114KrqETsB5REgRCXF6aIvTQKheEGEY6ibDEb/4lN9axq4N+hgWobVQ28owacd8ytZlY1UNVAVQP/PxoIFX0KfYfudC2LGxqZk84RJjOQSAgAORT7+5n7whss9ep4vK6BEZecR8fOOzOvoUFgrIb+Vd2sNh4zUwlW1DTTJ1pa36zntSzKJihkU0SpWpaK56KaHMtWrGbVr/9I52PPYXpitdvAkrpmOuqH0nD0SbySaWRJTSvrTRbj1+AWowr4WpFt4I2GAazNJgl9dUpAjzjWlmRYIeExZVbPqgaqGqhq4P3RQBWIvT96r7Za1cAHXgNu2WAEktpO+iQTfnENW/38CsJhA7UF6JAKQ9zaJOPOPp2hN1/HlBuvg3FTGPTNUxnzsysYee63YcwotvjGVxh721WMvelSBuy9K7uf9R2m3HAlo8/6Br4AmzNyKtNu+ql4/ET1RD+9jtaTjiesr2Xc177AhOsvofHk4wgnjGfbm3/KxJ9dw/BTT6Sc8bEwy58whok3XcXImy5j2DGHU65NgY2MGav+CCNAVkna2ypVNVDVQFUD74MGnPehzWqTVQ1UNfBh0IDxiRVhSg1spXnsFgwaPwFXACzu6YVlS/HWraJl2lYM3Hs/Bu+xPfT1ksSlsWU0DeNHkM6kaJ0yjUH7HkzbVjtTk/VpGTWUll0PoGXzbXGTvrYQ+2kaNICatkYaxo5iwBY7kh2prc+Ew4DNtqBt4mbU1Dq469bRMnYMDTtsz4AJE/CiAmbNSoIly0jXNdEkoFY7bDChCYlCF4S+IlFo+0D1qGqgqoGqBt4/DVSB2P+e7qucqhr4P6aBADffzbLf/56HPnkMfz32GN747a959Zc/46kjjuCFg49k7s9/jlPspPOv9/Ds8SfwzHHH8tLRn2LW0Uez6KLzido7IMyy7JbbefSTJ/LgcafA0uWYKKTn6Wd59rOf5MVPHSP6Ai9/7HCWnf4NghdfgTgkePYFnjzqOJ7+5BE8fcShPCgZ5v/hz5Vny277KTM+fQwvHX8yz5zwOV4/6hgWnv8jvI7llE2f3lMgkGeU9omNbqtnVQNVDVQ18D5poArE3ifFV5utauADr4GEwmGOh9fZzZA35jN89iyCGTNIvz6HwTNepHnuPOL1a2D5Mp793tm0PPMi42KXickUA2bOouunP6PnxRekBkPNyqUMVt7gWXMxHesw7et4+fKraXjscRo2dDJ+9BgGrF1J/29uYcU9d0MpL4DXx+A58xj24ms0b+igKVuHHyZhzXpe+cEPGfHSawxV5GxcSyPZOfNZfOPv6X95MQmTIDIGnaQiuz0pEapnVQMfSA1Uhf4waKAKxD4Mb7Hah6oG3gcNRLGCWX6aVOsQ0q5Po7YkzWJtBXb1kPUg35IjOX4UcdmhbkOfQFKR5GYTye26LV1uTH1PH15PO3EiBFMkW1C9fA9EZejpZvCGbtq6Y+oGjaT5sE+wsq0Vz0/iCWi5Xd3EKhcqcpY0LqM+uh+bn/NdRuy/LwQRfmCgHJNIZ6nZczvyR+5Pw/FH4A0ZASVfETdfYCwSlageVQ1UNVDVwPupgSoQez+1X227qoEPsAZMGBM5LplRAlutzTilkOyaNaRXt5OxP0mRyjF8i60EfBxy/QGpsIzjGoyfxY2SpEsRbqGkyJaUEDnEuoROBK4rkAV+qUCo8sWESzhoIJljjsU74SQyO26P/ctM7N88OuBKjjWPPMtzV/yEVa9p27KxnraDD2dVroHuF2ez5ra/kCrFjN17J5LDWlBQDhMaHJH97bHq1iTVo6qBqgbeRw3Ijb2PrVebrmqgqoH/eA0YE7MRrAgqvflXhoYYUy6R0DU5eKCA0gB8A7Wr1+JqK7IcBnjZevzBg4kUHuvzA4p+mdjkFa0S+BLwKqhCmJILih1M4BMLWJWNI3244PgIyxH7kUBdCT+ZZeKBH2fEScfTuseuuIp0GUW8TByJb4DbtZbchmWEhTVEfoKp3/gWo876GtFmA4nemEvitntZeMq3CJQOvAjUJ9/+Wr/koHpUNVDVQFUD76MGrNd7H5uvNv3fa6D6tKqB918DrsBXUZ7C/v+SHiFOpK09DMaUCQSE4rpaulpaiJI+ma4NuCvng5ekt6ENJ+nixAFCVJhQsM1+hyvpECWSimT5ehZDVELhKex/QWQEkITIMI5DnExiVDUvUBesXsyrx5/ICwd9hPkXXkTQ3omNbMVuSMlN0XzMCUy54lqG7HYgJl/g4S+dzKpbf0/rnnvTfPJxeAJfDasWYV58Ba8sIIaibg4Y1ADVo6qBqgaqGnj/NCBX9P41Xm25qoGqBv7zNSCoJMBiBJqwGInQuJQsUHKTAk8+UTJBSluHpSWAiAAAEABJREFUvb5HZIFZIUBwjNzEceArupVN0VWTJRZyipcupO+VGSAA1F6XJcjVCISlxMcoz8OJBNbUSpxL0JnL0pXwyff10vHw47QsX026sxs/m1NELAeO6pEkW4zpeeJp5l33E9qfeBSKeTpnv0Hp5bn0vTwH33PocQI6FIErO2pGbcdOTOA6lB1Prdm8KlU1UNVARQPVj3+7Bipu6d/earXBqgaqGvhAaUC4RTEkKqAlECyz4EyIDE97lq4AzbBdd+O1hhbmNraysLGN+UOG0bDzLiqZwTS1MeZLX2D9kJEsmreIBS/PpCObpu7g/clsPkmACrpra1nU3MbyxkECdrVQ28SII46hNHo8+ZU9LLz9L6wKeujaZTINB+6OqUlSyvosaaplVX2OBW/MYcHv72LDyy9CY5KdfnAq8dghdLw4h1d/eScdAnXsvDupqVsRhlK9omxuGGmb1LG7lMqonlUNVDVQ1cD7owHn/Wm22mpVA1UNfFA0YCSoBWJGsKpssJ/Ulkt4xV5MoZMgypPefgv2v/supt9zN1v86Xfs/buf07z3TljUY78QP/IzRzP19psZ+/NbGXbN9Wz1mzsY8b0f4rSMgHyZ4cccys73/Iqd77wZd+QQTBTSuP9ejL/tN0y85RdMvOYqpt9+K9v/5KfUbrGrol4umYlT2e/Ou9jsr/ey1V/uYb977mHCMSerzXpaDzycKbfczLibrmfyNT9m81t/zdQrLiE5aqS2PUNMuZPA9NHvlhGWpHpUNVDVQFUD75cGqkDs/dJ8td2qBj4gGhD2wigEFhFjPEMiCsgsX07njTfRft4FdF9wMeuvuZE1d9zDmj/8UXQ3q39/J2uvvJr28y9kw4WXsOrKn7DhznuIHn8a77ln2fCnu1l7442sv/hC1l72fdb/7GesuvtPrLX1r7qKdaqz5spr6fj5L+l+8q8UX3uazocfpOMnP6P9kktYd8G5rLpWfG//DWvu/B3r77iNDb/5FetuuIb2C85jw3lXsP62X9P17P3ErzxH730PsuaXN9N+8eV0nXcJ7ZddTXrWXDL2d8Q+IO+hKmZVA1UNfDg14Hw4u1Xt1T/VQPVBVQPvRQMxioBpS1JoLAQiN9YWZURi/TqKt/yGsoAN51+MpfiSS4kuuohI1/iiy+Hii4gvOx8uvADnnIuILr6E0uWXkb/6UgrXXEn+oispX3A55UsuJrxE6Ut/THDJNfRedjF9V1xEXoCr/8oriS67CufiayiK8ldcQXD5eZjLLyC6VM8uvhbnoh/jXnSZ8i+mcOX5lC+9gMKll1C+6FLMxVcRX3g1/VdcQyDQxwWqd+FF5K+5QUBsPunAYKN96qZgJu94RMrd9HxTWlnVs6qBqgaqGvhf0cAHHojZDjixgxt7FYdq7D6DTUs9m5ynLWN0E9kvC1emFT38u9M+tw7578nm/13R6m1VAx86DWh4VPrkaix5lXEClaGEBxpAoat7W6KsnT+NoYQQSaZcJFcsUFMqkCv3kiv1UF8o0aytxoZ8gZSep/W8MZ+nuZhXuT6Vz5PrL5EKSpRzWUzGww88jF+LN34UJbcMXi01Hz8Sd+IYEuUC9fk+MqVu0lEvDf39WN7ZYpHG/gK1+SIZpe19rdrNFkt6nqeh2E+92q6xVO6jMd+Lla2ulFdEr4+U+KRKAQnfEBkoG0Osjtr+2zEfq6+OyJ79KqMuV6KCJU85euA4Rj7HV7arelSeubaSJapHVQNVDbxdA9X0f68BuZT/vsB/9FM5vUizRSxXGBNURLXu1CgdVNbt8pqaWPQYeUyME+qiSrzzYZ+8E71z6WpuVQMfLg0UBbaK8gglIZFIXYs0GIRR6PJy9CdzuF4KRw9KKhePGEK5pobYOKgYb/vQ6KMCbnyVFTv7nX4sz9BExCbAUZ3+pmbqv3865sjD2DBxPCt2mU7rtVfgfP4kVk4fR/KAXYjGT6LsJIg1aiWOgA/4sU1BrGtMhDF5QqeIlT2SsL7cgB5h/cCbhVSYSl0v8lUDPJVh4CDat5nE8sRGIOWLodHTSGTUhFRAXv0sO4a0/ZKb/IxcigCkIVC6xxjKiQRF9aXsIDkhUFqPVLt6VjVQ1UBVA+9eA3Ih777wf1rJGEdO2iOS1wzVk0BOs+S4csqOHDFy2rHW82ZjmTiBieRZrZd+h45YB/pOVGH0DuWrWVUNfJg0YMFHMqQCWGKNGPs7pzb6050yFD5+EO5nTqB9+GAsUNOwo1hTRzGZIhIgsXow+rDEm3V1q/FHhV9owPLzNPbcONLA9PFSTfSbDKvnryYxZSy5/Xen2DKMxF770bL1dBY/9DhNo8dTcJJEtkEx9CSfWAnwuHR5CdY3NtKVyeBoseWJrRODpzEeqZAlXd6siYZxpVcV+SMBpqipjaZDP053YxtF16vIKTdC4PDm4VTyXPFNxEYyUHlWdB0K40ezsKmB4sSJlAYPoeS6qqPWVE7dB3RbPasaqGqgqoF3qYG33M67LP8PxbSQ/Ie8f1/GRudq24vlantNmtWJDCuyKUJ55sgNKfgRnYmIPnnxWGTLvhPFyvxnpEfVs6qBD7cGZPwbgRLYq408OcallMww6LQv0fyFz9AzWREq12gr0eCYJIErsvhDY08XNh6xFjxxBcQoJVziCCiJp0BUha/xKQj4FIV6co5D6pXZ9P71QeqytWTqWhiw2TSKL75O7bJ2kk01AjkCcWYjdxuNExu6Va9/z31ou/03ZC86j3WDhhEZj8g39GuMWzxE/KY0qmqTsdpzHYXCHNggxLa2HOPVD6fx40exOlejvnjYZmJ3Y73IqKBAXXvCx1LZ9cHKXpMifeihjP32OfRP35Zw2AhCLfc8hQ89pdQc1aOqgaoGqhp4LxqQt3kvxd+5rAVj7wvJuUYmqjj6SKviDs/j1fqYF4d6vJht4NXaGl5pyDEjU8NSrd4Lxq345zhm467F2672gW7t5b+QvXmn8v9d3jtr6cObW+3ZB18DsRBEr4cWLBCpO65FJLFPjyJShc4ykVNHmSxlgZNIiCXwE9qOc4gEWCKVt6dYgD48fQSKEm3IpOhIJQVPPCy+ifQs1LMoiijkQupG1eOOaaGuO6KudSiltAqUe1k8dxH5MUOIyv0kI4EnNrbg6HEs0NOVydLyqWNwd92D3KFHEu1/kABYTuXjyn+zhA7r2IyudkyXdVNwHXqyOXrSCTrqGhhy/LHMzZepP+ZQsvvuQZ+fxqiBUBVsvZLSC1oH0H/8kfQcdxjLWwayWn7EDB3F60+/Qm70WMq+S9JzSMhJJEA9o3pUNVDVQFUD71kDclHvuc7/egX5PrkyKvT3zDc9s/mb0vZq77UIrVSynbCxsZ5kmdrdB7LLRdux+qAES/fNYY6fwksDPJYkk+SNdZm25kayfDaRdfU2HeqRpUBuNVB6U76SFflsmb9P2/u30z8FaW8rtInP27KqyaoG3lcN+DJ2X4PKjqdAi5p1TQJfe+wADTlCAZjk5Mn0tDTR60M4sJ5ESz0V4GKcytiwwm+0a1PZtmwf2IQzfXOKioCFGk8lMQ6jEPtFfa+9k97Fa/EFgp4fM5TCwEE4rsEkDfEWU2jea3dWP/o8tcWyakbERtxFgZugR0AsrM8q8hbgNtST3nc3+saPIRbcS4RgtxPVlOqhPCowrtjSTOlTx1HY72OsbhlJzZEfY+qhH+ORxx6mfq896FV0rxw5uBs7QOiKz377M/6ssxnz/bPJfOwQigfsBQfuT9DeQdetN1OzcjGdr71IMihjfUXZkexGclbPqgaqGvhXa+BDxd/6q//nDlUAh2pb3/VeyPoq+Tk2NW7r2tVyLNdplOvqalfV6IhE9jsmjvJcPQu0LWGUVjZlj8oq1t5GxlDyfTq8PIN228CBl7jsdUkLI49twa+LyDT7rJOjDIwL4mMpUsXQUHHWRitt64TLro0KJFjgJFmVSVe2RlRBLh6t7F3V8JU2bKoX6+G7oUjlig4oiIdtsCRZYs0uRpE8zX38v1L8d42//RYdtj1LvP3Bu02rfvX8v6EBayNJa6RKBE7Mei9DfNjhTPrRj0iPn4zTWsvwzx/H4B9dTHvdAPKlApkRgyk5XsWeiy4VMKI7bJS6X8AmHD0Vd/hwAi+mX4NLrImdULYeUru2m/Zf/YbBO+3IVj+9luSECSQUtYprG9jxh2fieT5m5qvkBHI0TLBkNPp6MymSe+5Ocuw4jKJuxolo22lrFiQ9gSlPMphKWQ010Bizfw2p5ukaM56WUz5D6/HHM/Tzn8U0tuAJVDYMH0Hc1AomxP6/mRGuon+GSLJM3G0XqK0T1dLRkCZdiPGSWWomjmbNQw+TeOJJmnq6VDd+0x/EVI+qBv7tGpDZmbfRv739aoP/Yw1U/NX/mMt7YCB7IS9v3ecaCsbIgRkc/fMESGI5WruyDHQNsXcoRSVl8+RZcVQuVD0EqHytYEMD68Trjdo0rzdHTP5oBtwV5JraaWhYydLnFzG1cRADm4bQkUjQp5V+ucLViHmMnXvQ4SjP0dUadNFL8FxU4pU4ot/1MCpqn9nJIJKsKkakPHt9LxSrsK1mZbb9c9QzK4HlZZ/p8f/jabkacbO0UV8xNm0k50ay9yjv3RPV4/+YBiLZRyhDt6DKjBrL0MMPwxs+BhJJYgt6Bg2k5oD9CQcNYtWiJaT33ps12Swl42mcJGkXSOn1khS1XdehcTp6v71Y+PAD+GGJpBi70mciAk+UK4W4Tz/PolvuZPiEKSTSKezQctJZmgYPYbWAjrNuqZZHG0FOqLrdxmHFmBFsdta3BfBGgHxArLZNfTMjd9ud/nSG2BhMDDoJ1E6kVF71ekaOwh08kNzUqUz69CcJtWgLVHDnj34Us64TUy4I/KmW5adLQbq4/5bf0vH6cvK9ZYptrSxauY75z89i1D77qnyZVE8vvhpRMyqNfJNE4l90VNlWNfDPNGA2PrAXSxvvqp8fJA04/25hraEkA0MqNCTlrP0Y+V99yGE6RBgTEYjKBqzzdSSgFujYv2aKlWPikPXKXON7xHFSq2ujCSDBM2I04XPbM3KnWiKTJwq1Ok4UmbZbkpW1RbpyRQoNGTo1SRQTeqb25IfVthrQGes+wGhrwqETn5fTPi+kfFb5dWrVoXJo1RyKIt1YmXR516e6g52Eyqph+2YnI8vVgjDLT9n/T6fVnAV1liL1wcRGE5Ej3TjSzUaKlWf7997o/0mcaqUPqAZkIpRl1J4GXUSS4vhReJMmEAqACQ0J2Tg4AjRkfYbvvDVRVzdu21AS2+/Ayvp63KOOpuHcc2nfbHPW+Vnqj/4YpqkG+ztejoy8b+Bw1g4YQrfGbaBIlSGgJiqy6oUXMYU8JoqUY4jDkL5Zr9Pxh78qAhVUtBmjkRJ7tKfraDvpWOIhQzBaIMnIQQAvdnxGfuqTrEt5imc5FXHLqoLq+U6CrkwN0xQNC3O1RM0NkEkQ+A6uC6xbQ889fybnhNmq7xEAABAASURBVGiga8yUMY5Ht7Y/tzr5BOpHjyVR28z2x53A9hecTWHiCFbPmUlcLEje0DaP0SCU6sSselY18G/SgGxO7v6txjTECA0VeiuzmvjAaKDirv7t0spz2e2LsgkpuTEF7R1YssL4MjDdVkSyxqVbwSN7a1MxoQqt9Q3PxwErtE0RaXKoKRkatDJ97U9vcM81a+npHEg5auL1WUN49YUGWiZtxuL1/TS11rCsXKLXddg4GVBZxVruhkiOFSy/5bLwjsGaRHacwEy10+v7RCokscFYyBNXnK/hvR22b7aO5WPToSaKwNic98bHln57rVgZsTLs1ZHshlA6+xs5kl6PVeq9nbFl+N6q/G+VrvJ5nzRgvycWaSHSnU1htD0YW8OSLJ4WTa4dkNpDX/r66zTlS5SWrWP44YezbNokUid+iprPnkTDEUewduIkBhx7JD0PPUttGdbmcqTP/Ca5b36VroljCdyEONozZERLAz2vzQZtQaLxYMGV29FBc3sXWQ2UUMUcRaYdpUvJFIP23IMwCDFdnRQFogqrV7N2wWKi2gzp0cPpd1xCjSnrJ2JdHYG0PpHb0qpR4IHGskVgYocTlokWLqH3qWdIhoFakgTyJ0WNIW/4SFq2nQypCMczGC3eiutXMqA2RYv8T1Jbs5F8Q2xUTR+Vi02KqmdVA/8ODVibk6m+1VSs1CZSsnp+gDTgvB+yWpcXqmFrSCY0eIEr8giMT6AVLFrXunJudpUZGRXUaSNIusiZgpfN8aqA171RntXajmgMHLYphrQ93035rynu/mmGNa+P5IVLQvp/vobBzyxkx5oWhmUFUepT9Ply1s5Gxo6Y2lQszrHj0e07zNK2pD8kyVb7i4faWJxMKlrgqyQ4mohsQuK9fQzYrHdNvirb7Zy1irqtr0AmK8W7rv5fClYGnkHSi3QNRDYaYKnkokmJipzK/i/1qjdVDbxdAxaYbBxjhoLGX8PoUThBjBfHby46dLW2ny/T/tos6rv7mHPjT8lNm8iEb3+NxLjJOH6Gvh2m4332CPw4wfJ7HyUhHp0jh1Fz0EfJffJIom22oy9ySWqspQnpe/5FFt5yG6ZUwo73EB29G3DKeQGuGA0PXBmvhjipthZe+MsjPH7rb3nlT/fy2mOPMu+Fp1n2yku88tjjJKdvyfoBg+j3BfQ0pCrf+YoCkqA+uCIxEjgjckjEylMUrmvOPJKKyDlhhKPGLNjsUdS8aZttmP2buwjmL1Z+jFHEbOWf/0Jw9U9Zd8PN1Cly56LDUImi27q6q55VDfxbNWDUWryJdLNpvlRW9XzPGnj/Kjj/qqY3Gccm/pvu7dUCEUcbCL1OkpWJLHOSGV5J55hdk2ZhxmNDwqdsPDlAg3XO9jeAePPwZGkNPTFNXpIHSkX+qlVpp4BVQzlicrlAau4KXr99OfN/FjJhSczWhQ6m9a1hSNxBg1bWQ4YPYZ22FUIBsU2dtzJZ9kZAcK3y52mCaGnNMmFcQO9Qj9e1h9GticPKYp2v7N0Wf09k2yioQTuhoJ51plO84sMStRmK3omZrWPpnZ69lWc2Ai2phbJr6NQk1O4nWZ9IKJ2i10uRl55Dtfnf8bLPLL3Ft5r4P6cBI1vqlw31ZhM0DBrA+sWLiMIC1rYiEypYFRKt24D9r4KS2lasXTCHnqeeZuiWO+E3NmrU9DF0q+lM2WkXZn/zB7R2rqckWFeTq4VQ4CiXoTBqDL0tg1hnIlyhrnR/n0BYP+jeLnIixyFuyVFKOZRiwMmAolSdCYfm6VsxYfwWTJy4GYNHjKJp+ChyQwYwdOgwmoeOpeGQTzL0W9+mv7mZQFHyjOtrEVImVyjS//xLxIqGR8ox6pClWOlagbuyQvCOQt6xtj/RtTvlEo8Zw2O/uhNXfiqMY6JCQaBsEQPXr6Vp/XoyiuC5ki8KJR4GRLqlevzf0oB955vo/6Xn/5O6b28vlgkqpoEly/Ptz6rp/3wNOP8qEa0xhMZo+gf5PfJy8AXPo0ch/g0CXvO0XfFIfQ1PTJvAS3vvzKv77cqL06fx9IjhPKYtiKXJGkoCEJFjEBvQkt2CGCPn2aCtiRGZGgqZBDPShmdclw1+mpwmhwlhCf/VDtb/dQHjvSxuJLQTZnSN8FVvSF0NvakERbnY0IgtiKNRW0bROIfVam+ptinGTIRczXzGbNfGS8V+unyHUCtl2xeDwZXlG975iN7UqlG5WO3EFS1ARAIbpepMusx0DA/2FSkLRGqe+QdGVn9qgk28HPGyZN4qaYhUMdB92U2xLJHh8VSKP7oet6vsrSH8Ts/vdV2eTSVZKyroWWhcPbWcUL//Rla3oYOe8aa0VI//SxowIJOhPZmmOHUzomHD6SkHGN+TFmI9c2SLIaVZL5NQJCmW9TTp+cKHH6bcn9fzmELCBcena8YbpJYtpSHsBdlcv0lAOcST7Y096jASnz6UlXUN5B1DRuNqoMa9rWd5unj4rYNJDxsCWlRo7UQgi3QbG1jR283rS5cwcLMpogmMnDyBEZtvzoAtpjJ0u21onb4Ny9e109/TR0JOoxwWBSQjUk7MvN/+mrhrA5GQU2TKRJI/6u6i1N1N7MaUHZei6tjx3TR2HPR0k8jW4jTW6LlU4CVIyC+FHpiorFENNkCoW6zmLD+j1AfprMr67jQQq5i1C5lMJTAgc3rravOt77RX+9yocBQ7NqlaaPEiqqRgk32Y2Ki+oweaU5Rp66oa7+lQPVtHF4wSpVyS0tRh9DbnEHuUJRtXE5apbnRW8uxtlf7zNCBr+NcJZY2k7Dgsz2Z4qbaWRwXA7s9kuTvl8fOwzJydtmfXa3/Cx66/nqN+fC2fuP4m9v7FLTR/71s8MKSFmQJq3a5v3bC2SGS0srBYVudqu3CAfP5wAY/06DbujPp5Uk6yT1GygXmHA9IJ0l0FCmGMW/YxxsHI2eqDTKlAzYB6ujRYysqP1P1ATniZWlmZ9pmnvN5EyDa7NlMzfBXTd69hSRZe9j06PK8CpErGqDT/9LBGv/GhqRi/ddL23pXnDjX5vJxM8CutsOdrBLbIwTtxyT7+B3LEyIuotBXqs6x27ZZjWX23g78gXitra7gzAZdogrl/3CTWH3EYA84+iy1uupHJ115D9IXP8Nhm47hWw/L+hhpmakJbmc6SdxPE6mssnrFBwBI5BzShbiQwVI//QxqQrUWyh+7mFkZ/+wwat9ue4dO3AAErZCOOthPp6aU0YwaZchkTG8qyoc0+/hHc2gS+xpNPikA8mkaOJE66BNriLyVzDD7qKBjYBBqfzuAhjPjSyZTGbk7eSREK1DSNHAcmVQF6TggUXELxl3nLLouE2l4MixHDJo6nPy7QvWwZ8376c16/9CqW//UJjDGg9pyEIZE0uK5DrPGCjoTkcRS98hfNo2/ePMkdgRvqeUz7Y0/w2mWXk9DCqzSglbWDWliayZFvaGXJczOYMGocJunhi4+Tz9PTV6jU8+2nEWw0VMaM9Umh7o3KWdKlen7INKDXW+lRJLuKMES6i/SyHdmpGyM7FSnPnqFrUBGRwfrswHEJlBHLTh3A2kvJjSpXX3U9MdrEX4/f1alqqr+xaOBC/9AG6j73MXIH7oANelj5YiuGCto2bUkl7aVK/4Ea2PSO/tdFqzCWISzN1HKXnPlfR4zH/ea3+NOIkbhfPoVzZr/M6bfcQq9WnTVtg6ltHUDr8JEMmzKFwfvtQcde23FtsYdnkllW+/UUTEZOTxZnrKgR9QJyg/oDttxqOOVpDfyiex1PyhH3ez6jC700dJWYv6ELgqQoQWBX5daleobmmlq6TaQ8DRSxLDkOy/wcz7gBL2uw1LQlqMttwG8OmbZTkdpxCX7fU2B5sp6yZoeyBlHAPzdrPcYesYaroy0d144yA65TZqWf5B5to86pS1PveNRognPjf+RlxMBo8Lpae5dxKPih2o6UC54uJfFcK8D5m6DInWNHcvwDf+Sqx57iWzfdxJGnf5PdjzmW3T91HJ86/yIOvfQSHh01nNPaO/hu+3puJuD5+loWSg9La7KsE6A1sStnIn1IF0XpKlJkotLYh+aj2pH/VgMGSnr3zdOmUjNpLHEuReC7RLL3wNqhomCz7/oLidcX01Qo43ouq7TVmBw+GjeRxqicq3K4Ll5Dlh7jYFK19MruMlMmgKJlkevJkl1MSxNTv3oq/Ypi9zsuTnOdRDMaLUZRacnR10/vkmVEQQnXifAMZIoxfQ6ktZjpmzeH/E9vYfAbC5lz6x2gyHIoDpBnxJSxpFrqMSm/IrsvmRJBQE0xxC8G+JGDCV3iUsD6Z1+g/vU3SMfiu9OONJ9xBqUDD6Y4ZCjZzk7aX59DLJ3ERgIIRLoCoI56gMpXmqt+/J/QgKP37YmsHZQdKHqyUZHwExuBFFj7K8pMbOChpLHS56VYL/ten6thZTrNunSGDcrr01xYEFAruVZ1MZavg5jh8/9iV4Ha7PMN8YgW3NEt5KaPJF8jfsr3IrDNSPT/F9ZUj3+fBmRW/5rGZANs8H0eS3iM/OKpnPf0E0RyyMeeczYnnvkDckNHkU7VMHWUHGcQY78s2+87RIo6TZ4wnbOvvoGr58xk3ccP5ObGFA/UpFiUzcp5u8iOyWmF2ionO+v1hZzyjemkNkvwm54yj/gJ+uXwB5cNwfL1bCj1E8gu7V9pxpSJ4zK1mizKAjFlTQJ2YBXkbNfK2S7Q5PN0fx9tm9fS0uIQdfXT1LyOPY9o4rVEmQeKRXrcBMlQOjOif3LGyg/ffF4ZaLGhbFzmpXP83qRoH9tCW1stY9JJMmE/XuSoJ6r0d2ek+yLiZqJKm0mNfKNB2y8eCzTJ3Sm+yyZtzlmX/ZhJE7cgTnmaJhxtwSK+MfaL0qV8iURtIw++8AqL8kXOf+ghoiMO55I45CeKkN3aNoifS1/3K2q5VJGyUBOopmDxCage/8c04CapGzaCWFHrsuuDrNII+Dgi+8X3Umc765bOxxWQL7oObQfsSzhoKKFRdBVUGhAgM20tDBSwWRv7GpeTcWoy2O9n2ShXVAr54403QX2WsiamUG1So/p2thMUK+vqpT1q0mk8TTAFLVIS4un1lZk1cyaD6uqp031C47iDThrHDkVhLkxZ9loKWPL4M/SvXEVULCk7JtLepmMlC0vEAnYIjIW9BfUhwu/pprmUV+Tc0DN2Ag1HHMnor5xKTy5LqqeLTNd6ECgUC8kfkA5CjVWqx/8xDcTqb4QjT2xkSTGuxoPWxRVbKJtYESjo1byzvraJVRMn037wQXR/7gTcs79H+sLzqLvmShLnnUPxG19l+aEfZ9XkqfRmGim4Lj0uFN1QvEO18u5PNYuNxNkaRfFgkPhRhnFtFJvTaPqTrEhqxJtK2lA9/u0aeJcNOu+y3HsuFgnYLJOhNR1wAAd99SsU44CJE0ex28474noe6LljDUiON7aGqDBSMgY3MhiZT2Q8UoOHse9Z34PDPkrp04dwxFWoAAAQAElEQVRxrxz6rESKvCqmwpBGL2bxnNUMbSjwre9MIhiT5tZSN/c5CXoSCRrzhtdWr6E7jZxyAJpAPBNQ47qEAmIFXU3o0Gegwwl4rbOXzgRM2a4F1+sj7DB45T4OPqyVKTvW8BQ9vOIkydvJQzLyT45YPRBG0ieaWgzdWhnN05bHL8OIl3Nl9vr4ZNz+PqZriKS1fRPiKPWPzIxyfXFwpIsuL43l8UQuzT05l2uERpdM34q9P/d5YvWXKCQwRVD/HCfCSK/CVKRVfuKUyWRTCbyEz5a778bp1/yEoy+5jPZp2/BxbQdPOOcc7hw8kN+prTXpDJGp9IDq8X9IA7FsVWOqrEnGOB6eDDghckSu/DthiXETRtHetUZ2ZujUIiu79XTs9z6N66GdSQwRrrXlVIb21hY6dfU01p+79TfQ04lWQTiKThVffBEWvo6nbcmE2qJUII6KeFpc+bLjSP6gsv0uEKbmCcNYfqFMoLE8aMRwyOZYk6unecddGJypo++RJ3juqp9QWLGCRHeemjIk1Q/79gLxkEuhLPkLvT0E69fxzM23YIp5SvleYk2g3W1DSCgSb/l6rktTTY5kfxc1HesoL1okABdBbz/5NasVAVHaMq7S/xkNVGzQxJpDIhKyq4QWzhohhFoU57UwX62oV8f225L91mm0XXM5w398JS3f/Q65z3yW9FFHk/zYodQcdzxtp32diVdeQeOF55M845usnjCJXtdOTkb+WnZl3rtKrW2XNBfUjhuJm/aJnCLZSSMo2KCGMZpBNOws3xjtKL13/tUa/x4NOP+qZqyB9CY8Ru++M2ltg6V9l7GjRpHJ1smgwciw7YQfSILQcWRArpyt8gEbwbLG7xuPlgGD2WKvfdn1q19nnxt+zL1y+uuSWTw52GbKmA0FNnSW2XF3n+O/PISOgXCLHPrdpkRvqoaw3/DG6m4wSVmiwZGjTxogkdB2p4OnNoKkz/qUw8yePG3NKbYYE5Cu66ecDHC1+q7JLOf750xgXTbiTk0ar9WnVNeXkVtG/MPh6okjw7c66BFwm6uJ4zfaSv1r1M/enxpCc2YD5Q29DDNZHE0y9r99+Qcmb2YUNTEsytVyl7Y0LxSPu0YO41oMO//obH5066859FPHMH2X7anTdo8fuWBcrD7LkttGF6yOHcljv8Ni5TGqm0kmOfLIo9h5r71p0jv56Mkn86Wf/ZxZI0fyoIG1qSQby1I9/q9oQO8dE+HIgRshePtdLQ1RsPkOxMYQr1hLRlv0aCJKjRtPzRabk2luxh42AmyIBMTAeBnGHnk48YAG3BdfIvXAQ5hCr2w90PgrM2z5chaf/yOyQRcpbfehrU4EjJY9/CTxmg5i18iGDZ6M0MimTQwKeZFaux6TSeEOH86wkz5LYqvtWPrgA3TfeD2dP7sBv2Ot2ingKtoLthJY+R2FtCJFtnrXrMNdv57ZvxEw7O0kUp86tcBpOOTjNOy2M67G9trbf0vhj38muXYNLYV+5j3xmOQOoa8bT9F11/K2OqF6vIMGPsRZccW2NRRkN9DlOqwTAFs1chJNp3+H0Tf+mNwXTqKgrf0VJUMi18C6Ne1E+YByb4mE5oH2Dd1EdY3kdt2F+s8cx6DzzqWw556sS+Uoa0HypsW+ax3KKrEgLO9AsqkWV/NtpDmxdtxQSmlXcsaVURDJXnXaofCueVcL/ns1oFf4P2/QGpB90ZaTTUdKlByXolbN8tkygFjrZIdQWxElx5G/30iOltGenvj2qsiU/D+BGxGaUA47lmMM8VyX7bfdgaaBQxm99z4MUth3AS6x6jQKVDUofd/jSzGJTvb/aDeHnziU1Tm4TavdP+Z7KJo0S1Z1094fy0QTuBLI86KNRiqnWsRjtfbtX9SKt0ty77RlHVNHlzGmk0xbgkBbIMXOVQwbtYoDjprMkwTc1tfDkkwCG1GLjJGx/40MRj1ysUev5zI/meCP+W4ecfJ84lOjOfyUWlYsX0mqDw0+nzDysN8RM6oQi+y5KV2UQt5QROtncZEV++7J9597jo7R4zn4tNM46bNfoKV1AL7naMKK8NUvV1tBJnA0cSCekJAklXzp1o1dTGwwUSwJIeE77LLz1tTVpki6MG3LLTnqu2fyUMJnkQWwxlO/qBCbjlgJS7pUzw+oBuz7s7RJfJsWGVGst+1oW7BiPPZeZAF8QIhRtLj9gSep1XZ9aCA5dARe2wAcx2AXVXYEULEvMBr7iZYBDBw7mtKcN6h5fQEyejzHoTB7FulZc2hbtYqMolSe7DHWYqS0bh1zb/ktxQUL0X4ixBoXsmk0viWGWEdkJEOoxUjQ0MiIYw+nPHkMY7aeQudTD9OwcrlkiQXEeitjOySWIJVTHCSvotFuuQjLV9Da3UmsrUcTuOS9BAP225uwoY64fQ2LfnsLtW/MU0RMZeVjausbIAzonz1Hef24VlGG6vEh1IAsxloN9hXbhNb6skMq964e2tceGEN3IsFKRXzLB+/HmN/cSP2XTqa/fiBdCggUO/vp3dDF3X+5m/V961i5bimvvfYcv7/nNtINKRYvmkfcV6IjMGT324shl/+I+BMfY32uTnZrW6g0aZuvtKtmK2n+/lBRrVEoS7CoKUdiYDOh7Fsmiz+4Udv+iB8EkrfSH5W3vP6eTfX+P0MDzv9UjEgvGJFnPywzcSwrarUilaVj7EQaxk+gVLFoFx9HBMIEWIPZVEX+m415RrDIEYBwcVwHhPBT6RTNWnXblXrK9xg4fTqLBegCJ4crgFEnAVa83ku4NiBT28NxAjpf+NwocgMT3B328utyH69rK/GZ7i56jSMAlyQ2RRIZn7IPC7IZ/lyMWBhFNNXBJ45sIdUqSBboYQmMF2Mki+e2c8SnckzZNsdzQcQvBetmZhN0C2jFIJ76MBCqjR7PY1XW54lUghtU9km/xF4Ht/Llr6ZJpQss7TXUSaZElCcp0GksA1W3enB0daSYUJGtbm1pPliOyO+zO1/9yU+oqW/EC+Gr3zwDXFeyGYyJ8FwHxzHgocEXYSfUWP0RK3D06aJyShpA5Ww7sXEYM2YcNTXqtOfhJRx23ncfspOnMKtcot/zxQvxUp03T6OrJV2qp9XAh4Ds+7QmYq+RMYQYIn3GsitEruzI0Rigo4Nw8TIiv4CNWHu1DRhtYxe16qdUpmdtO6pIqauD/jUrQYucjCaXpAZ6TjzYsEG2FJNftJjm/pLGruw2gP442vidtM4eGhYvIZitbUstsJzKlk0saYIKLvQiyKidWBNPWAqI5QtSfh3xhM3oyDbR0zySOJEVw57KIi5Sh1zVUaMU1EEjcOhrPBaWLKe5p4eoo5tUmKYc9RB0rFIbScz812nr3UAmKFBWnQ2TN2fwPvuDonnzf3MHDYUCCDTa7nwIXn21C/9EAzIdPTFE8pF20SEjVBoC+c4N6RSd06ZRd/rpjLroMvqHDKVPPn7OvDd4Y/4bXHXNVaxdv4bZr87huade4KtfPY1sbR3z5y/iT3+4j0uuuIJQPr9j3Xo6+4p0y/8O+urX6N9tVzpSKXB8YsexTSK3rbIaSpLm78+4kmEqC/C6CaOI0wnZv4sv+eJal2QuWalbcsBXYZ2Sn+rxH6oB538ql6M3bCmQ6VScn+7zrscc39D8ycNo3XorIkWGkFesbJOFalFl9PmOp1GuJV0QSyqHMvzQlYP1CRpbeKTYxYsJF9xaMk6SFcu6ib2kcEiB+swajv2MwMrpw2kY5vNcb8it7WV+uaJdACOg7IaaBFI42WaeqklzC33cXxLwUhTtM58ZyE5758k05AkKRfo2FAk1MJKNOZJy5CPa5vCts4eQGJfgD5pMbiwEPOalWZWppTORYk06x8JclhdqEvxcK/0r8yFPJsvsdvQgTjktTU3jEsJCjv51LrUmICUwZ96mC5u0ZFVUdA2LHFjQ0sq3zr+Q5sZGevJdHP3pY0i6PhhbypZWIXRo0rSTZ6yZpxyUCYJAme98GmMqD9KaSB0cXMvGxGTr69jrsE/whiaerkSMfZ+VgtWPD48G7Ku3pB7plesTLF6xpFfOgnsfIlrZLice0C8bC5xYkelAoCtBoTkrUGMq9hInDI62FQsrlqt+URPNLCKNy3Uvv8j8+/4Ksm1fZSLZuQYcXauWaiYr0Lt6HfYvFsUWO74VEMZRVDej7ftsJkN/+wZcAaZkaz2hZ2SdUWVCsuUzkWTt6qXc349jF3davdXusANjLzmbLS49F6MJL9lTVB0qx5vdrKSJIuJime6lK6jrK9A9bzGucfDUxobu9cKNIcV5S2lU5Dyp2TevSNn4Uz6NUbShZ8bzmFmvkLY8JLQronp86DRgbcz6Qr1+rN2HTkQk92pBeUnAv93LUNxxF4ac9z2ajzmMOStWYVyPpcuWcfvtt3Pd9dcxYcIEntPOxZw5c5gzZy477bQzV155VSXd1dnFiGHD+PbpZ1DKF+np6Sfd2ka3bH3017/EqlGj6dYC3dHc4Uq7sciO0f9ix8p761Q5K1/tpDHy90WtEWIiBS+82iypNo0fVZT4bxWvJv5zNfBe3tNbvaj4QGslytG71tQPRWNkvEZO0KUo41yvLa6RYzcjF/mkS2AjNLIb8vkChXy+cs8mRm+7xkpb4q0jrvC39dH2Queq1Txb7ueywnqWJj0KamvhqghXAC3fXSbqWkP9yGV8/NN5LrtxHNN2iVmhVfwTvR53LS/SlTYYtygHHPK79b3c1Vug3YN9Dspy8pdbSKZWYwy4fqS+IPIxXr9k6JPz72XK5hu49Q+7MGL7BM9ly5zX38m3SpInleF6z3BtKc85Hb38qhDRMSjkjLPbBN58Bk9bj1PTR+fqfvrX50nGAZ4mK4Mr3kZE5Yj1GYjsSmaRJsKtT/g0rcNGKTgR09jSyO777oUrASNNfzGqq5EolUmVMcViwIoVKyqO4L8DYla/xhi1onPTRQ3brK223po+TTjGs65Az6vnh0oDes0VW3u7g49lA4E8QX70GEqjtLpWJNaNHbIiX2AnDgwd3T207rs3xWSdcJWr7XANGo3tPvu9l95+ajWO3H6Na0XGomVrQIAo1Irf0aLBCNEveP4VTG+J/o4NhAQaY7L5CFzZWvuTz2Dq6igPbCMzYADJplYSI0coWmake0vyHxLYDUL6586l2K2tRY2d0DWYIcOo1+Ihs89uRBoIcZ8FaaDiGKgQOsJiifL6Tvo6O3RXpkdRi8gJyanzC/78EG5fnkVzZ1NS+KBgXIo1daS32YpY+RvuuIvWpUtIiaGC8Bp5YlE9P3Qa0OvV2DDIXCt2k5B9+lrvxhoD6/wMa/bamcEXnMOShoFEqXpyQwZy5z13c9hhh/HJT36SLbfckqeeeopLLrmEz3/+84RhyMqVK5k1axbHHHMMd9xxB1ktOBqaGuja0MEnDzuSVavWkmlpw5s6jWFf/gqr6+qJnI2+V8NOc45TseV3Urb110XNOdnRA/FyCi6oQAPbUQAAEABJREFUA8ViEZNL4wxpIfRd1d9YU4/+KZ+NJaqf76cGnP+Nxu1LtowqTl7O0BNgqpGDXTjzNZZru6FYKqGIPuUo5Ne/uIUvfv4LlRXEwgULiVTOUhzFlbQFCZtok2yxnG7sBRSK/ax9+hkOUORpfCrN66bMgrikrZKYkmMoyTJDAZNIw8lJrGP8hOVcddkwvv2NNsZu4fBSz2pmlxL0uzlybpkgYRgxLsHnTmjlzB8Mpb55mZx8if4NZbwU5BpdTBCT3xAQplz8xgQpv48h6dn85tqJnPSFobRsk+Wl+og7iz3c2tfDwynxHZti76NaueaGSRz5iS6yzlIcATMTO4RxWVu1EaGiAAHBm100WN2ZN+8cx9GTmKJyx0+bjvETemKob2ggpdCzLRdpApE6iUoxHetW8fgjD3H6177NEUccRVtbG6lUSnXe+bT8jTHYa6yrXQGiw7FOp7/I4EQSBfIqzkjZ1fNDrAFrd3biKbkOfbvsyLYXnYM3uA2CCNPRT6ToUyRTcoa0UbvnzvQJKBW8FGVFXONyQOi69K3qYN6fnyAuGkqymqi+RhOVR1Hb6n7JkAg9hkycKGsuQ28HhSAPxsGRnRv5i5WvzgY9LWg7MxDSiTO1MHIssZsRaHMpOhLHiUnoumbBAuwX+4OoVKnjVXgk8WNFy0uB8F8fEsGeFUKHHS+OQByFMo6YFJ0y/X0dxFpseYpsN3b3E/d0EyxfgWO/DyaAV540Gre+iY5X5tL5wCPU5kta7CB5jCS1HMW4ev4bNPDvayJSU9YX2jEhPE4Cl5JAeWe2lmj33Zly8bmsH9BCy+ARPHH/o1x9+ZW89uqrfPazn+Waa67hlVdeoU4Lii984Qucc8459Pb2MmbMGA444AAuv/xypk2bRr5UpE9b3LffcTunnnIKf/j1b1m3bCU9mmdaP/ZRnB22oVPRNwvC7LhE1iax/uE0Nsc4FFIOyYYUgSmD5l0E4qKUT9xWp7FpKkAsgspVl+r5H6oB538qlzVaIyYJOVRXFJmIrLYsxgsgzP3Nzdzxi+voLuflwOR4jeHo4z7JrtoP/+63v8MJJ5zAN0//Jo8+/AiFQkFc/skpvkZu1fcSDB86iF1TOQ6uGcAL7Z3MzPczdKBHqaeDTEMGP5eg3OkQd0WkcjEDR67ltC9GXH/VQL59+ea86qxljZ8kIVn22GUg5507mS+fZmhuW6zGixgNPC3TwfHANTJuyV6IKWuEJtIhbpgn6Ful6NQcTj29xJVXN3LZJQ1cdPEAfnTNaL57/SiuuHIwP/yex3bbrSTVUiYiSbxWvIuQaXYIa1zWa5IqJ3w9C9WuqQw3I2W6urPbLvZar2hfLgowAquxcTCxh4lUVmKZ2LBy+TJ+fsMVAmCf5YqLv8evf/lzvqCV2MiRIzFGhcTr3ZybShqN2KceepRBrc0a01aud1O7WuaDqoFN711mR6iVdbkmhSOA0/HUE/T8+W7mnPU95nz3OwRzZ5HTStsPQ8pOSMkrExe60UCgcUQLdQNqCYt9UOwiNaSR0dtOxQjsFDUm3bBMSpRfuQLWriXb0UEuioksLymulEwwXFE4o0h33ZrVrHvuBUxXt8bvBgJtsTsqI1PHiSEZhHidfbgd3ZTsd2zmLWLVa3NZqa2g/JOv0PnSTMryByZWJZ22f7a+JTBE5VIlqpXJF0mu6yTf24MjWWp6eokXLySpraa6UpmUyjaNHQOKDMbyZUExXxmfEfaI9XRjyt5V6cOjAWsvlqyt2RdeMB4rc1l699iBQaedijdiLIuWreaJJ57kgQfuZZcdtmatbHaFdiH6tWAZN24crwqY1dbWMnbsWIYOHcovfvGLStre+77P7bf+li2ma3GtBcHatatYsmAe61et4vV5Cyhmsww46hN0tbQIWLlUDmvMVqjKzd8+YiXLmhfTg5phQB2BtlEdAbFUKqPAhINpq8fNJVUKNHXZ7lTS1Y//TA04/1OxrEuyRuHqVVsDFk4gG0eM6smz1dxlLLnzD6C9cF8PbGMm7XLkkUdw1ve/z9y5c7j+uuv49LHHcNwxn+Shh+6viGO3GDauBCxntD3oaTXqakWcoGHyZtwfdvK6G9Ino+v1YPKYRjn7HjyviOMWoC+E/pDA7yPO9eIUVzN20Er2OGgVB313MC91LidMhIybkGLHvT0yrd3ar8+T7w5J1jqk6w35vpi+7gAnJ2DZYvAdQ3mDhzEGp1HGXZNUtKzI2Al59j6wwEcP2cDRR3dx1Ed7NNDW0pRehR91g1+mkChSNCFx5JLOFWgYmmS1Vt55zyfSQDNsPN66auZxRU0Cha/fez+RtjstKDSKqBlc1rWv59yzz+KIj+/Drbecw5bTc5RKfey6y3YccsghFRljDVLexaHmcdQWGOxlynZb8uradWzw3MoAxh6bBLPpKv1LNfB+MLfv3UQRqZdn0/fjm1n85TNY9cNzSP7ip9Rcez29P7uZDTffzoprbqJxzXpyhTztjz3Cuht/Sc9fHyb/xFNkZ8/GrFhJ/boOen/3Fzqu/inrX3wOzy2Tjoqs/9XtrPnRVXjPv4yGD77sLXIdMgObyQxqZcWtt5KZM4f2B/4K8+aCgJ5LUdYeVf5AxY8gE4CzYjXh0lXk58zHXbKchs52Wjs3EM2agzdvMY3JNDbKZt5UZGyvAlu1jfW0NNdjZNu1fWWcl+YyQttAscZ1QpGwXvs9MEW1IzfEF+Bbdf+TxG/MpyGdYPDE0QKfPjGOxkosyS3TKn3YNGD0Zt0YfSK/7NKpRUL3ZuMZ9dUv4G+1Bdf86teyAEOdIk5jJ4ziuz88i/GTJ1JfX8/AgQP5y1/+wsc//nFef/11+eMS8+fP5/ua53784x+zZs0ajDGc8fUz+PGVV2F8h/6owF7778PZF/yQXE2GWFuJtdMm446boEhcAsM/HhJPdrgxP1KgIDmohTgJml3wkynyvX2SPSY7dIAGTKpS0I5vW++d+FUKVD/edw0471aCjRP230rbFytsVTEWm9YaWU4KbFQlJKRGRjam3EvjqmXccNF5dKzvwCsbPBmj43l8/PBDOf273yHheQwQqOla9jInn3A4E8ZP4Ac/OIcnn36MJUsW0dHRTiHfC3Eo1F9iaXcXf+oscPWqFRTrGsgI2H3kyIEkGkoE/WWC2CFR5+LU+wpsxYTaQnFyHolMEZNaw+DpnaS38FmZjnDyEa7J45kAJ1ITpmw/ZNUJgZ+QSFGrGBeT0H2+rNV2Xj1zxSuJR16Rt06i/g2kG0L8+hKFrvVE6zrxGvrxB3hqG63cy6S0DZlok0zZEF8TzKA2WOIZHsjHrM6mBRgdXOOAgFfJiLO2e0qxi+OmWDBzNr2rlzJ/8evc+6d7+dLnPse208fz6N1X8OmPxfz2V9tSLiznlVfX86MrLiSdUb9V3xXxLg77vpB7KatHeDHb7b8XJ9x6MzdrMlqbTGtQSx0e9hGR3rb94mr8LvhWi/xnasBILEvWOduVsl4pXgQZRbBrH3uYwjWXMGLOi7S+9hqt/T00axGQ/8k1FH5wBs4vr6OloxOZCW3r1lG+5ipK3/k26487gTHPP8aaQz/JuuM/Qyge5asuZVRPJ8mSmGulPlLb595tPyf3xlxitRVqOnE1Nv2FC1nxpZNxr76SjMqMWb2MlYcfTvK3twnAyfZkoBV5JXDRLcITDxFfeznBN05j/aePZOnhH2fJ0cfQ/q1T6L30PKI5s/C1EFRx5G6wPsqT8/LWrqH/kgsI/3gXKUf9ff4Jirf8kpyiZBn5ktJZ36Np7jwtrtSa/MGQ5YtZ9NGPsP7Ez2GenoGrPqDFjeVb0Zv0WD0/XBqIrQ+U/41cyMs/rx04nHHf+yEdQ8fSXwxoramjp7ODi664jDXr2tl1h13RhMOf//znSvRrzz33rICvxx9/nClTpmC3KR955BEiLXL22GMP3njjDZ5/6Xkmb74540aP48477mL2nLl85MCDWaHdjVeeeZHEwDGkD9yfrsYGjRA5Xs0JsXy5TBZHpmm/y1nxwUqXfEN5dAs9YQFXEeuwXMRPJUhqDoybM/S0ZbD1Yg1y7fh/uF7Wh6w39j39S7pkZEbJCAbLsLcZP5YlKxZS0L84LOLaZ2r5lM+cyLnnnkNnbz+C83zlxD34+F5pHrj7YkWWPsrhHzuUL5/yRU4/43Quu+YCfv6Ln/OHe/5KQca5johVxZUccfggpm8dYswGit0QFB18RbFIh0SdEeGGGGoiTIMh7I8IOtcwft8c85wCgRxuqb1LgCkmXZtUtCpJoa8gYBOQyiXICCDaLyoHirD5aQ+/1sNoxRwVowpw83IuXsIlKoYgD22ShkiRNidyQUMgkIz2l8rRbOCbhGRT/biPA3dtpnlYjtu1JXK3EzM3nWJVJklH2tCVUb/Ed04ux0OKJBRGtXDO2T/i04cdzcknH8HypXfxnS808uOftnHM5z2Wry5x3Y0vsP9HPsqQASMkh6O238NpIFJxXbB9iKTbsTvsRGdjI6uNeFlAqO6FqG/GYCdtzWuqUT0/LBqw795SQhNGWgA8GYUkFUVyI3BjqJN9NxbL1BVCUgEklJ8KY+pLJer7+mkQNSqd0nZhfU8fdRbclEOSKiML0kiwdSJSigLbH2LepDdXiQqf/hJ1pYB0EFMj4Fbb3U+qJ1+pH6qMBT4OMYmwREtfH+nX5+HMmktjezutXT0MUMS9SVG6hkJRbYSqIaH1+fbTqO20ytVKrpSK5IKIbKGk8ohvRDpfIKFnnqraPtv+13Z34q5YTq5UVJ8DfMlgI3Masm9nXU1/SDRgtBoPtaUexoa1gwcy+Iwv0jegFZNMcefvf695IuSyyy5jr733ZoEWEHW1dSxbtowjjjiiAsb6ZJudnZ186Utf4rbbbqNekbLu7m7tAB3JLbfcwuYCYHNff52mpiYefPBBjj32WB5//AlWaGvzxZdmMHz8KFb19NC0+660jxshMOgqMhbRl3DYkHboEji0tmft19qhBWV+XY5UJkMilaQkIGa0kxG5DpHmk9TQVgou2DrqGlW//Z9rqNZP/sukS4chI2OXhc88xcTpkwj9pIwijd3bjl2Dn/A55sST+M655zNr4Toeuu8ZPvaRRq768SguumgUm43tYNYLv+V3t17P+Wefx9nfPJM5M56lvgZyA+DYL4zh5C8MIJteIhBRJpNL42vQlAplAq1gEwmtDmSgkaJpsYlwZaBG25cDNu+lNCiiVFumqMidFtA4MmAENMqlkECRMFey2fJhPqTcG+C4mghyMSU59P7uksBXrCiYi3Bm5cv9ZW2FJnI+nrY1ix3iqzJ+xiPdmCTWBFNWnqdwdKoxz5Tp7Xz56yNZ2RhziyahK/IBVwjcXaVIweWWiiUu6evmzkI/P/3dH7j/oV8zfbPVXH/1OC69pIVDDu1g8MCVksnjzO/PoDvfwm5770lagA4M7+nQ6Iw0wVRqRVJj7KKwGqnBQ9hgHItQkB0AABAASURBVBzHxxGQDKQbOyG674l5tfAHSQOe3r/MHAvAKs5bwlsHkRAos6DKfg/UAikje5Gl4Au4JSugLSShMZbUQLL3fhhjAY2tu4ksX8tTLCuntTd770eQ1MTnKtrkqb6lhEr4asMRWXOOdW/L27yMytgoVl1QJlfeSGmNyZR8TVLyeJLVllWV/3LaPPsFbE/t2IiZI3kdpStXlXTfJNvmxvxYIK1MRuUSIo/IilIhFa2eH2QN/BPZ48p+h6EzmaN3223J7LsHUX0tM157lQcfeoja2lp23nln7F9BdnV10dLSgqcdnZdeeompU6fK/6axfyX5mqLJH/vYx7DAbMaMGbRrwbC3wJv9SQsLujICTsOHD+fRRx9lyJAh1NfXs2jBIn71m1sVDKghMXYsNfvtwzrPp5hy8fbcmuRRe9MxqAb7R2lW/Eq0ty5NokWRM9l/WWPBk/8v6VoKSpikT8344XTawaQKdhwaXavnf6YG7Pv5l0nmRmWGabVcvPOP/P5b3ydW9Ek2wnMvvcjcmbOIFO6N5YQPOvRIvqi98xdnFfj61x4n1MT/iSPyXH9Dlgfvm8T9f5jEDdeM4cwzBnPOD4Zz409H8PLsXfjG9xwGD51LkO8m1kra09ZfRIH+Dih3xWAjYXUxxbUBpTUhZCDRliTb2M7gcRGZkYbk4CxJ36PU3UcUB9Q0psjUJbT6KRHq3k/7leiYBXKBJgEvEaPxgavtRuScLRmBGTs5GQccxxBotR2KjDG44m2BXUlgy0T9ODlDmFjMR/ZZwd13TGfCvs28Ulvk0dqIu2p8bkt63JeADUMjtt0nw+WXTeCBZ3fnkstT7Dl1NiMHLifXGpJJDuDlpxO88EIng0cOZ4+99sA4JZAsvIcjVh9iTXglRTR6O3vs7gvqOF0digZUph2jp7bEe2BaLfqB04A1GwuMKoBJ0huRPSN9aDiyiQI9sCtxSxaYb8rXaENDuUJGZSwvXVR742nvLdl2bFmbq+GCbc8VeAr0wFKoa0iEvdrvTzoSwJaxdSyV9cy2HWPvNpJtx7ZtZbFXy/vvyZaMVNfSRt5U2rD9sWUtj78nKx+qY8vbia9CyrTt2DpV+nBpQO5dQQKH/m23YfI3vsG6riL9itS+sWAB3z/r+5WfpLDf9bIRrTPPPJMLL7yQVCqFBVIWiP36179m3333rXwfzH4/7Pnnn+eKK67gt7/9rSJfj9Ot6NiVV17Jddddx7x58yp199prLy6//HK2mjqNA/fel7wiYss1T4486ih6h4+gU4Op3FZH3VG7MOLM4+nZdhSrtDNTTHgwuFnzVwslLUpCbfPH6oBnHPx0Uov/MomRA+ipcbD2au2f6vEfqwG5lX+NbNZJ98mDtmjFfHCcwL3251z/kYO574pLaX/wUX5y4uf45enf5O4bruPlZ57mU8ccw0eOPoyZCxJ87xvLePYRjyDcQH3rMiZOXsEB+yzn6E8v51Of6WG3PXrJea9A/3y8ZD+ZWhdHEaxAqwFH3j4hMJPSiiCO5a5lnK7r4SniFSsdhUVCgbUd9goZv3kZxykSCTBq54VAWxM2tBvL+Ht7SuTzZUganKxDvi+gX9ucNkKUtn8urBmiv13PtR+fbU7gZVxtjZaI+mMyTUlStT6RwGHYHyhs7JJscIgF0qKeDK5bo8HSwdZTVnLTz9q47Y9juPDqQVxw+Vh+csMU7rlrCvfdOZbrL6vn8MPX0dw0gzhahBPnNXv046YDClGJ+/46H3WZKZuPp6GhAXBE7+00kSO4ZWjv6GDGjBc0MYb0rllNfskSWrRN5Ug3sYO2k6lwj98b+2rp918D70kC+37/niIDm0jGUuFn3iykIcY7kS0kDKWxprq6scXFpmJDuq3wC5WwZeyzWA/tVRcsxrJp60NUpNKkLWdBk61TIRXcJJMtZ8tvksPW+e+oUlb1bZuWh71W8lTp7deKHMqwbVtS0mapVPX8MGog8H0W5+rIHv4JCgMHsmr5StZbX6gt7cu1JXnwwQdXomCrV6/m4osvrgAzGyVbqG3K22+/neOPPx4b9bKAywK2HXfckUsvvZQtttiC0aNHV3z0NwTwLPgaNmxYZVvz3HPP5cgjj2TmrLnc8dvbWbFsCblUio5EksZPHkJ3Ikdh/hJMzqW0WSstX/4opY9szoaWJPnWHKEiZrHjkK7JEVgwJuDoOS6RRo0Z0IAnsBbIaq2dRx/Gl/Yh6ZOm2H9NT4SHSIcedquisdzF9sVutp71El0Xncuii65i7KKltN9xO0/8+CoyvRuo0V7G2T88m6OPP5aXX+ngykuWsnBhPXGipiJgnO8jDNfjpNfhZ3sItXUXdMnEYl/3LmEU0NcVEYUOGW0Pkokod4SEiowlGl3cOkPUJ1faEeBqy7JlTC+TxhQwAiD4kKr38ZIuxUKRSLzS9gv+afEl0CqpjC+gl/B8TSQesd27cQN8IRRjvb9AWaQpJyjGmJJL7IfYLctSf5liTxHHdxQJ88gXIdiQJxHl8Ztd8PI4eUW5Ji9jr0N6+cgn1rLHbouYsNkCGsYuxR24hlLUrn704Nu2G3PEKY+gK09Pf5LFCx1K+RTTJ29bCYTF9rtpcUVd7+lDkmBn09fnzWX96hXcdMGFjHd9Bkax+IZYto5ArI1chJazJjF7qdKHSAN6pxaQVBy20m+/mhgqJh9tvNrtRLvNZ+3GlcP/ezJSy9vrb0qLjZ5sPCt5DlgQZW3K0UNvE6mITbu6tzLZMkpqIWK05elo/DhKy2RVzuZb+Wx9V7I4ImX/w2nLWJ6bqNIfVa60odIVeQy8/eqocVdb9a7GuVtJg+27q3qqUj0/wBp4p1fYKZ9X3GMXarS7sGjdegZPHs053z+LxlwO+0OpFjw988wz7Lbbbtjvgi1fvrwS2bJ/Kbl06VLsl/Hz+Tyf+MQnsH85GWq73O40bLbZZjz22GOVn7GwIK1QKFR++PWAAw7APrfRsdlzX2fS5lOolY/v7+liWfs68ltMJjlhMuuWLCdevYGEdpCSI1tp+/Se1J2yD5ktx2BqU7gKOhT6+ytzRNJPUOrPk/I8bU8KoA1plf82smsZt873+sqsniy913rV8u9NA857K67Sb38rck78M8cHcpqhsHiI0YRuv8C7WSHP7oUSfneZp2VonsKw+3R38sTnP8/nJ07hpB22ZfZf7ydRSGn/vI/PnbqM1UsHEMYF/FaXXE1GEaeAoCge9R6eokyuC/Y7WHYLMJ12cBPW2gzGBMSuwZFB4gTghpTtwLBJU8T3C0R00a+BY8JI9y4miMl3B4SFiITAmgU/xa6QogCep/tk1qcgcNXbXsLVqsNvdsAxFNaHuEGSbHMKU692eyAuQ6LBxRcIjATWTL9H2q/BzUmBfhknDHCSBWJfV6eMcftwFKlzy71Q7tMzxCDCrnJKiqwZBxxF3UrlgH5F3Xq7PNZ3JsgLiA4a0Yox4msRE0YV//EMlGVJokg43djiutiJhzICtiVefvlVLjn9m6y+9Td81POoDwp6fzFWfSouzvp8Z/bi9J95SmK957e6jFXT/x/ZOu9E77WH78Tjv83Tw38m23tt+3+zvGPlEkP76i0pKbvYpNNY6f9K9vk/o+jNB5anpQo/fdh+q5nKu7JlLNm8N4tXLm9vRY3KHqkQOmzdTc91+46n5WlpY1kVUUJNK/HO50Z+kZqypMIqZj8tKVk9P6AasEBa63UZsCN7M4TqR0ned8XoUUw994e4A1p59OlneOTBJzj77HN47oVnWbx4MatWrcJ+wf7aa69lwIABNDc309bWxjnnnFOJhtXW1mKjZfb+7LPPZol2FWxk7N577+XUU0+tfGHfcRztYpTZfffdOe+889h+++21W+MRmZCTTjyB1oY2Bg8fwRNPPMFtf3qApo99gt5+l3BlHnIJysVe3JY66vbdjoadJ2AyBrdUlo1aSzaaKyMi+W77v05EKpsc1UBvIq7saMTGluFdH9bOiy7kPSp+045X+7UANaa5HaweN41RW9aSvbf5lhwgsmSojFNdcDRf2nJW5/Yd2EUWOirRbhWw9W07StpmNtbXc1vHZtjnuv3QnVZX/4+dsqqy9M+rx1Zzbz62yrVfBk6EZUbW5Nnac2lRtGtFX8jofjhRb+Wz2pP/nMLAnxtQz0jHY87zBW68bDV9G4boRfrgG4raLixqZWA8RbB8j1IhoLerXDGURC5FKKDStb5EWHLINHi4mZBCd0SQt/cJsk0ekawgzLskFfXKNhqM66OdPoxkymRcvISiWgJn6PA8B993QBGhWP0xBsliRMoDQjErCWgGkWRwbbGYvnxASTK6rocFc3lFxXrVL5Ms4tf5lAouPe0xUTmSPAmt8D361hQoRf14rZBsTBB0Fol7YtICf9lajQS1VRaQ9ZMeCYWj00mHhMCla3pYsXyeGgbjggTjnQ6jTEu6VM74zZuy+lT2YfmyN3jt1ptp+MNfOCmZZVy5hBdpGKlcxfh1tbztpcLgA/qxqd92YFsn8Pdkgant7zvRe+3yO/H4b/PeawP/gvL2/f492WasvjaRrEJWUzE5rD7/njbZyT/weVvG25KWPbaOpU28bNrSW+XeTMRSoCX7jE3HW8+UYdO6/MOp/E287bVSX3m2nL28E20so16/+dDWs1TJtxWr9MHVgF6rQ6wpJcZ61y5FvUZpSzIe2MbTzz3HAfvux2tamN5+x+9YtXYNXz/t6zz88MP87ne/Y/z48Rx99NGV/7LIAq1dd92VWCvc+++/n0mTJjFt2jTuueeeyk9ZfO1rX6t8af9nP/tZ5cv+dmvyxRdf5Omnn8aCuMbGRp588klGDB9e+a+S7r/vr6xbv47jjj8OtPi/7alHSY0axfp5q4gUKIg8GaPm0EArfb8uSxyHAmdFMum0BmQskFfSPOAK8DiYlE/bxDGESUMk+YzovbwwDTXSASRFahXrG+1PZ9ir1McmP4BubNkKaXCUjaFXc4otawEZxqHX8+nwM7S7KXr9FCU3SRT5eAokOIo4J8XDkiMBLf/A2BapRL4rfPVcj2xT9vKhI9vvf0unjFpxpMyEJvfpxR4+kUjSme/nt90beLW/kxpTwtG24Ktd6+ks9LJFtpa6Usytf9rAA48lKfXI6II8fs7FTyWISiGUwPUcEtpSRC8uEghzHKeSh14uqIwMVVvneukSwJqOJ8PVCqKQl3VJICeFjDegt7uARXOJbKJytfdBsUgq55NIe+T7igKBJZJZj2x9klAgqtwT4fguaYE50jEl8TRBglQt+Nb48xGxZEykPBI5IC5qMIU4jo/rehLZU2aICWOcEALJG/khsRtQ6g+JFJlzXBc/naq0ne8TM+OQUWQwm84zeGCZWrXz9KOvUC4F2C83i+E7no5y3RgMfzt0q1WNodDZxW0Xns9BJuYwvZ9xfb14xf7/UvZvtT54qbf32Upv+/3WhGofvp1UwN5aff096dF7Ov8Zn7/nu+l14p6fAAAQAElEQVTelrdyvRO9p4b/lwu/kzw270NjIP/L+qqy+8/WQMkxuJrtjZ3WIzSNuPRNnkJ6z13ZkO8hV1PDpRdcSFvrANZuWM/W22+L/f8jTznlFJLJJL7v88Mf/pAvfOEL2C1LS7feeitHHXUU9i8ohw4dWvn+17bbbssPfvAD7F9M1tfXY/9S0v4flDYa5sqv2+/13nDDDVjg9vJLL5FJpenStmS2JsuatWsZNXkSS12HjuFDmTdjDkaBCkfzTWXWKPWD5jZjjOY/zY+lkoICUSVtgwPloIybTUNdGrcxi50Onfc4YO0YD+SU7FUXq60K2bTNt4vYTc8cwFKk2Ftg3I0t6WF3Is3q0aNYt98+BCccR3TKZwg+ezyFow6ja++9WDlpMstbBrAqlaFbkbyimJgYfL0fO1854mv7a69GabHU54fvtP37l/fKKtAq116tcuuEeWoFhkYqRLa1BkVTOsNqk2KDV8MKAYF8EDE5V8+4pM/qFUV+d8dqVi9PUiyEuAkPXxGrfG+JosjV9mMi41NWZCzfWwbxywg8OX5EXkApCn2ytS4JAaWygFFQ9EhkXdJ1EMk640ADK2FI5wwWfkcybnt1fd2K98bVd0RYiYhp1KojRlqz+//lYiSDi3ETDqGiYv19AQhUJRRVc1wkX5myZPQFFBNph55uKPQGuFpiZOrRaqZEf1dAKFnTzT5pL4npMJiiS7rJx603AnyBQFmRhFY3qbRfaS9UtCpd089e+9XgKZL4zKOv8NjD92JMSCT9WdksvT2txth0xBpOkbZpY9GGjg7OO+10Co88wa4JnyYBMD8o4m8q/CG7aoxjB7NRwo1AJvhfSNj8f63HagI18Y5kn71TQzb/neidyv678v5RHtiU9++SodpOVQP/WxqIBV4cTMWGQ80XXZkM6T12I7X55vzmnrtZs3otkydMIJvNsHjZUgrFEpMnb/yeV09PD9tttx32x1ptdMwTeNhmm22w3/Wyka1BgwbR2tpa2ca0PymxuXguWrSo8p2xwYMHV36uwv68hf1O2QS1kU6nsT9pke/PazFdZorKz1+wgHQyTaahgXldnawaMpR2RY+C/phQ/j1SRCwtkBXoav24k0hgHEeDMt5IRnOIYygGJUxDFgY0EAjQWb//XnQobpQ1B6LJLDYOfZ6hoyZBd0uWvAuR2cjNXmzZiq/THGR/HgbJuypXT9/BH6H1oosYIRp09pkMPPt7NJ/9XZou/gEtV51H642X03zDlcTHfZoNw0fTkUhT0vweyhG/nb9tY2NrVN7bpvSH5aq396/rin05m7hbRUq32AmwX6DLDoatBCi+nMhQq4c3dKxjXb7I51vq2SMHL7WvYm3ZFeh3eOipLlZ3DsRRWRO54hHjp2KclMS3BijD07jSC1KLcYyR8cQCTkVtq8ehynuhcEhEoS9S5CvAkUG5fkxfd4mujiKITUJbgPZPgLs7SwhTka1Nqj2Pvp4igYBhTW1C24ReZbCUimWSGU8DJQGOg5ZUJGSsWUXrSOpeG+nGuHhpg591wTiYyMNTXmyZI8DmhmonFD+IXMmcEJWV7oqJBRgdRboioYS+3hL9ApieQFIikyLfX6S7s0Bsetj7oCw775gh6lvC1750CjOef5FCoaS+xtgjli7sl0P7+7V6UkZsxF8UajBbOR689z6OP+YIHvn1L9k/U8+g3iKu9GbfUcL+v5aq80E/N9mcuv1WV6x2rC5iDJFe/tspVp6lUNe/p7cYvMuEdSSh3v3fU6y8SO2Gf0eR2ozF+51I2e/b+U7y2Lz3TaBqw1UN/A80YOT/7Mi3Nmz/J5P2EUNI77kL81au5cQTT2H9mnXMmDGDS666nAsuvJDli5exbOlS7DbkCSecgP2LSfvF/REjRmCjX/a7Xscddxz2O2Pr1q3D/kTFGWecgf0y/wKBque01Wm3JO+++24sOCsUCpXfI7vjjjsYOXIkoRbEaUXDfvmLX1IsF5morc/Vy1Zw3U+u57NfO42f3fcwrXvui52qMAnsr/mH5TKO6+IlEpTzecIgIOH72N8Rs1/P8VyP2HMpaT7KDRuA/Z5XLP/yXtTmqHAqMHiKcq33YtaMaqD5y4eR+uQ+9Gt+0mPsXGGvsT5CVQh8j66MAOyE8TRffgEjrruG3H4Hkho5AaemFSfZRCI3kGTjSJIjNyOz5Y7kDvoIw889lyG/+hmdnz6CN5oaJK/mWgN2ezMSb3vaNizZ9IeNpLr/SZfevVqk04oZ2KujLbiM0HqdthIbSkVqwoAaT4pP5HFKBfxeAYZySM4rUudBRw/MmN2D6wuJd+QJBEYSWYOf9SjlS4o8FUgoWpSrS1U6Y/McN0Ftg4vjB4qWOaC96IwiYzX1KMoUEwaewJQhLdCHMUSKZOmC5xvdxgIzoeqExEAscIJrsNGxkqJgpaLyHT3xQ8p9ZXrXhZiyh6+oVajtx772MkE5JlHjQ8pQ6ClQ7o1JC8xl61OEJcnda/ASaWoaPLwAgu5Qi4gApxWMZAr7IzzxTGlbNKVoml35hEGIn/BIJF2MFyqyt4aLrxvDLns69LSvZd899ubM734XuzJ75ZVX+N3vflch268YdYe48s8Y9VEZA+sbme4l+ITvM0XvoVHvwXarZKBcKalKH4JT3XmrF+o2ofpfcjwKbuLvyK/clxyH4C0yhI4hsiYkLra+JSUrp01vIpth0xEqLwqMR9n4/0ClN/MCXf+eIslmQaKqY6/2PjQOoUCb5Wv5b2pnU9rev1uydSyfjfwc7P27qisl/hd5JJPl827qv72MTUfvsS+xBIylkFjXSBRX0lbH/FP547fKbSyz8f4f0yr2Lzvfqc330tjb69t6b79/e9o+e6/0P63/P2nPtv1e6/9vlvfeZBYJYvQ7aZxttqRm8gT56IC7b7uTJx97ggkTJ3LokYdzycUXY7QQ33effStRMLtFaSNg9ucobCTL/nSF/a+N7F9J2h9zHSFwtssuu/CrX/2qArr2339/bJ4FZwMHDmS//fYjEGiy/tne2+1JG2Wrr6vnqCM/yZNPPUX7ujVMmTiJfffaj/N+dDGZthHMNBF9AmEGX/NMGvtVFK2zNW+FGPkq47iUxdfVPJrwfELtOBnfJdRukT+klTCh9DuMlli62Dim/jY2lPXWGfoOK1IRvduOZMRXDqdu2mgKa9aiGIHdONJI3Fg0lH8oao5cU1tD50H7Me7aK6k5/AjCmkYtdg2RCYgSEbETqP9FSoqS9BX6sUEIyySuqcPfYksmn3s+g886i/VbbkVXLo3lGYi3lVMXW3Rjgx+yT00v775H9oVF0oZVemRiKSVW5Rh7b8k+V4ZOo1duyalcqZS091SOVFQmISty5dkdMdyi7HJSKkejQMFNisoswufwRI6jW2oZKGCUCWHFwi6M5+P6Ho7rymrUtnjEsas2lKaM/aJVuRxSEIgx4uvIEGMi+npDgpKGXVJ1PYf+/oBiPiQh40ymXaUD+nsCXLWfVWTMSC57j67ZnICS+OR7Qhl3REoAMKPIV6SoV1CK8VIuGftleokUaiAY45DI2HaM+mrl0sURmQgsCekEkrFYiCsDyJGhhwrKFXpiIunFScfEhPR1BgKZEb7aT2qrtSDwWegt4KaSAnQ1xEJLhe5OBgxayNkXDOHzJw9iwpA8v7jpUo496kiOOfpYzvzB92kb3IIwB2Kq5kO61q/lgb/cx5lfOpXrPnMSQx5+mAMV4q4p9RJZ+agUfSut2w/0ad+CNP/myspoYOdYmB7C09mxPJWdxDPZiTyXHccL2TG8lBvNzNrRzMkNY1Z2BLMyo5iXHsby1ADWJxoouQmRK9qoEhNDhKsbl0DvnThB3qljVXIwCzODmJ0bwqzsKGaKKtfMSGbXjOY1XWdmR/Ka2pidHcbc3FDeyA5hfnYQq5MD6fVqxRPJ7LM0NYiX0yPEYyTLkkPoc2oJ1SkLDCOjtmODlcNWMPpQjj43nk4MsWSKtAixOggla97NsjLdyuzUePVtFD1+plI4Ujk0lmwdV/VsOtbWvX3o6hpiQWuStekmZubGMkd9WCC5O/x6YvXdtu2onhGPGFOR0ajd2DGUPMsFYuOpvVoWZUawuKaFbt8nwKGsyqExcuyO5EU6RWmwMhBDwWTodRvp9GtYlWpibXIA6xJttKcayLtp1UkSqVyozofiUzAeHX4D65JNqlNLr5ujRzq11OvltMWSpU/18m5S9a0MrpoxalBNVi5mY/u8eS/e7psUS9+R+qdHb51Gzyy5elYh8QgkR1H+Ku8n6Esk6U14FLwEoXybragiSjtqwCXUjYkd9dsT6KfyPhW0J5buik6akBRIT0XHkew+BSchuRMUXJ+S40t/LmW920BkbCRbcoizotuqpfcaKT/QO4rUdhQnKZk0/dJDt9dMv1NPSfmhWohjiaN2YslulHZFRvlydbJFKCl/E5WVtmT7aaksWd+iN5+V1WaAV5Gt4HoUJH8ghmXH0/sylX6iNtTExtOmLW28+5d92r4FspXYiVlXU8O4Y49nbX+Bnt5ObSmuxAKphx95mJECVW1tbdjvdt144w188pOfxG4vJhIJbr/9dj760Y/S0dGBLzu2f1VpvxP28ssvY0Ga3aocMGAAv/jFL7C/J2a3K225n/70p4wbNw5jTKXeUwJeNqq2eMlikukkbW0Dqa9v4vHHn2DaFlMZPHAALYPa+M4lV9JpsiDKa+fI1bzh+UaArIQnO3Dlm+LYwTguSOdBMlXRcaEvjz+wFSeboiygZPWtbmvM2HcNhaRPb22ayHWQUBR1sa/AUlHvdFWDR/aQnRl28kdJTRpMYcVKeh5/mVzJxehfbADx7UwlWT1mNNmvncroH55NZuutQVG+Qm8Ps1+awSvPP82KBXNYNm82y16fyYN/ult5T9Hd0S5ZDLGilI7xcepaGHj0cQy9+ELKHz+UNbXN5GUvZcmFQTbtiUzFdqy92ndZ6Y/EsDLr8oE8bffek+AVxZu/VfGUTEoDlnxpyhGZN8nRM+fN9KY8ey0bDWrlq5pMJqS11MdEoeNMt8NqrT56FZ4d5rrU68V0CTClZXA1iRLFQh+JOh/Hc+jvRAAqIplzSNWmKAnYlPIBiUyC2kYPvS1FvSKVTVBb7yvfDn50uCSTDomUix6CjNeVwfkVz2cwmtyiEBSwQ5aM4zigN26/3B9INolVyevTdmFeW51GsngCS6WwRK/AnDEOfsYlFpPuDSWiYkAql6jk2b+etDJaeWsak0RBGXvvZR1qGn0NqDSmkNIkkCJTY/nEWo0B5Xr8KIOV0XHyOE6/MGcgMBbjUGDwsLV84Uu13HjDNnz20+Pxw3WsXvI665Yt5Lijjmby6GnssfuB7LDdLkwaN54vHX0YK+/+DQeuWc0BAoVthaLqBJgoxovBV39dkVr+EJwOxmzshv3+wcu5Yfw6M5nL6rbn7Kad+WHrLpzTsivnNO/M2fU78P267TiraUe+w7DToAAAEABJREFU17yRzmreiR807sCFKndn05a8lhtPr9dCUSxDB5lZKH2FMqOIrkSSe3MDuaJxOhdmd+Psmt34XtMOnNm4PWeKnyXL7/vidVbzrpzVvIvyd+W7DTvx3cYdOVPtX1U7lXvrJ7I018qs7GBuz03k0votuCy3NTfWTOGR+jGsTjWpXYekbMzIs5Zlv4E6GRrQrewHTAyRrMPg4pmQvOz7jboh3C3+V9ZuwUW5KVxTO4n7G8eyUoDGVMoaDFQotoxElclYnm5NJsdTtSP4tYDrpdltOb9mZ67PbsmD2UksSbbRr4FRdmybalW2E7PxUBYWIPU4WWZmh3K72rwuNZUbRffmprI4NU6yZdUfWyOi4EOgMedInsgJ6fcd5tWM4I+10/hp7XR+3Lg11zRO44a6zflZ7RTuaJrGi7UTCAS0CHyWpgby1/rJ3KZnt9Ztwa8btuRXjVtxa/023KM6f26Yxp/qN+e+hqlv0jSeaNyMN2pHsN5vIB9n9W6TAg0u1tdF6kYonxBWtIKkiiv6VfZ/OU3lLqakEuuTDcyqGcPjtZvz15otuLd2K+6t24oHarbi+bppLM4NpctLqkak0qbSju1vrHcVKzdU/3tJsTLRLHsboTrjebFmAq/mNuNV6fuV3FhdN9LMmrHMrh3HGzWjWJYdgLXxoutpQnUE0oxsICKSMXSm0sxubOXJtnH8uXUz7lCfb28czZ3N47hvwDSea9qMhbWDK/XLAmtlLA9Dv3xwp9PMIrtg0HtYlBnL4gqNY0nmTUrrmhrLkk1k7yvPxjIvN1a6HccCLXLWpgZRlh342orziN/UqDr8bz7Nm3oueYbEtltQHjRUAGgwtY01zJo1k9/ffVflx1oXzJvPSgGPfLHAZz77WewX9D3Pq3xHbKuttqpsUY4ZM4YddtgBezz66KNYMGbBWVdXl81in332qfyyvv2tMBsBs2Uff/zxyjan/T7Z0KFDK39d2dTcxOvzXmfy5Ml6tpbNp03jL/f+hfVrV1Ms9nPG987i7It+wrqOPtmMiycbsV8xSaZT2G3KUn8fCd/VvFDGdHWTkC9PhBrFaWl6cA53WBOxfEQsqQKD0sjODYUJQ8h9fDf6c0lUvMLX6M10pwwrRtTQdPJBtH1qT9zRDZjebpbf8yhN7XlMFKBiIOC3OpFWBGtrRlxxNYO++CX8EaPBTWC0k/TLX9zEtdf+hEceeJB5M2fy1KOPcNfv7uD3t/2Wv/7pT/z+17eyYdkqYu3IxJpDIYJMmvQ22zDinLOo+crJrKxrlLxJAXpDyZdNy56trwsdsFd0yEXp84N7qivvTvjIIGVQcUKudOXaN/pmVVN5I0iFMSEiExGJYiLdRfrcRHHled6HvB/LWdh7MVPZRFxiSzfPCblahtU0cG8YcY/QfLsk9DMR22w7GNexL9+2gICObdzByFmb2NU+uSdQY5QZYbwQuxff010m0l666xqBsjJdG4oExTKJVAKb199doJDXfTpBMuOrTEn3RdykQ22TDMn3KCvqZY2ttgFSGY8oTBELvGleIq17rB4kq+sYfBmJMQ4qAMagLOxh7MQko9TOosKyMaYygUK+v0R/X0gUlzFJBP4iujcU1EaMnzUqF5FfX9BWbDdeXVJ5SQqdDvlOPc8kqWnMEolXId9OsnYpIzebz5nnGh59cktuumEKX/tiK3ttD201q1mz8hG6Ol5lcA1MaKqn1suwRkCwV/qzRpwKIREbjASORfZ96/KBP8vGxVG/UHRmfmYgt6aHclfjFF5rGc/axkGsrG1hRV0byxuGsKRhKAtqh/N6bhJza8Yzu240L+n6XM10HkxtzTU1O3BDejr3pyazODOGPkVarK4qZHxeT7dwZ904ftuyOfe3bs2rjRN5o24o8xuG6zqscp2daWNubjBzaoaKRjCzZgSz6sbyWt14XmqYzJ8atuTm1OaaKLfjN5mp/LFmM55s3pxHW7fg9y1T+YVkezC7OUuTgym4LtYZxTJCWb2iSx52KxRNNBEJjbuEUrIx12FuzSB+nZnEDbXb8IfGbXly0AT+2jyRn2c257FagSFN3kY1Qr3xkqMPjUlXfI2S7X6SJ9Oj+WVqG+6o2ZInWybwxICJknUaP81N4V6BxTX+AE2ySJ4YW13VCEyAE8VEQYr5ApC/ley31G3Lva3TuKtle66r2YWfCYw9pv63J+opuWrNnnpfsYCAnSjn1rZxW2I41wtY/aphR35fuwO/a5jG7/QOb6vbmmtqt+O62s14Pj1WYGQs90iem3JbcXPNFtxcN5Wf1W/JTfXbc6OA93U123Jdbluur9mBazLbc3V6xwpdntmZq9LbcZtke7p+EssFaEqeK9kNXuRgJE8gOyprbDvqmCO96IK9OHr5Ogkld1G0OtvA/cmJ/DK9JT9Jb8VV2e0r12vE/5rM1lyVma73Oo3ZmRHSl6/xFos/lasjH+GqrU6ByvuapvKTpm05p3ELvtmyFd9o2okz1Y/v1+/Ad5p24Vtv0jcbdub0+p05q24nblS//1w7hqWpOtlBkoKTYn3K5dXcKP6Q0btPT+Gi5DSuSG/LTdmduCU3jRuy07k0vT2XpHbghrRso34ar9WMoiPZSJefYV52BHfVbs+1ye24NLuNFinbVujMpm04U3Z01pv0/cbt+Bttq7SoYRt+KOD5w5rpXJhRW7npPKh3tSbVQOCYis6kMqwOrS7VdSzxrz7UqCcf3p5M0Xbkx0kLBD39+FOc8oXPV/4S0oIl+1MVf/nLX/isAJj9PyPtVmIqlar8/tdPfvIT7P8XaX8DzP6UxY033shxxx2H/f6Y/Z6Y/fHWI444gp6ensoX8Y0xHHLIIVge9rfFbHTMbm/a76HZH4DN5XLY+cpub9rn9v+wXL9+Pc888wz2R1/nzprFM88+R21jC32FgIS28cqaTEqa28JY84fGrZdwiMu9aH8Vv8alVO5WukhdbS2l5hThoCbsItv6i6JLRc/dtS7OzuPJ7Lk53S1ZHPkJIzTWo3msffJABn3+YGp334y+xohSXKD7udl4s5fja3cpUtneTIalI0bS/8mjGXvxJWS235U4VUMkcBbIC9z629u59MpruP/Rx/nDvffx5LPPCmzO51UBsona+p0/dy716RQLX3uRP/z2V7SvWkFkwZiJicW/PHgQQ77yBYacezarxk6gOyM9UVZvQSpVCxv7YceeA1rM6eMDelr5373oMZVBYyspqYGkFy5XXxSHvAHrwO2L1u1GJWmwRdKYpVDpTZRRSCwtWO7ErsBYkh4/S4efo+CFJP0yL5Q7ubawnj/ku3FrPPbfr5nNtwyQb6TQHWDbztYbEhm1qW3IoFwiXQcZGVYsUBRKEM93ycogjZx7qDyjF5vJGFzPIVYYFB1GqwqDQWhGd7EusYBShAogsbXSCChoG9PyVPSXWI6yX+AuKIZ4voOXcCkWAoEpbQyIb6YmSajtyUKfzFDt5Wp9XN+jkA9V10ieBOmsrzZirEypjI8tg0BCWAZX/U/VxBhPxib9EKcxCZXPeHQGA3hj6USeeHY0S5aNALLgeZQ0KEqFSPL2k65plzHOJ5d4kf33WcYZ3435+a9bufnXDfzqJy3ccsN2fP+HBzB1mzEUStqKLKgd41F2PQJN3CVtUfQ59t4QWwWolQ/6GbkC7+pEn1PHDDOM52vG09fUxOEHb8FZ39iL735tT04/dXfO+PrefOOre/H1r+zG1768A1/94rZ8+fNbc9JntmTvj4xk4Dif1bksjzUN5kYBrF9qApuRGk9HoraiuyI55rmDWOHKscmWD9x7MF/63FZ89fO7CBDvxulf2YPTvrQ7p+r+1FN25Msnb1ehU07ajpM/uz2fOWkHjjh8CxoHt7IoM5Q/JCbwWO1k1mSb+ejuW/DJI6bRMrKVudkR/Do9hd/XTmJBtoWy3l8ygqRs2hPgD/TeQqMMIxvUmrfggt0G/X1yex7MTWN5TSPjJrfxyY9txbBBg1mYGMOjzmBW5hrk4AyhcQhB9oRsAIomxcLMSB4zE3k5O4m+xibpbiKfOWQcA4bUMbuxjQeyg1jqtpIIExX/YHkYDKEby+4hcGp5PGrmUel+TaaFSVsNYtxWQ1nU0syfGkfys5qpPKS+rvcbSUv0lCaXQPV73RoedTfj0exYljY1MmLqULaeOoQtpo5k/FajGD5xFB3ZFh6tG87NDaO5pWlz/pAbx9zUQMJhQ2mYOILaMW3kRjVTP66FeMIA+sY00TOyid5RLXRLn6taa5hd38IDjeO4oWEqP67bkjv1XuckhtLrZ6WDWKMiwJVMEU5FRzEbD2fjRZ9G+Q59iTQvpYbwu+REHhLwfKV5AIsGNrFmQJq1g+pYOrCRF1oG85fsaJ7yh9GRaJaunYrODNIVAZHxWZJo5S9mAg+ZScxPjWNlehRLs8NZVDOERbkBLBGYX16hgSzLDGJxehAzcyO5s3Yrfp3ZjtmJwfQ6KZZmhnF3ZipX1+7CL+t35eHc1rwh/azOtJLXtlk0eAzFgaNYWdPC7Pqh/LVuIjcJbF2f3pw/5ybwfM1m3JMcy88UYbxbUbQnm8YxQwuH53PDeSE3ghm1I3jBUt0IZohs+nktZF6o0IjKsxkNw3m6eSxPNk/iD3XT+G1yOs9mx9LjpYikz1jvWQp889Om/vUUOBGh9BwpmpUfNlBjyCGXznLciSdVfpzVbiva726ddNJJXHLJJdgv5tfW1nLggQdy8803V6Jcq1evxm49dnZ2ctZZZ2H/X8mBAwditx0teLM/4mrBxk477cT+++/Pgw8+yJQpUyp1fN9npsCI/aJ+WWAq1riNNH6/9a1vaW4IWLt2reaHsPJbZddffx0Txo+nvz/PkJGjmDV/udKaLByPZDpNUYvp2InxU57mqwLFng2EGzqItQAKfUN5QxeenyQ9uJlAc5TVblJjrOQZejcbRMPeUwkHJGFUIx3SS3trmuCj0xn7jaOo2Xo8cdLgKYKZXNZJ4YFXya4v0++lWTdkOKVPHsXAa69g7MXnkdhiGmHKl17RPBqxaMFCfn/HnXR1dtHV3U2nrq+8MovX5rxOrq6e/mIRT/PO67NmSuZOahIuC2a9ysrFi4g11kK1aeIkcbqJ2k8eQdNF36dnh20ouCmMcfEjyaV+eLHaMxCIlLTd+0DS33zJ/6/46ilG/5DLQAo35I2hTy+505Kc0IZEhg45r04vR5eoXfft6RzrhZLXJmtZm6pnTbqeRXW1zK6t4TnR/ZkUd2ml8QvjcIFQ/uU9JR4UsF+vlyB75eD96vj6aa00NC9XuwGhtgcrCnetwIG2JA2BjNkReDF+oO1KAaPuCGMMvl5uUA4qW4aRwFgy7eG4LnZbMQhi0gI4SeWVtT1XVjkv7ZMReMIggBPgypAzOR8L4qLQYATcUlkXV3xjSYPIdY0M3QE9483DtiVrAmN0iSRjWJHbtUhSeYX+EkVFw1zfwxMVBSZ7OzX1+FkZrwYAABAASURBVDHJGkeGHNLTGRGESUy2iVmLRvPtc7J87XvNXHD1UO74S458vq7yF52pXIpsNiVnnqj8DwAuHrmMT8KXEoMVMva1tA1w5SCGsWTxBn79y0eY9eRrjE2mmJit0QaI6nkJOpIJVqcTtCc9Ig2QJC6GD/7h6h3ZkEOvk2aV10p3sonxbT5nnbwzxx42neOP2pbPHLMdJxy5FZ87dgdOOX5nvnDCTnzlpF047TO7ccbJe/DDMz7CVRd/kvO+/1HGTG5gUUMTt9WN5Pa6SbycGU23n6bfL7Mi4dFjGhjakOK739qHr5y8C189aXe+fPwufOFTO/LFT+/E1z+7J1/9zB58/XO7iXbl9M/vzukn7843T9mNbwus7b3/aPqSMcsl67qkgEmrJ1C4PWeeuiPnfetAmobVMKduIA8nR/GyN552fwhFgWgX8OKQ2IQCPhohRtFUOdu5uVb+mJzMw5lpGn817LXnMM49/2DO+NrufO2zu1F0XJa5tWxINFbGdIyj925kT2iCcmlP1PBKpo35mVq6Ej386EeHq+5+nHHq/lx65idwvB4WpeqZm2rT9mSDVO0S4iKfjiMxYhlRv5PkDSfD6nQD2+4+hgvPPIhrvnMAp524PU5jkgXS4d3JcbyQnsAGr5ZInSmrcrdpYiZDaM+0cOC+m3PpDz7KxecfyI/O+wQ/+tFhXHr+Jzj1szvRn87wRHYED/nDWJ5qoWlUDZddeiRXXXgo11x8FNdefCTXX3woN1x8DDdd8il+dvmx3HTZsfz08mP46RXH893Td2ebHVvpq0vwcnoIf6rbguvqtueJugmszDRJRw4e0ow6ExgHzQG6481DHVR/I1Gfm+U1M4A5tWMwg5sUXdmbG648mpt/fCK3XPMprlO7wyc2sDxdwxteK6v9Zsri7MYQiWNsYgqCffPcBl6uaaBzQIqPHLI5V19wJFerDxdfdjgXXXI4V112FD++4miuufQoLrv4CC666Ag+dfwWpAflmJ8cyMzEIF6WDHekp/PLmr15um4EizVRj5k+hM9/djsuv/QQrrn2MC778VH8+MdHcu0Vh/KlU7Zi9BZNrK3N8GTdRH5Rvx3X1m/NQ/WTWJ9MMnnrVj7/5d34+lf35Gtf2Z2vfHEXvnjKDpyiRcRnT9yG44+bzqc/NY1PHzuNz312W0753PaccNxWfEP2/fWTd+VTR25DWAfzrD9zcvS5SSLjSoeOyMjmdPk3nZH03O97pLfcivSoUcQaA/cJKJWKpcrWoo1qvfzyy5Wo13777Sdfm+ehhx6q/Fir3Xq00aq5iuZYYJYWGMrn84wRqLOgy+ZPmzaNj3/84+yxxx7Yv5q03y07+eSTK/XnzJlTacOCO/sXlhaEWR7dAiu33norW2yxBUOGDNF7+TFWjs03n8KG9vU88ugTtHf2MmzUOIrlCHuEds5yPRKSoSgZkBY96bT32SX0PTAPr88j8pLEnkeg3ZM+BTUcYyojfEOdx4gj9yBuyULawYxuZsOwLOkjd6T1pH0oaVsSPyJ0Q7zeMr2PziaeuQY3zrGyppmGr3+DAd/+Nsnd9iSuacTVv9gpE8UFKBe0uxJwmiKMJx51BAfssRu+xs2cmXN57dWZAmNzKMtXlRV9WLZ8Gc89/wLLli9n0aKFvDFnNksXzKfU3yt/FmHUHyddS8PuezL8+9+hc/udWJHMytckcOyzmMpRGZOmkvxAfjjvRWrbT0u2Ttk19Mp5vK5ttUcTPvfKsH8n+lXS4+cCN9dr4P9EZa6MAy4Ni1waFDi/0MvZfd18Uej4FO1jf6mrk2/3dXFOTztXF7u5S+j+CSckbA7ZakLMD781nqtuGsqIsQuEmjfgqL1sk4vjBhT67BvwySjqlUzL2EKPOPJJZTyyioxpRsAauQVK8iPYq71Hh+uAES9jDPawUaVQwMwo4uUoq6gIUz5vjSDGlTFGinK1r421rRnhJ8sYE2D/X8uCIl+++psQlQtWpiKudJGpS1q2lLTt6bgutQ0J/IRDWCph283kEqRyklldiNWmn4ZEVk+M8qKM5E4TG5fIieSom7n4kk7+eO+uPDt3O2atnM7jL9Wxfl2dIm2OJsIAzw8p95cpSyflyODlcoSKsvV2JujdMIjXZw3i44c+z7e/+DLdT3WxRX+KXE+BGX2d3Bf086eoyB1ugV+l8tzhlVhQ49BtIiRehSqd+YB+mMhaDQSymdCJKYfSVyqipiFJaEJRQESgfloqV642omRw9M/DdRzq6zOMHTeIww6axq+u/goH7z2RUlMdj2cG8ZvMeGbUjaLTS1NIuOQF5nvJa+GQw1F7kSnz94QjO5DTQuS6JRw3jy+9ZzOGZFYyamZWLqEDja0p6hti6gXOdtp6GJecfwzJXC9Lsk383hvJk9kxLM+2kpedybgq4MdRnwNFm20U5fepqdxXM5olfp5RI0Mu+MGnGTe8gWRNTNPQOorK79dKOSArOcHEBk/14xiKns/adCNPxs2sTCYYPgR2nD6YmpxLIuOz5bYD2Xr8AAp+K0+kBzK7tpGy40mMSLoz4oPuXXp9n85kAsR786lDGDKqidGjm/jycbvIWe+hMn3Mrh3IbZkJ3NuwBatSDUTi0qs+dfgOyBZ32WYooyc20zw8x7ChDYwd0sCY8fVaYNQQFwM2+CNYnWqmoPd84nEHs61W+1NG5dh8fBOTJ7cycXwLW0xoY6tJg5g+YTBbTh7M1psPZpdtR/DpQ7fm11d/jvt/9RW23rqJpRqfDzeM5xepzXkkO4m1ApCx5HEI9alxYUAJ7GGUsM9i41B0fNa7tfRk6pi+eStfPno79txyBNtPG8l2Uwazx5bDueb8zxB6MR0Cp12uj1QtDqi/MYEDJfFYlmqiL9PAwIE1nPrF/fnIvsP46D5DOHTPURy691gO2nM0B+w+UhPcaD627zgOPmA83/7aQWwztZ5yOi1AO5JfN0zjDgGqZbUNDB8WcdWFh3Hrz0/ia1/ahY/sPYqtpwxkywkt0lMT++06lC9/djduu/lrXHreodQOc5hXU8uzinzNTTSRkM+7/NuHcvoJu3HqcTvztRN30yJlD77xuX044/P78O0v78/3vvoRvv+Nj3G26Iwv7Mc3lX/m1w7kcyftxhc/uys//OY+HPDRqaxKJHjDydKXSKnPToUM/94jVHM98tNm7DhyLUP4/g/OYa/998P+cn1ra2vlL80tcHr11Vex24v2N7/OOussvvrVr2K/+9XW1sZvfvMb7HfGpk6dyvTp0/n0pz+NjZLZn6lYtGgRI0aM4K9//SvXXXdd5f+jtN8FGzduXOVnMezPWgwR2Npuu+2wIM2CtbFjx1a+/G/bb29vr0TZrrjiCl595RVmvvoKt93+O+574FH+dN+D4KXwEhnZfVnwR1Yp+3ddX3bkEig0NH/ROl7+5RMsvv5hkh1JEoFLbtgASvVJWTB0+ZDeYwsy0yeoTkCciKibPoox3zyMhsO2p78OecQyRVPU+wFnQ5H2B14kLieYX1fPmMvOpf5TR+IMG46Rn3GLZejto7yunaCjnbCzncF1NUwa1MZZX/8q3zjls/KdB7H3HnuRTCTp7e3l7j/+gUQ2TSKXY63qrmzfwMw5c5kvEPaAtoRXLlrAknmz1H4JO75MIkdq6tZM/PlNBIcexNKGGvKOJ/klX7yRVFBv9oN5Ou9WbKPOGhWORPKnOGFM2vPwPZc1YYln8n38pqebH/d0cUcyYP5mTby+eT0zJtfz1JgUTw/3eGmoxysDPVYO9+kfmCQzrJbmSU1M2rWFXfdp4pMHtcqhDOHyG9u45U+DOPFrBfAXEgo5a/7EWAQlJB0q7FrIQ1h2cLwYI+F6FUEqVL48DyYBZW0f5gWUHNeQyjpC6hGFfg3B2COdTeH6LkWVsUAoYycWTaCB+hQq4pZMOppsPGJ1NIwMjpugttbHTbh61zHKwHXTIhcxRpYsgzEiPbOeNU5UBkSx5BNL1tjRsyBJf6dLsS9N7A7QgGijuysgr9WG58cyyGa6ewexZtUIVndMZG3PWArFJkXGkixckKEcDQBNxiO0vbK+K8nS1RE1dXXEAl9ROcJPgScA7CYcyvkEnSsH89rDw7jtXMONpyxkwspaThw0mJMnDOTjY3w+tnkTe2w3gek7bsZWu05j6t5bMuGj46nfolVtOaTVFXSEBqQGDTgqk7x5M1+PPhhn7EjXBlP5GnU/9t1FcmR2IeHhsonc0NVqz1UfjfI8XV2MQjOO7lwZfSIKtKor0tzoct53juDUo7Yh2ejzQuMY7nEnsCQ5Ac2CmFKBZFJ1ywY/9mxtXX2RJ3Ir5Ea++CdwQ1GU1DWJ0ULCizxSoU+ijOzToxTHwmpl/CgBURbHGE2grdx02QnkBvu83DyEP2ob7vnsUFYlGwiNg92eDI3PmvQAHvNG80hmM1bX1LL3LoO48+dnUCc7qVGbntqL3Vh6QYDP0TUmBhwipb0KKOh3EszwGpiTHEmkVelXT/oYbYrAZiSHJAbP8N3TjiE2ZV5NNPBsupnOZFpyxBXSA0JijJ5jZdPYcEquhoyvfOlAC4jDDt+R7551CE69w4y6wfxOenwmNZrVAmOB6xC4BUkUEmlsGo0rh7T04eAWIY4NGp6k5ZCVQ8ExxLZObw9JA67evaN34GiyQD3DaNIxserEBF5E2YTEIj+ZwFNfxo6q52fXnsA3vrwHLfUBs2uG8Cd/DK8kRtDjJWUtsbhYkqJita+L/XTQjU2rjwpBYxQViAsFqSfGdfTMcTCuh6txPmKw+KjNku5DR+0T6R8ERpwckTH0KsJZLmdI6p92w/VcMuNhIhdPHfaIJAsVciJIiny1b7yYghaF83NDed4fRkfO4RN71HPDJSdw0D5byF9HGGne0SItIztLS59uKIOI0hgvJdFj9t9rM35+9XEcssdQMorPkfLpcEuka9S+nEEsDSAZ7UUKBiuA1WtFdoikg9i4hCpj08L4kjzGEDGgpkEFsjhOc8UGIiOh/4VnvIm3EuZNQldH0niDBlLWdncsm/z0Z4/j6aef4omHH8VGpw466CAee+wxbOTLRqUsiLJfsN9rr70YpQja66+/zv33389XvvKVylajBRapVErAeSA2smWjaRbA2e+FrVy5kjr5aQvWWlpatK3Yj93yPPXUU6mpqakAtmOPPZaDDz648heYNkq2YsWKCmDLZrMMHTKU1tY2Tv/G19lmux3oKSUoafwWrY2nsrIJCMp5PL37yDGYmha2+OYZTP3cl+lcWODls39KecZCUk4KN5WhLDvvHVxL3S6TKev9GikkkHLqJ4/E0eKklIhIeZ4sEJVP4nUHrLzlPtxVBTq11T7iW6eSPWQ/4mxOvi6m1N7FotmzWDFvHr0LVtD9xlLaFy9l7fwF8l0l+tavZUB9LccdcxQH7bsXHzvwAAYOGMD+ijQmU0kCzY9lzbkLFi9hfUcHM16YQUNtDcsFZtctX8KyeXORxTD2AAAQAElEQVTpL3VTlp3FfoZo4CBGffeb5I49hlX1zRQdj9iA0Yer98oH9HDevdyxBhdSiNEgMgo9GrIKjY4MI/bTwDs8mWJvOeGRcjAJMa2tczhgv7Gcfd62CoFP5pILh3HRBYO49MdDuPi6YVx2pa4XtHLZVQO56IoBXHxZI+delOa0r3vss3eeAYPXEBaXESnkmkwlyDWmBchCgSdwXLXdYHA1Y9ktRjsRJLMJEmmXSE4uNimVcfAlC5JNbwljYl18YnTIAWLKMuCASIZgTITRk2JehpW3r9NVfSMwFZHPh8SaiROZABWhvwfCKMLP+gjSUyjEojKJVEwq40hmDwW+iL1m3MwkSmZzeot1lGlgXfcUXluwBb/7yzCu/7lLMRqG52UgrmHxknFc/uM0P7qole+e38APLjE8N0N9FoBLZGSABBLZkE4E9CmitbTbQzMSxY6ywJwhcAeSSE9l3mODufuciMfPD1h3KwyZWebkgbV8Z8IgPj+4gb3qXEamPWq9FCtKPawaHrFqbEzHiCI7n9LE1oeNpjsT0+dHhJpAYoztdoUCB8qiWCr8oJyu9BYZI3Fd2UasyTuBm6cyhxijeyNwTqTnSscxZVEUhcQmIBLF6JnyjB3o0ocje6rNunzhc7tyyBFb0Csbez43gKeSg+hK1GGMqcxRvquaRpoygCgUzygqESoCqlxi+8/qUmUiXa0Ugc0TkLaTWNE4kjGpV1zETtKRZ3B9Hz1ml61H8MXP709jWyMzM8P4a0JgITuSbr1T1P5yRbHuzY7jbm8oa2rqmbJZK2d86SM058RTZhNLNt946llMQqtlNOEjC7V6cgmVD/2uyxq/hseSQ2lPZxg3voGtpg/H0czqOBJY7TjSxZiR9ey21xj6M428HA5kebKJSLzt91bA6J9DUv02AkWB+iQ8VZmY3Yo+Iesajj5oOqcctztxQ5rX0oP4kz+aJ2pG055oIjYJAkEOqy9XivPR4cSYhKtnLq7jSt+hdNVH5Zm28wtauAnrYjxfz+zzGCRvKBkijNI6I8TVAZWwn0b5ruTLye6POXQbvvylfehNFngl3cZjiZEsTbVSUFuxyhnVNaoZ6cPK5RAhkdBFssaYsEe+ylXaiLsK2zpKGfEXnleqTMnq3PFAzELLR/LZ+q5szQshVh88P648R4dRLWQrVq+R+Ni0bTTW+4pVMY4ijCa0YqmfHsenKC1PGdfK1884hLGKACZd8I0rLkrI5mPx0moaI6XatEOM70DaM0wZKx902iGKsLWJS1EgGBxPJZxIrVkKVVqyYUAcjciNjd6BvYt1F0m39hprvBlUDTVEqauDrCRLaVw5Kh+jfqr/KiV+uvlXnGpE3apI+jf2LuWBAxm4w3b88Q9/pBgUaF+9msMOPYyrrroKz/PwNdYOOeSQyu+B2b9utJEwu2143333VbYd33jjDWz0asOGDdhtyWXLllXYB0HA6aefXtlaXLx4seaGAhbAzZ49m/Hjx2O3Lm15C/JOPfVULFDbcccdK3VPO+20CjizAMxG42y5GS+9zPQtt2bDujWg9377PQ+zaGUPnuQLZCN2LkqnktqtKVAsSedNI3CHTaHtxJMZe8Z36PPrWXjTX9hw68O47UX60wmy200kqXcc+oF4giO+oediXE/v0MX6KFdpR7ss/TMX0/fsPIzxSeyxK40HfoQ4WUeotlYvXckfbr+T+S+/xvOPPc4LzzzNzJdeZfaLM1k8fxGPPfwIG9a3b6Q1qxg2aAAH7LU7Rxz8EVKuw5BBgzBAXa6GSRMn0NzcxIhRw5k9axYJyVPsK9Ddvo7uVStwFezBgk3XxRs1nsFf+BLpY45leTZD2XeJHKNRYN+0GH4Az3ctuXU60ZsdtAM3Vrf1yqiV4Q0vlNhJgOkLUZnvZ2rZsSfmyb/O48ILHuMn5z1Oruiy6/a17LJ3F7sdsJKP7tjBXvu2s+1eS9hux8VMm7CcYYPXka5ZhpMUuT0YYwj0soNSpLSH4yQoFQ39igDFcZKEK3CiVb39blVZYMhPGhxHAKIrptBdwpVDtfNSWArp741xXJekVnWB209BSEnzIZlaB1cOJgxrieImpcdCYmtKzmj65UocOaVkypWhWoM1co4ppesJwpH0BFN5ZckUXl0wmshtkIyxKC2gmGPp0qnc8fvxnPod+NiRJW79/SCWrG3m06ct49One3zrvEHcc18b6fqReMkMnRtSPDtjALfeOZ57HtyTB57amedeHcSq9YbG1jStbWmMG8up1fHaax1EwUh61tRSDny8hnqIJrP4qdFccOQinv5hD2NnN7PD0hr2L2TZSxPWZC9PQ7mfdFAmEYZY/+464KddhuySZbdzSuz/wz6ap81i5F4RM7wiTylkvDSbkOP1VN4aOpRcCA0fqOMtceX4wWCBt2MMOrFHjJFe0UTgEOLQI1tduKrE3BV5NvSrnNCnI7Jl0XOjhKVswnDUIbuz2cR6luUyPJ1o4I1ME91+knIICTXg2jY1+ceqI3Oi7Hr0RA7zxH/hyhILVxWZr5XmolX9LF5T4OmXl3PvX5eSj1OaxO37KpKxzFTfspKQmn9dTaiGQw7ckkMPHkteIH2GQNgfEsN4pWYsCzKjeDg7hduyU1nQNo7WAQE/+uo+TJnYIjsNKGvcVniJp+Og3qPDiCAyLqHyYlOk5GR5OT2QhclB4OfZZqvBDB3aDCaCN2vJL+KlYnbbeTwaKryeGshrThMlk0LDT11Wz2NDhAeqY+IyFjBU+gHEAh1GgCApBHDiMTtx6uf3Iq73ebFuPPd4E3gqO5RuL0nsuBhXMm48EasKGSVK8g+hbNpYpmw8iuWS2vybnDY3VtmycQUDQt2W8BVFNkoWjNF7t7WN8k1F5oYanyMO2Y7PnrgX+ZzHS+kRPJMax9p0K4HjI1bYI7YfbyOjB1YWdYxUMo1xjJ6qlC5GzzAGDcGKpMrVM7C+1Cb8yMGTyFYnGQpkfE2axX5Fzcu4ioTJtbHxcCSjUVJk34Ue2MXRhv6Avt4kCUW5Yk1aHh2VLcHm1lSlrNF7sL2MMbItR3qICJRn20Paglj/jER3se+4tQU+fuAkcipZ5zRi1FbkFPSsrHQokrAg3TkEer+WL1iZAmInJJZyAxNj//gnih3LklAdLCfz6l1JJY1GU8zGdnX5F52S6L9wVpfVfsx6Td6dpTJjJ02kvqmeZDrFI4qCfeYzn8EYg416Pfzww3z729+ubC3OmDGD1QJrJ554YuU/9M7JPw4bNgz7BfxyuUxbWxs27+abb+a5557je9/7XuVnLiygsvUmTZqEjZJ1KOpjI2OJRKLSho2U2e+a2d8ns//1kY3AWbrzzjv585//zGGHHcZDkmPDhnbWrl3HIYccyfMvzZbvrpXuS3pfGlOKcLpkcfx6CoGHk2okqm0hd+BBbH/tjaTlH8JH55Hd0E9nWw0N+26NU5uWH3GIPUevINacUiKK5R/iEByPWOPK6ynT+dQssl0R3W2DGHD0IXhD2gTUPFYognXz9dfTvXYtd91xh+alV3lp5qs8++IMnlVU609/uY/V6zZwy62/5eFHHmPBvEWsXrGKjvUbeHnGy7IYDy92mTJpM6wVlOXnli1dxpxZsyvA9vU35rF6zZoKkF2ycBHrpXujVYyr0o5xJMdAhnzzC+SOO5Z1boqyxlrJkex8MA+9hXcnuFExVxrzFUGylaxB2/uERTROQH8ylimEbKn93hO9DKfUNTJJQOn1p7o4/Mgn+PwZK5izcBT5VXWU1/bhaGAn61yMtnJK6zpl/P1kmxw5dkNBSDgoBmRrk2RUJo56CctdMqiIujoHhxJhUMSG/XPaVvQTDnGUx8glJDUjJHwJGoucWM4mIookvb2XU3GULvU4RGUZctTGqo7RPPPaNO66f2tu+M04vntRljMvzDDrje0UAh6iNpJERZ+gJ8Y4SeYsGsoFV47hk59LceSnPD7/lZi163YgKjUQCxiZZD2nfHU1Z54/nHse34WX5n1cA3OMZB7HAE2MnR0TyJdGsOUOo8R7LVHch4nrmflant64CTvxdApo+qlBZDKN2MP1QxzpKwx9QlNLoZyVYdbQtXIEa1+bwu/Pz/PYd2ZzqOofnK1jgoBxi/h6QY9crEsprJGhQuSUcCjjy6AThSLjBAxm/mU5Ze3ZpzJrcRI95Ea+wumP70/605vzSgq6kw5WdfZdpwLIyNalTSvWB4riN6V1HEfv0Wg42xzbExejgW2U7Okrcfgnv8/uB5zLLgf9kKl7fJtPf/UX3P/sXHrp17tSPWv4clgWVAwfXM/BB25OnE6yKjmQZaaewEurJZ9A4wSDTrWjCSnEZWV7iV32O42d9z2TXQ+4WHQ+ux14PrseeCE77fcjjv3sL1kwcwVDgjzDyuvxyFN2jWoiGxEfcUPtO+KdlNP5mqJihxy2Od0Zw0vZ0fw2tTm/a9mOPyRGs6BmAInGmO+ddjjTNxsuBkajA0UnykBsOWH7rBvd2U/7zKkkNETocJp5MTGEdakWhg5OcdIJB5Lw9NjE9gOMTsnhagG041YT2Gz8IFbUDuDF5GDW+o1qSwXE2UjeSD2JVMGxetOYtO3rkWxRKT23HBPJiBMP2YLPH7MjQVMNr9YM46HEKDr8OiJF2Iwcra1jSW9B+kBHjOfBpn5gD90k/aSeq5Q1XJsnstKUevO8+Mxcbr7lSW75/cs89NRiVi7foMlLPsLEYh3hCPRF5TJJ3X/j5L0YOjzLomwjT5qBrEzafiHevONhObhaydtrqVQkln4qBWPbT+VKHg05ZSlDnxtPySnhXGnDjWWLTkBruIFsqZelK/N88we386cH57C+vUfyvVkjoiJDrPLd+Zj7H5unXYf7eO6VVYTyubGUMmBQLZNG1JMxDvYwhJX6hbLDa7Pb+eVtz3H5jY/y45sfZ8asVZT10o3ks7YVKKoYOUl22GkyU6cNppAPuPW3MwUcOpk/ZwPzZncwf956env7xbMo9httCiJigS65H5as6uGNxR0sWLyWZYvW8uLsdTz86kr5IENa1uGFgXocYVRHDDaeVi2WNt79r35atpE4qpsUkmmG7rwjudZWBg4fxuGHHEbLgBbqGhsqX5S/9dZb2XXXXbEA66WXXmL+/Pl861vf4ve//30FHFmgZL/bdc4559DX10cqlSKKogpg+9znPidQ8pp09ToWvFmQZaNetpyNlh166KHYbc66ujrsD7/aKJv9L5IsUNt2220rEbLbb7+9su3Z2dnJAw88QFdXJ9dffx1zFFW774H7efrZF+ktGxKJJMlMlmJ/Xu0HmESImy0Tu124URFPAJ5R42j5/rfZsNkk2j1Dy57TiEY3aaEVEQqIRpoLjN6iJ7tPyDh9V1BHdpDQ4rPn+deJZizBKSVJb7Ud2S2nEro+5e4+Hvj9XRTa1/Ly80+Tk/9bs2a17HU5y1etYumKlXRKL488/iTdvUXmvrGIJ596jgf+svsy3QAAEABJREFU+hCPPfIE7Ws3yCaWkU1mNQf61Dc0aOepwICWAYwbO166m8e69etZuXpl5dqt/vd1d9Hb3f2W/wo9n8KANlpOPpnkbnuTdxNo6OsNfzBP592KbWTJvl6YqwqhqKAJrSyKkBeRM02WM/hBmpS2YIb2t3NAvodvCPUfis+Abofbfr2Kz5w0h9/+qoZCYqBeqIsNq0aaZsqOR2S1GIu79hQ0RvUsADklnLIMLaLU62HCLI6bpVRy6OwKCGU8sf0uSdxCV19SDjWLl27CpBLkC54iaBGJlENWkbBQK067F+1EHjmtBnrCIdx13xi+e+4ovvqdZk49q4Zzrx3EL++ayi23bc/3zqzhwceG01saRKxJwE4GoeR8+uUyt9w9gCdnbUdXcX/W9u4tp9ZJX38bQTnASXo4zS30uINE9eT9DG8s9HljLhywaxs1igr4QURdsp98RydRGJKtbWLB/D7CqE59dnCNixsGJB0ICiH1tUk53j6ME+m5oUSCuXNqeei6fp7+1hts9lqCjzYMYWB/goxAo4kMgRdQTGlQOiotsJwIDE7oEqv/0ZsTY0Hvs77JCJj5OEFWbep5XwPP/n4R/bNX0ab34Wql4joOaplA8mj884E6DBgR6is6HPXFGHVEaXvaR5XnTszajl7mLe5S0TQNpTS5rqwcx2q+dubvZROzKMdeBWDF0qdR5YSJ+cRHt6c5EVOKs/Qb6RBDHIJO6SwiNlZzsd4fdHcWaF+vim4zJZOhSFrXtFboaSK/gX5NgElTZnzYxcSoW5xK2C+sO2LhEEsu1dVpHCNQFJPyYr5/2n6cfMyWlGqzPNowkVszo5hX18ToIQ4/PutQ9t11HGjVGzpJXI3FpPpPHOO4juxNzOype6OrF8VYca1Tm58ezjx/KAW3zD57TqWpztpgKBlsSRWuyBNhYofBrRmmTa6nL2WYkx3M7NQQuhLpig6MCYk15cZq3UjuZMLgWBnQIcXbpKNrpEhTVhGT047bgW9/YXdyA7MsSDTQ62WJXG+jrDHSiUhXm4jiCIn8NplQOiaRTEr3sbppCypPZyS6+/4XOOErt/Cdy17lq+c/yKe+8lNOPPnX3HTzA6zt7Kek6L7R2EhqIelpDCbVg9O/dDBhJmRRuoXFTi02qilW//SMpUvXqbwtrIy8dRiMMTiGjYdEs2VNbNCJbiWzIUGJCVE7m/UspaWnyNNPreRz3/wZ3/zhDZRsJ2xt8YhNrPIOt/z6IW2jXsutt8zA6+8jG5coq52pW42nraEOL/ZRceQ8pRu0NbaWL3715/zgR/dy/k9e4PuXP87nT7+FPz/0OsUQ7O9SyXWQDFwGNNaQrU9QTOa44san+cTxP+XA429k/xN/zcc+93N+9rsZhIrAGPkI1SQ2ETEOM15ayFe+9nM+fdItHHvCTznmhF9y5Ek3s2hmiVGdXWxTWkdDuU9gIcIecleqh+Q0Iv4lRyyuVs+2rT5PY2HUSJavXk+PQMwPzvq+IjbzWbVqJfZnJo466iieffZZamtrWaOojAVLtwqcHX300RhjyGaz2C1K+4X+QqFAf38/nudV7O3GG2/ERr1sZNT+ztgqARMbKUun05Uys2bNYurUqZU6b2h785VXXsHysaDP/vWl/UkMOz4uu+wytt56a7ICWk1NzXztq19jt912Z/CQYaxY08mGrhKlskepGJJIq223SCHsYP7KuSxYOoOiWSN5+sBNkdppJ+q/dBKd20+kfs8tKacdIvk7zzXoQiRbCmXrdi4yYYRfBrT92fXgK/ir++jONDH0iKMJ6xoxevTiQ4/Su2YlFPtoqc1R6O2WizGayyKKxQJ2y7Rfeq2R/rq7uunp7mXJsuUsXLyU+QsX06l7ZCcdHd3Me2O+5s48zU0ttAqI5fvyWnS002nr9faxbs1aysWiFkzLmC/dBdJ3rEHvye848inx6LHUH3s0xbY2cTSS7oN5Ou9W7IoRq3CkV9Eno1st597uJ+h1ffJy8u1ems5ECvuTFqFerGMihmmwHaS97M/LIeziuix5rYfvXLiY715SpqN9FKUNBjcZkmx2iTQU+7vKmsRi0jVJOVOPIC/zEOhK1qRINKQ0YXkUolZK7mTi7A4sXjeVJ16cyJ8fnsALs7bikWfG88LMKbTnt8PEbeLogeSwZL9LVi5BLIffWRrHtb/K8MPLW7n3kW2E5LegGI0iiFtEbeTDibw2fwo/uDTFz37bRl84GDftEmvVM2FcHalEXg4zJ6fl0G9auP/JouoMw035mhgC9t5rkMBNN36QAk1+i5cP5MkXB1BT30RtUxLhIVav2iDfqOcmSb9m7sWrOjAmhxNBQtpwnS4ymV76e9YzdFAO3/TL0AJ1wEgO6WFZgnhpkrHZIXJofSzs6eS5DpcXe3uY2dXD/PUFlq2PWN3j01HO0es30u3V05FsYH2qgXXpOhZo0hm2nd5Dvok3nk9CaQDr5oxhyVVLGP3kUiYLONTJ6EtawVpHJtGke4mgXn1gTgmuuVG61SC1CQluTKx7Jd46QyITUsZgwVZ91Mk+xcV8suc1NteEWNQW4k9+/CwvvLyE2DEYx8MIlClFbS7B9ImDiaz6fKP3V5RWDXpZxCYmBnGNdRsyqDXLmJFp0l4HyaibdNxPOhJp8jT5frLiG6mkK32ntFL1bYQ19sXAAJHozVOy2pSJHbJ+zOc/tTtHH7UV/amQDZk0tQNcvn3qfuymdxs5tmQsmSK5LbApjNEVASJjH/6NTEBJ/WtP1POE28BKrwn8Dj73mQM0oav92BZ17IdIN6ruyX5d1Tn+U7vhBetY5tYxw2tlTVqr7kpfQoxkD9V6ZDzCUJVUVZni8bfTVV9UnESqxBEf35xvfnEPmhtU1/eI3QTlwFB5fbauKmso4hhX/GyfKplvMUsKiLnGwXE2ybrx0UpF4tcHrbhBDWO72xnZ1cHKhT1c/ZPHuetPL+n9e8TSjS2t1giUnjyqgTHDamhPZlhEPX1uVr3hHQ9jVEvjBcnnyUcao76y6ZAtqAMbs/6WbyS6BQd6ijFGfqPMmMJaji3P4qD+1xmaL+KaGmbMnCebAxNiO6wPsMnnX5pJsazJtuiwedDO2OI6kmGBbF2SRCKW3t58b7GtFvP6vHaWrOij4DRQigWWTRMLlhu+ceadfPFbv+GKnz/KTb99iJt++QAXX/knXnl5NZlygebuThq1PVS3YQNxB6xe4/Lwc/MJtBg2JlGRx35EsWHZig3MW9TF8jVQWBVQXr6Kxs7lbNU1n317ZzE9mE8m7MZIk3/ThK1t7yzZ9P8uSSxisYxE/a5LYthQRo8dy7fOOINZL7+scRtzwAEHVqJeL+t+6NChjBw5EvuzFRZUGWOw/6+kBU52O7Krq4tXX32VBkVzLNCy3y2z9exviR177LFYQLUJWNmtSBsVa2xslL2G2O+HZQXmdt9998oPvr7wwgvYrU2bd9ddd1EqlbDAzIK8hYsWYgFdRkButoDI88/NYO/9D6AYJzBOiigoEzshxo1JCTDlC7X8/Jd/4Y3l8+mJ+3Ad2VQiR+uBezPu2ydiBtTglaWFMMQeRsDL+qlQ78KOFjsO3WJE79Oz4NWlms8Mzt47kNhuG4zxya9fy/yZM3DCPElX77e3i5bGeukvwseQ0nj1lJ/VXGj/z8xkwqco8NTZ2UlRg7Zf0eZQ5VasXMNiAbMF2nac+8Y8enp7FXQoUV9Tp+3eqXgK4qSlo9lz5mD/yrR97VrWCyjPmvE8UTnAiFdSLzTyfdI7b0tx6mTywiJ8QA+r+/9f0dVfrP8MVLpkDHld1wYhK2QEeS/BEt/lJ+EG7qCD7lRMyc3wVDnFX0yaXr3gCd0FPmYjNoksnYWQm25o5+Kzuil3DJN3iDFuoGso44sIoxKOGxKrXl9PLNCdIAwH0NE7ldnzt+aXvxrM989u4LjjPb5yaj0XXtnEBZc1KHq1D+df1sQXvr6Br5y2njXr6/C9HGFZrKOYZFIvTJNUv2nmLw8P5+e3jGHpui0EglxyNXl238GhJTeDGn8OnrdSjqqGBat24KZbhvPKrNGEpPXyi0wc1cfQxiWkCxFukKQUNGovfBQPPb6BWIba272KSUOL1MZ5MmEtTqw+0Mafn1qH27Ari3s6yae6STUG1Dc5GIHYVWt8+oIBlKMcDi7KxHFqaW5por7BMGJYFujHiJeJffE00msnixtinh2f4KXdBnKtV+K0V17l9teWMXuRVhoLupg5fwNPzFvBHXNncdOTz/DTR5/nt0+8xAMvzeOlReuYOWctN/3gJS44ppM7znH4w43NtL8ygOZen5FFQ20YEQnIRibWRAzpEDIBGkZ8YI74bZIax6nchepXJWE/VEBq1SSvvhLr6lNbMGzdtYTD+p5lP15mWLySjvWd/PQXv5MdUJncYuMis8I1sNc+W5HXGyl5sV5drDxd5fmNBRcVbelekY6GGun4d+fwwtPn8drzP+CFJ87myYe+p+uZPP/Et9l7t3rZnWFl7NJNEqPosBfGhEZKjwG9B+s0JSVqReSA7KGhKcvnTtqbXabV0ybg9MUT9mK33acQ+IaiQH5MHifqVf1QvHSRTLbPjmRHh9iKV0zZiSj4djzX81qygXwiybHH7ENdNoGnpjYWV+u2spVH5WUg6q9hyJB6dt1qBOVkgnmJZlb79eLnifvGM7L6UruOo4qWkS46Nz4UP1f9LOPS73h42mI56qNb8PUTdyLpl4gELHzpFsnwZgUcCW1X3smEo7Gy8YFla6mrq5OyJprwrfccY5tNR6GATgeDiq/zKV7liOLLjMrPo9yb5dob7tU22ioiY0SxmikTyV6GDmpm2qRhFP0kS51aetwcARvbU6E3T+lEGozUj1j1YxMRa6JQFuryRtJNrAieHuveUCmz8QbbWqj+RIQVzg2lXrbrnMPeknNEaR2eogwtDQ1sel/osHXEhfqGWryUS4ufZ8toPUPzqzVOi/IlAaHENL5DVCmv0mqjoSlNKhsTxl0kTDe+bMMzWTq6s9x1/1J+9JPHOO2aBzj9pme46pbX6VppGNO5kIPClzi2+CyfKc5kh74FDAo7CPPrKUoboR+oD2osdjBqA/Xf2p2n7bGP5Odzct8zfLbzfr7U+wRH9s5hbO8avYcI+64k2lunqUj61u3/SiJWI1ZX9v1bhrEx9FnwWFfPIgGBj37sYFoUcWobOJBvnv4NztF2owVTdjvS/nzEpZdeWomK2ciWBWHf/e53Of/888nlcgwaNIinn34a+9MWxwp8pVIp7PfDbITryCOPrDy3vxtmeU2aNKkCuizYsoDMF4D41a9+xd57710hy8/+TMaWW25Z4dnZ2ano5Vz2228/7rn7bvrzBRLJFB85+GCuuvqXPP3sbKx5J9MpTLlIvrdEV6fDNVf/mV/e+Fd6V5S48uKrWdfTRSBgl9d81NvkQlLn/8fefwBcVlTp/vCvdjjxzbFzjsQm54wgKJlPNsQAABAASURBVFGCEowYMGMAFRUQBcEIgqgjYgAURUUBCRIk06QOdM653xzOe/LZ4XvqNMx4Z5z7nztzvaN+s3vX2XvXrlq1atWqtZ5add7TsdFMMzhSKE/+Ng4r0i0r/Zi4WqOypZfV9z5BNhdQSvt0X3AmUXMjdmg3r1/DwFAfQRRgHPAFvDRBSQoDpGQ7rD10pQ2x3jekUgSKflQqJdyET07blRXRrwk7lMXTlh07RGuYivpmvx/WJ7DlaGyiwM4wh9mzZrHXnnuybNmrbNuyBcvv9q1b6d+2gyCugfTFVV9MeyuNhx/MiPeavdGA60Rs1FP9XqX/lk/nP8KcUSHtGmDtrp3WbUKkexnDbNV27QBrMg6Hhq2Rx04p2Pasz2Mynk/LgAy4LlkvQWF0gFq5wATVo1rhjnu28funs1SKzQQjEY6cRkObIyNstCIIQNM005Qg2ZBkw+Y0F19iOOPdDVzznTnc+cfdWTX6Bl5aN58XV83Xyms6Dz4WsLNwKDuKR7JwyUwWrWsjirJUBSoqRTEaONTiBl5aMYNv3xAyUphD5Pj4UkbDOs5+8wZuvznBx97Tw95z1pBw+qV4Pn2Dnfz45zVF4mbiumXa2gucdUGHtHkDkTeGZ6oUC7N48oU2hvLdtGXKzJm5nemzAwJGcCgRB1l27JzEL+4aw5hG3JrPlHEpUAkj45sfSmk13kTkBrhxQEV0Y/HVlCrgp/KM6xqRYS8RuEi3HOwWUnJShlM+3sp7rstx1ieGmTDfMKL33Zqs+xuPgzU5DwlqvKEU8+ZqxNmux1tSPqcal0MLZSbs6Gev4QqH9cdMX7aZ9mV5Vn9nE0t/8AJtmgiBtk9jORZfaMONIDKgIa5f+Ts6DEbcavw1YdUdojDGmF3P1KVpNM6exskloY4m6iYqkpMq0FneycGF7cwvDZOS/IZGEuQLIY6j+laPZd0NcMQR00mZEkYALgiTxG6VWO2plOhGakWFnASOcWhwDe1ayjUrdTXCpDaPzoaQcdL9D1x0PGGixpDfSEgrhWSFcrKEaz1q7ImIThPaD7Eu6jFYx+eYmI4mn+9+8yJ+/tMP8fa3HYandny1l00YXIEbnAwGB0/cuAqTxeqnbhGbOCYiki46AnUDiSYeT81na3Yyre1l3vamfSWLSKVdlYvFV4mhgtJIgVgU7fa5a0RX7H3nuveSTI6xPNvBS94ESn4L1ulVSWC74Mjgp5OIDmDlh8OuI1amozZikuLQjfVp4AL148rPnMbszpx0vkAgedvV/+u1fC+J5T+ytIyrueOiIhTyeVz12dX8RnSw/dM1lKFuCBIkIpfZoz0cl1vN+eUVjFMEqmegqshIj6SA5qIKxzEpSSUh+bU0GLVdY1OmgWHRDR29t4yrcXFOrH+RE1HTGEf19yG+HIVxUPMqq9P+tSNOSDVAVF1it6ZaaUIV8jSxYuU6ylFGnQej9htlLz2KRMYnpfHTsKkeKhWKLpKXQT6MYpClrTzEtOJW2rD6kmDrhgEGNL8VPsC2K1ZxgEMOnMi3rnkr7zx9Lkfv38mCOUlmTApoasjjCDiZMENc6yYuJUipD1OCUd5S3sxbBxbxptFVnDC4mpa4l6JxqRYMTaLqWG7UgNE9AptouxInTWdlhAOq6zh5dC2njK7jgLE1TCgP4GsO2ioG7KWe7IdIKCPm/9ZhKUVqxF5dEXW0wAkly9ykcTR2dBJ7IXMmTuCu3/6azX09vPHEN9a/12UB12xFy/bff39+9KMfYbcazzzzTBobG7npppuYOHEiNmJ1991310Ha3LlzsVuJd955J0cffTS33347zzzzDJbOtGnTsMDO/rVkJpOpf59sSFHF0dFRDj30UDZt2oSNfNnvkFkg9+CDD2K/tG+BW6jFxAsvLCTTkOK0M89iR0+fQNrTtLQ2s3xNL+VKQC2oaW65JNMZVry6hnlz9mXilKl85Zobef6Jl7jvl7/imSfvYblSe3kUE5aIHCmhaAflEoWBXsKBYZzAoSYhxQqUDN77EpMF5BwpXGLeHmQO2A/HaIKrrdWrVrCzp58BbZuXQ4dMY6tkEZBK+CS9WDZUSfPDEUpsFlitVQNizQlHel5Ve4GeS8VqfR6UxD/Kz4/lsb+lNjA0zKrVa9iwdj0J5Y8MDNLW0sxu8+ZKht3kciM0NGbZvnkTw4MDAmMBvvxT7Ls07b0Po5qf6gYOECoZzRAXKQB/+4fl+f+YS8mbhCZTKohJaUCnqNvnJJMclWxgSy1ifS3ksKZOjsw0UjEBK7wSnUmf8xJZ3tnURkvsMTAScOtPNjAyNJNaMSkFcXE8Q6R9u2IOAoGBRCYEYxgcTrC1v5lCPIMi4ylH4wiDiZiggbQTs+ceLbQ0l6jKcFWq7eSDWTz1TJqhfBonm8FLG2ITUq5O5pbvhIpgTSPQXpIX+aRMP4cd1MeMSUvYa+4rvOft67ni0iGOO3ATKRkcwhYWveyRG5mIGMQVQDvysIju1m0a8EB0A2pRI4uXpKREzSAn2tVeZffdq7jeALKxUvwaBJ08+/Qm1WmRU4Fp47so5nLEsc9Irola2CD6EaGMhVFeOlWipdWTUSwxoTuN5xRUNiQyEYHx6BkMpZglHNOH7w7S3FEh9pNskuxHjS+n5NFcgSaB5kYBscZqTJNCzi2VkI5ywCStTObr3TFBzJlq79jBEof2lJmwdgcdpRpJdh1m1+Uf5NNInRz0KVn+2y7FMZg41EeVOEqQqaaZUAyZVKnW9XxkJGL7zmEgFg2bIpwYGaEUkZyWsQ8mxl6N2VUKjadNRjpvdO+oEYcQmwyR6Oy6d0U14To4AgmhjFBNyddcSFvraIlZ2oh2bPm3SXU1tzQJVDMSvYjGTIK50yfqPpYJQlcltWk0vpYHYqOySjoj3bm61rmM9SC6Bd9nVWI8SzwZPT/mkMNmMn5CG7G4VAmdDlUSPPXCMh5+6hVtbTl6p2xjS0S0NSd500kHU/U8XvJaWZ3pkq4miBzJU2VC4+4qryr/TPJf31vZ2H7pmvAMp795Tz718ZOZMaVNVWKVtsnR1SBREllDrKdID1Fse0V9u0hv9b7+rLfU262KQlVyDRyPTBgwuZBjv3w/k4NROZAE9z70gsrGkl1ErDlmJEE7Xk0NTRgtJsv1+JFL6Nj20WGU/uW0nIkN6sNVL2Mw//K6fhdKvVCuBVqWR4lFrcTK+V8TOhwR0olxXAaHhons+Jk/oxhDqMhbrHxX9y1ycrOqJboKMauW9LNlZ059qUmnY9GPcDR6DalQkdfZfOnyc7n+6rOUzuC6L53G168+hU9efBQnHj6OSYk+GuIcgWpoGOjwQoGqHG2VouZBUKcVS47G8QjjWFosZl87DZKf+q5sPHUuJfCdCSrYlIhqolhTyUjpv+GU6GJx3zV5ihZUJbZt38Ga1av56Ec/wtq1a5HCYH9m4rjjjqt/oX7vvffG15yYNGkSP/nJT7BRr0QigaP+/dM//VMdSN1///3ce++99R9vPeWUU9i8ebMWI0ls5Mt+Gd++b29vJ62tRU/z4tlnn8XmWyAWaewWL16M3Za0i167JblmzRpaWlrqkbWpU6fW23ddl5/99GfMV1TN0jGuw9PPvqQIU1l+Uj7BKpXsy8Bgmd/f+0c6WtvJCdwkBfy+8IXLyQ1uYHKnJ9tSlu5CzatRlL2quo3sHGhkuL8B36ShbCiu3km0eBNNVbD2ILnXnmhCETtIPiHV4ihdzSlKuQGMomk2tbU0kvId0gmXhOas7xuymZQWRGNkUml8x6/rSVKrMKlqXV/6BgaoKlo2khulr7+f3Oho/Tt6fX29rNaYpBRQyI3mWKNty0wmi5VBpVKpRxULAghDg704mu8mBjRXM4qexR3tUldHGggaZl4/bJuv3/+tXq14/0O82c7YZDtufYIFY7LVmpim7tgPqVbYt1yhWQpRKBY4sFrkoKDIi9qW/GWuQletwNmyFh35kiZlqIEPWawozPPPeWSbJktuHrHAgiMlb2zO4ic8DXyE4zo0ClljklSCNg1ohyZzhsLQdhrcxUzMLqS94Y9M7HiJ5uRqEnKg1fJUXljUzaot81i3Y5aUr4NiOWb1qhYWvjiZcjSFyLi4DDJ5/FI+dJHL7rPLBIVemvyNHLjnMi7/VJJ0ap2MXwMjoxMEHDOEdS7LdLcs58Jz0iTMDvESE4jnbTum8Mc/djFW7SaTHmTvvfpozg4Tx1lCrX6JU4RRC81NXbRmq3S2SqlLI1SDNM+9nKcWtBAqGhaojYQUbEJXDs/PUcgNM1XRr2wyT8LXUMkoVqV4IwVNhnwLY/3DmFqeE09tIdEe81hQ5qeVEV5sddjZGFD2qvgRomrU5xiI8AU2GsIqbbUiTaqbDXJMKOfZTYq+u4x5l1YqbhSpjor/Q52xxjPWRI0x5s86FuteKVKyDtKVF6l4DgUvoOLlqDlFgQ5XY5kkFHC1MkT1HasRKhtp/9vSC4IqxDVeB2KoUKxkYoOJ9aSE5I/q7Uo2wyaDPaw9NQJO9l1VbaN7P3CpOMoxkYqorGgR7SqPzTOxWrBJ46pynjHSa4MxVltD4rqGOrqiwxBhCA266r2uxr6RlY1Vrt9r5AVvGuuyk7DfZXzj0QvIJj3ViFTX1nGpiacvfPlX/OjOFwVKR2xtvYtB7cVhxClv3A2osLxxMk/6k6j4LUhB64uP2IJMK2T+7SEKRMYhFPeBAIMxNS0mYuwfL5x87D4csPccOXbJViV4rVVLRU1qXGIi/bO9jdX/RDIhnu1bddBebFIDbohKGUqeQzEREnkBnjNMt18BCeW5xWuwpF3Nw1DyQFQ0vNjoRyi+I23D1BxfRV3+0mGMIVaTYRTVeaoT++eCeiF6mmIQObpDKawnR7z961QvLXqOkjEG66Qdm8m/PtSmmDSilKiOMcPbQpuziaFqmSu/+6B4z2C0U2FkF1Gk0RG4TxoHa2Omdjaz96yJHLnvDE49bk8+9t5DueVr5/C7X1/OGefsDQ0leht8Hq+l2ZJtp+IZ6h0UC2KZ9s5OEK1YbfP6oSKOu4snlO9FIZ7sTb1/oJxIHzH/Lw87JrZFm+zUmaRoV7KxkQMPOphf/+puPvuZz2GjWgfsf0AdSFlgddRRR2G/m2QjWUEQcPjhh3Prrbdiv9918sknYyNmdkvS/jSF/ZFXC6R+8YtfYH+O4umnn2aHtt0s6HrrW9/K4sWLseUskLDfC/v1r3+NBWoWaNm/srRf4G9ubsZGxh577DEsSBuvrVLbfn9/PxMnTmLe/Hm88tJLrBFgXLDvvoxX1GtH3wgpRcKSCoLk5FeTjc3M221PqqUqmzdtprWjlQvPO4kmf4yWVBXPq0gvQ0pVX2M7g0rLnkw+7j207nMsgUCi3x8w8NQK4p4REhqgwE9h5u5GpKumrsYuZK/5s9ln/nSmjWslKo9qgdRNfmSQtOxEOuHr6pNKOFSKeaZMnEhhLEfCc2nIZqUqDl7SZ2iYWa8gAAAQAElEQVRkiLaONvoH+0lp+zIjwFhVYGBkZISNGzeKT58XXniRdes31r/c39PXz2N/+pN894ukRefV5UsZ7e8jVIQNcRXLZsSdXbTssQeh4/AvR6RbO+q6/I2ff871f4hVo1I22Yo2uRKCrxW3J+PTGlTYTVp/eDpBa5AjqbwFpNgn0UgxlWWH55CVNdk76dItIrEiUr+9d4cGKIv9Ql9+VIKTEXT9MqEia/29MYEA3fhxNZpTAyQiDy9I49bKtCQ3cMsNE/jtr3xuujHHd28I+NZ1MG/mUpKZHWwfaOfu30zkC18YlILPIpXpYNMWn6qbJpQBxoS0NPVz4YUpgbCtAoZ9GIE+5Nh8d5iJ40eYPjMicMeoGoGlRZuohc0EilCknJ2cfMIYe8/fRlIrPpyiXM847rk/y3OLOwnkrPbZp8z0cb16rz5JZrFTrjuBcimn7c0Bmhr6ae3KUqg1smJDUoa2CUf9c9xI/dzC/vsUSSTGNGEdHNNPR1sV1O9Yq8pIylYKPEZGmgjDLGhlsseCIt+4eQpzDmvgCa14rtfq6HtxmrsbszzTlKDXdSm6ScY8mzwK6mvVNQQORFJmh5h0LaQ5iEDJqq9NYv3v+ozqTgr1bldvpHa4roe6zD8fyow17pFAlusmMFGahByvS0De9enX6mwg5WvBkGDi+HZcx1ZAh6467V8uOfgyIAns4cnwqEHdqk3pGSYQAFRS5lglZlBbOjaNFGNyJZfRsstAIeDVNX2g8W0KCzKEY4RuSChGq6IUoYHSFdEINT6FQqSoaFmLE5daYKSXGje9MzaJJ3QNwhgb/h+WkQ5MqBxRkjzsO1suDJSn58gYan6STZlJrM1MZyzpcciCcZx01B5kpCO2rKY1VdF75NEV9PY28eqyCqvW9CrKHEhdQuzq3heLe86bzptO3IchL82ixDQ2+Z3EJoUTQFLtxJGlpo7ESn92Llm2jp/d9SgD+RqhytdkO+x3vFLS2YyfIqFxcDSv6l3TWMmj6Iw0FruIxJZ2PUGhUCSuZ+/6tLd2yBL68NVfX/3wLRhSijVHKjWVEOH25gYcS1uP9rQSRc81OWJEG+mEg1HWv9C15f6XJPqO5qdNqCz2UPFIdYkN5QKqD47KuQIo6JBI+DdJ+fZ7ZqHkECk1NjRSr6h6/NkRhZZL2Unl+26V6eV1HFZdzwxtp694cSeXffle1vcOUxIPVYFN6rpvSPiu+mowqm7UuCeaKcelUXo+ZWKGKz/xFj777sOIs4ZnWvbjCW8+fX4r0iCq0j8EwOptG1V8vZ+6FRuIXd1Jy+KIUEDMNuIoR6Lk9ase/+pnnbXXWlH3CXWvISDT1ERV4/Hq8hW85z3vY999FmDl+/VvfJ3PfOYzWGBlv5hvtwk//vGPY7+7ZQGRBUjvete7uOWWW+gUCLVfyN9vv/2wAOyYY46RPsbcdtttfOlLX8J1Na8V5Vm6dCmvvPIKewgkrFmzpl7GfrfMpptvvlkcwZQpU+plzjjjjHqUzW5dWsBnwd3cefNYuXKVgFwvba0t7L/fvjz62OMsWbGGlRt6Nf8Ndp57yQb6tBW9o3eAVStWKhCwFy89/xSJSi97TW8D+YigJntQ8ti41eWZRTUOOuHDPPzKSobkjwcE0CstEyil26hqvg17CWLx3HbYYRjji8+YqgItPTv71IeIrvYmJsgWbtu8gelTJhEGNfkwaYfkiuZXu3jdvGE947s7NeYhgRYGrgY/UMCmq7OD7du2MGXyRAr5MfL5vNRJdkGD1NzSwpKlS6jWamzctFW2ZoA1a9YzNDSiwFwrz7/wPAkttOwP8IaRjIoQvlELscBoZqbApfEIjQGdvH6I7uu3f6tXieb/jDXbJ5siVbMpJK7/s52PCWlX+Hp8say3RrJwOE6T8ZREihVC6Q8ov1tg7JSOZuZKcHEpYOWa7RokHz/lkdLqC7vi1EA6GrVMxsFxDY3ZMpMnVnHNGDg1XEetVoeYNqmXBu9FMs5ast5a9pw1wMTOkEgruFy5TSjaY9PWTiq1jGxBipGxADsRcariDSqlIRbsnYRwO8bkSWQrhDJmdvvPN0WmTk7g+iNYx/DcM44Q/EQcL62VeciEjm286fgiTckBHANVDf5QYRLf/UGZsdI8Jk2ocszheVJmPS4xkRMpuQKceebMTdLUUiIUKFyztYENO7IQZXG1XYop0ZDawInHpkmmCniSQbnaw7zZ7VpZBhhCjKKONQHS7b010u0tOGl1QX054bgC3/p2Fxd8chxth7TwWFzmO4pIfqMUcpPG4Ue+4R452ecFitcnmhj0Ghnxsgwls4wk0pTk7AJxG2D7o49/uNPIiMQyGiESx7/pndUNu9Viox41J0V/YjLLvPnInGCRxJSJHi1NEVhvE0MkWUUakb7+EnGYkh4k66/CsIZxLHljP8CoPRNR1OLiR3f8ketu+ANXf/0+rvnWg1x34wN89Tt/4CvffJBv3vJHsopUztQc6q6MqV4Vy5MXI8fNrkO0jObE2i07Bbx/y+Ydo9QE4GM8ta3+GVRHfRRvgdKdv3ySR598WbzqBbG4BcuaTXpEykQoemUnwavuODZJHxwvxzvOOQrHAQsCIjFhAW0koX37hh/iSE+k0Xz/B7/AGE99dXR1cEWwVXN4n707SKcNGzOTWZToIO82E2teY2pEmttWfPyrY2vvEFd/9Wfc/IOHGS06VENXjBqVincle8E+26QsXdRq3QlFate+Fq5SP2OSMtT2WaX++Yx0VzHKFfhJCVglwoTmbDN9TKTHacURMHnD4QskGytDV1dQt6nbtXpbEZ62M1MaW09yELl/c1rHaTOtzOr3as4+W7aNI3q6seDSiLBaURviXC/iuuSs9P4l1eu99mGMIQhq9fFF969l1y9lbZuDwXVd2Q9oqYTMlYxnlkPS1SS/emgpn73mF/zy/pdZu3WIssBsDaiamFA2KXDtFWLRiMUR0qVELDpOxHkn7M9Be0ykP92ieTCBHq+DwHGIxEOs8k2KwBj1RSMlirtOvcKRvF4f41APgfoYKa9eIsaqnG2Q/5eHmlUfEe9qNZPG8xOkMxks4GpIZ+nTltgRRxzBHXfcQajQtAVaNipmtyAnTpzI5MmTsVuVt99+ex1UeZ7HuHHjtJ22kwULFtS/DzYyMqJFfxkb6brqqqvqP4Fhwdyhhx7K3XffjQVuFphZ2itWrOCd73wn27dvp1qt4vt+nc4TTzxRf05oC9TmrV61msamZoGQFuVXWLZsOa3tneAl6RmoaD4lqIzkyBerLFq+llFtSXZ2dbN82TL2mDGBt592JBmKRAqW9BYa+Nnvl3PDbX/kzt8/y7s+/Gl+/YeHeGHRKkZrbQRzDmLmBy6htN/BrJ8yA/+8t5GcPQe7eHGFrrdt2s7Tzy3i6YWvSHZpjXMsEDmJ3v4+PAE3R0nFpM0OYyOjzJw5jdGRfpWr0dbSgFSNtPoVS5d3mzOH3NAQCeltWlExK/NkKon9S9NJkvfadevq4HP7jh42b9lab2OdgJ39i9Ue5dXKVUZyNiIvrY3BOB7JllaNr7TxdV2D+phLRXX3t306/8fsqZPqN5Eqhkp2pY0J8NTbUNSM3iR074Q+XRJ4VmCgOSjQHQc0aFKm4wTdMhSNkYtnZ6fyc7kQ43r46YhaqUZ+OJLiRFq5qAGdRe0jz5vXTuwPU3VyMiBGRqmNwaE8mawaVcNhtYTnjYIpUlUIPoyaGC0laelOk0zXNCKuBqUEYVaGwMdRqN4V+HGkNq5RNfFswVAUN6vtGM/dwcyJCSmhnCHNrF89l5df8tQ7l7qhDXo47miYMXnY+mgiN6BiUqxavjsPPQxRnOfM0z3GdazARGXxmyRSFAscGdUcMWUB0KyAaJrtfUm997Eycykxd2aN6ZNVJioghpVyjB+fxJGsHNWUIAjUj03bhyAVEMto1sYcomIfs3bbyQcuSXLtjeP57s/25ezPzyR9XBuLJ0bc4xf5YVjkq+UxvlLNc43uv29CfuvBIwJpS5Megwovx24SEztq9x/ltBqrvujiSAddz8EYPf/ZaTCUBVhr0tm85LEo08SdLfP5WfN+rMxMpdNUebsFJ4qS7apmpAsOoQj95LbfE4QJIoEHR3psjN6FKqX2dsnREIt+/0iRb9/8KD/7xQru/M0afnzXMm69cwk//NnLel7B5p2GpjBktlZ6XQq7e3GocYhIh0hrjAjaMyJ2HfLaPv7Tsxv55Ge+w8BQQYtQgzFGBWK1FVNWlOyHP3mGb3/nXjZt1WKiPp6+3qtMbLmRjqoHtnQoR5nzUixLtNOXMFpEeByw/zTpc0TousTGhVhVHTj8sAUcdeQcpSksWDAHvZbu6nWEDK2DjYqdcsrBdLe69KaaWJLplANvoeQ4ohXjiX6dTf7XI8SXZDu57fbnueorP1EkzxCpYGjKutaUInb9U71YCSOWIlTEPmCnr82O1LekDDv2of7GftiyICoETo2KF7I1k+Xl9gn8rrmTTcl2grjC6ScvwKiVoC5t21pMnQcRcxTZaRCHGUL+PSBmjJEsYhz11QIjEbONSzg6I92KyVjJ6NaeVdehLABcdpKU3BRFN63nFIFJqEVTb9uWi6QTDc2NGBNLH2JlWQpKes5mUkilEXtIU9iR7GKJaWFrUrQSaBsq5E9P57n62id534dv530f+iHf/M5D/OyuP3HPAy+ycPFmeobL1AyEJiByykSmRMWNaJvYwkmn7UfFH5SMXDaKz6rjqpxb589+r8cROwYjnv7lNMYoRy/0GRmHqH6FyOwq89pl18Nf+9Oy8Vob9ai3vfd8xvJ5bNRp57btvE2Aw24PNjRksX/RaL8T9uijj9a3Ge2WpQUHv/nNb7DfAbNgykasHtMWov0umd1ytBEdu404bdo0bam9oDnh1gHFMoGh73//+1haNqJmI2KWzjxFuTICgRZo2S3IsbExvvjFL9a3MwuFQr2+/QOBOI5pb2/Dvt+6ZTMJ2Wb7cxkDg4P09Q8yXKhSlmvLNrdSFDBxkj6btmxSwGCIqYo2nX/mcUxpS0hnItZu7OOmO57h+795iRn7Hcmm3u08/czjDPUMEJQzXP6VH/PLh5fh7nkY7R/9KBOvvpLx511AnG3QwEFucISXFi5i+aqNLFuzmQ2btwogNmnrcAPd2kYNFJmt1kLpvwuyNZ3aKtywfj3jx3UIZMaKBOewEWmjKHyT5t761Wtoa27BlfKWS0XpsFGQokJCgHTtuvXY75ZVqzVsFLK3t0+AtwfXdXnxxRelTS6D/UPy70XpYowjbXQkK89PSH8d2UI7yDbtGnyz62Iz/maT8x/lzE44Vx2ynbITyVasX2Mj4Uv2RPiRvUIgwSTjmp5jLChrKlc5Ws7l5GwzWxRyvH20xCsSssRfV650Yw3HqHIU48qSJzxXzw5CMxJ6CKZCY7JAOu4njlLK8/XKZeXWMoFpwf71yMhYjdXrxrG1J4OjyJKHOKOCHAAAEABJREFUFNrkOOLgKilnoxS2QEdzBuPmiLU6iHFVtyKlzeF4CWJH7WnF7pPTGxlgZ5gZs4skGaUSOWwYyLBa0avYNOHoX7opEAjbzslv3EnaXStldwjidkU9xnP3AzHFXAcTW7fz7neKH28b9jDGJ3DkoHonMjycZttWWPTCRAGyNgLXoSYWUoxxxkktpBNbCfLqZwFamvJMnFomdqV4pLE/1ho6Hju21QiKnbgkyLTUSAo8yJ/QpPZmTF3Dfoet5vJPl/n5bybz4GP78PuH9uT7v92Xz33vCE7+/Ml0v/U4Fna284OxAt8vFri1WOJBhY43KCoTYPhHOIzth4k05i4hKSJFQ11f1iuOUKbGTWNNQFF9dhMOiXRKYCTNPekF3NF0MKvS7TjJMp/8+CnarpuC76SwwKUqoB3UAoaGq7z8jPRLUcXQJKnEOdGsSm8kPScGYzQblIxDjZBS4BI4cumur/F2qToJItfqpUfCd0U/TehVsH9tHMaNVKQToSsyQGxcIuMRa5shk5Ze+a0sXl7lw5/8Ib0DpXp+pHelEtqWX8JXb/gTA+UsgRyoHxmMTeKCKBInLtrdRHYQ12vggfQ0Fmc7SfoVvvbZ95BMQEqAxTMo1gZ2eqQdl6svewe333gGd3zn7Vx16XmIZVzHUfIxIuY6Dp1NaS48/RDJYoTl3lSeaZiu9wFo8eO7hiAoI7upHr12xg6e6gVxM4N0cP8Dy7nhO7+hXItlVFNEaB5IlDLzugfdYj/VHHEQ42gs3UhZ9tS8yFrnYVTKKFMXZKMc3SYFXiOvwJgfc09mL36UOIxHUvuSzyQ44Zj5TJ7VjREvvqWjuvXx7S2yfP2oFkkJZo8N0Rha3m2Bfz/FsW0UDK8d4sU1DnFo8JIhJqqQ8xt5qm0Oj7bvyZMte/BYy17c37GAxxrnssmfxpjXSX9SeuL4uMYwUMlr2ERRfbE8WkHUYmmUIqdNMsz5ZCOrmsdzb3Zv7k3txcZUs7Q9wEskiaTvOen36h0lHn6+j2/f+gJXfe1JPvCZn/OWd/+Ao06+hq/c8BsK1QihZTGdJm0SGrOQ4w7fh7T0pZpopOi2SF9TGpM0sRhwNZfs9naofmF7q24bHPEpOq7BuBEpjU1C9R1l1YsYg7qAveevfDhqSKLHJkdt2VR/CCo0tzRw8D77SRernHP++Rxz1DG0tHXUAZT9Nfuzzz67vl1ov3xvjMF+l+vyyy9X+QD7PbCzzjqL6667jsbGRqZPn15P9kdgLXCzC/VisfjPZW+88UZuVyTtySef5MMf/jAXXXSRuAFXwMIYU/+1fhvpMcbU80ZGRpg1axb2O2P2Jx0SvluPxvX29mKf0XG4onePP7OYTVt3UKsVGRit8OSzKzjq6OPkh2q0ZWtMay5RHB1k6aYy19z6BFtzPtd+4wZ+dvvPCWtVGgUGj1H5z195DaefdT7dHZ305Mu0nXASE84+E5PNUh3Ns2X5em7//p2sX7mFCd3TmTtvf0WrCmzdMsC8eXuyacNGXGJ8AzVtX4ZhKD571Iep9O7YRqvaaUr6ZGRM2hsz1Ipj7LPnbowODpB0HRrTaTyQvfGoFIocdtCBlARIPcdImxCvgXxkyKtLVzA0mGP56lWMKjgzrPoRIbt0Kcb1HarSy4Tx8JVdc8WPBl3Tg7/1Q2z+dViMNTBlCSKQlAI3pFmTvEGAbLOQwpJaiUEZEbtwPfqw6aQyRcrFGqVRcLViTrdAFEQUhmLVjmlqTTB5UiMmKuE4GvLII4xT7Ngq6vJU6YyHl57Jn57KKozZjEmN4no59tw95KxTxmuQh7Ej2tSSlNGuYmQo60lvhgYrEoAHijbVamXqq04MxlSYMtnQ2VnDk0EJwoxQeSTUrvbrUitD1MuJJ2ZobVqvVbKcu1MlMD7rtjQrhJzGT7gceViKzqZBRQtqkogjrWrQnnfEth0zCDiMZ18clepkiWX4jVPQxB5mrz2zan9M+Xn1syqnFdGQdkhENZJaUSTDKp4iYvmhJEP9acrVFE7WUPNGKeWKVIsxXjMk2qqUh/swI8vwxw/jdicYznm8unGMhxeu5U9/eIyG/h6O0bbwe9KNfCjTxJvSWSb6HrEXiSeJ5h/ijOu9sLpjiLERhkigHwx61KdD0knQ3pBkQntMV1uajvFNTJiW5pDDmvnkJw7lLWfvRuSE9fJe5Gqip3GNyyOPv8Coor+poEh7OEyD4ygiK/2U80FOCNuAVT45+IxWe60NJRJxPwmVT2kupMIKKYEnX9uRvpx8n5vk+bCD5d5EKl6KyRPaSGk80BErYbk11I18YOeI08TTq4t84tpfs2ZribLmwy8eXMJ1P7ifqmki9DJ1FlQF+SVkrsBxdQXPsa8MeSfDelqouGkOOGCGtl4maI4YJU/zRa2aEExQT64T4Cn662lOixV2HYY6bXk8q8exypx/4TF0dsUMyoksddvoS7YSmAgbsfK9BEZt76q769NuCZugiiveClEnt/7qVb7x3fso5CsYLeJs8iJf/CQRR8ROVG/elcN3dGdExtELV9dqRXWMwRijJ3vu4i9Ku0R+E4POBF70J/JSUws9rYa992/i4ouOprVZfIm6UWdM7OEL1K3f1ssri9bSUh5lNoO0RjnNdcnDkv1XKZZOObZj4sM6I13+pYSp4XghLV0etWSSHQJaf6qM41vZ/flK82FcJ9D/jZYDuabjIK4cfzjf7ziO32cWsC4xjqJ4KZcK4kwUjdo2umJwxF8YutKFiD7TyGP+VJ5LTmYgm2HWvFY+9aGj+MqnT+SaTx3LFz58GBedtw+tTSGR8RmrNRN606mEEwTAmvnRT+5nIFciEF21AGrNEOJ5se6galwCpXrTeovKdY3rEtBzxMdrctZFIiDUR2z1XzUdUMmY/+7jdQ6sjkRjOdlMBQNeeZlzzz+PM888U3qW59FHHsH+l0S77757/a8oN23aVP+NLxsRs1uJ8+fPr4MwC6gsIDrooIPq25A2SmMjVbbemKJb27ZtY7K2Mu0feaxXVMj+l0h2u9ICtY9//OPY75PZ7c7h4WES2qozxvDwww9jf7bCtpURcNmyZQu+7IUFelaX7JbmuHHjsN8ts0D/ySefYnC4xPodY+SLHrhZ0tlGVq1ZTVb+ar/dZtHY0sWjr2znx/cuYdKeh/P8ole5/mvXs//++/Omk99U3zp9RJG/Aw48lHUbt/K7e37LulUr2LR9J8s37KRntMDzTz/D9266iZTr0JpNM2V8N02KwjYqqmU0shvWrqOrvZ0wCKhVyrKtARXNv1QqwebNG+nu6sDEEQ16zvgGz4Si0VX/gv+0SePQ2pdY897RHA8qJdpbmtioiFhTY0OdltWfSp1uRFkgb53eJdJJXBmvpHFwIqulEEuG1UIeX1crH1cK9y+6qoe/8dP286/ColX4RARhXRoxOSnHDgImN7fJwRjKeGRV4IzTxqnQKI5jcKV4CCQpg10TZxd7FhR1dem9KYDASBy7ottAz84kpXKKcjiDR59p5d4HRmhsamN8SyONqZBx7RtJxksEgop4viHbHOIiY/9aG2ibtG8n1IIkiGHbfL1h0Seu0Nle0ErHxZgqxBkGBz2KxZSK+BgiHDMmRdvMSSc2kIjHwFTUwzRDuaksfDlDQU6xIbWcww/wcJ1hjBxUECSoVLu496GINVt2Y3CsjZAsyFG7pih6OdHeCHLOyYYYL2koCaSG1aoUWvKIMsQ2oueMEnl5GtqklCpTC0KMcfAySTzJNZaTjmTAYz9LpTiZ393ZwEc/spXPfGYRv/r2EjKP7+StpQY+7Kd4v+9ykrbk9pKx71ZqVNQyGcVqj/rxj/JhwVeszriei+vqxp6xkawNjnR1XFsDX//yhVx39Zu59qo3cd2Xz+TLV5zP2996vPTJEKooGnfkZGIZgE09Y/z8DwspK5Q5qdrP5KCPZDWU/JuwoEOahS1vNLaO7joUKbr2ixdyxWfexNWXv5FrrzyRq79wIld99kS++JkTed+79qVtRgtrM+PZmJ5CzTEyLDa+rMp/dtpxtr/PE9gxFyhMltO89NQ2PnPVb/j8lb/nu995gpG+mEBLwlLkaKY51Fk3Rn1w1AOjeWDQVCKWzoyYLD1uK7geZ77lMNIZ6RIxqK4+wMpIfbA6+i/JKF9CIwDCP0uRihuSSYeL33EMJenihkQ7vclOrdSjOmiI4ggtmlXnX05LIZYxbomKTI+qNJd9fviT5/nSV++md6TKLnnGyI4Tq1p9CqtX1m4YY3QXK0VKsfhCfYxU6s9OE7FgXjfH7NnOQXt2sfvh0zjylHl87uMncOVlb2HveRMUVw5BvKHatmZN1H736DJKuYhJ5UFmxwM0BAXJzr79C8lQ582+2QVE7N1rKbbXUOMJ47p9wmzIQGOaHQ1N9DY0M5huZiCZpaehm0Xpydyd2YOHszPYmUpLV8u8+fhDNI6x2IupK6vRVSTnzZ9OLNuSS8S8lJjEyvQkismYow+bxUVvP5S3nz6fd79lXz54waF87mMn8tH3H0t3e0TK0wJPiwDPsdcce8yfQzaVFG0Rfa0XsfpfqRgwrlKkpwDHjrUVvjEYx0VmQg4zxB6RPmIlezW6ca3e6Pm//TS7OLA8OeJrdPsOolKR6XNn8Zvf38PsObMZG80pmnQU9gv07QIWLS0tHHLIIfUv4tufmzDGYKNdf/jDH7RYOUARoR7SiuRYoHXwwQdjfzPMAisLmux3wDZu3IgFWbblpIC3BVkWyFkAZ0FYLper/+XlF77wBZ577jksHQu0yuVynW4kG+N5HracpWfpWNpbt26VT5qusTAEoaNdoH78ltnaLuxjrFBh46aNzJ89m0IxUCRsjC/e+Fu2jMTc/ovfceHb30VBkSa7lXrvvfdi/+rTbpnmS2UeePhR3vymN7FV9e1fOpY1sM8vXsfG9RtISWjV3KAWnyW5uDHick5zJar/1WK7fG1+dBg0Z9H8DatlAasahXyO9rYWRoYGMNo3T7iGtMBTyo0ZG+qnq6WJSn5UAM2vp5TeZVIJ1Rujq7OtHhFzHQeJnQZtGVv/ViiWFdxIMTDQh/2FASMf58ouWX2L5bNKvf144iF6bf7aYbdjbmX3t56cvxaDVgi+lN4KIqF5WtNA9HrUQ5+D1RgTN3DoAS2M795IWYOWSDkkMjXKhRqFEYOr8tk2I5MQUy0XmTjJ4Ajs+G4NowGKBV52DE4n557Bw88eyJevrTB/n73ZZ/9+av1rScU7ecNhGaZ0l0FUHIGpdConI1rB0XPsiG6YZWdPirIcGco1KqmtbsJapHKQTA7Q3lpEGgemgeFRn6GcIyfiEUm5PIHLTGI7557eTlNiEz41qUAD5eo4nlho2LgzS1tbkX3qvym2k0hAy3qSqkDdg09E2uqcRynuEC0ZW5JSohJzZ0Nb86jajzF1Q+ZQK1XB6yPwt1NJDFLyh4n9GCdZ03ZkRfpfojQY4KofbpNbVyjH4oIAABAASURBVN7qYERuyKUvP4+Pf36UKz69nNX393HINocvuW1cbgLOCMc4oFhkzliZpmqZiICaibGHG4GVB3/nx67e/Fkn4nhXv4x6V096p6sjp5LyjXRyGiceMZnjD5vEwftOYfrEDjK+j6cIrKNRQTKK3QpFz/CrR5fz8qtl2mUg9qvsYGrYjy8DGss4xNJ1Q6x/gMbR0SXpwikn7s87zz2It5+7H+edsR8Xnr0f73jrfrznvP259MPHc86pe1BKuRT9hOpVqYWhFhoxu5imfohz6WBAVeA8cip0CAC2FYd4ekk/P32gl5GdY4yrjtAYBziejwUv6qJcaCwtB3vvaLTtUEeuoZxIMSLt3X3PKcybOwXfDaR74j0CC/biEBAoi2X47dUmE7viQU5cUWriKnrARAajrVdHZRudmDOPmUdaC6JRk2I0UH80uYxRGePUeRDVfz49yR83SWupnzfXlnHc6CqaShl+/fudfO7639Ejm1FWX+3WaxTEqmewEFX2F6IYR3QdXY3etLRmtfhysCtjPdZPiZ5jDtmD2254H7/4/tnceuO53HTl+XzkjMPZe+Z4EmrfdRPEUUggp1JRraXrBrjzVy/QUqqydzDAxOowrsbDtq7X/+Y0xrYOjuvwv3TQVtDiycqs2Y149K5LeeWxT/HME59j4eOf5amHL+WJP1zKU/d+lmu/cBqx5vX2bJqxVo+T3zibu275EFdc8lY8JxRZ9cTSM7KDun744jfzy7su47Sz9sR0tjCaaJQ8grrNqEkePhVcx8M1kPUj3nnOIdz5vYv4+Dv25Ow3TuBtp03mxmvO4o5/+jgdDUk0BXClG7HGqha6vLJkHSYwpLU12hgW8KVFLmpYfS0UiqinuOqvsXmoaaVAMrKgwchROrz2RlX06v/pqS6rdeqc2ealknghbHl1uRbDFQaHB0ikMxx6yGFUFI0ZFGg4/vjjSQo4vfLKK9jI1Kmnnlr/GQv7Jfrx48djf7rCRsdshMr+hEVzczP25yqampro6urCRsRsNMtuNVrAY7+HZuepjZ7ZevZ5cHBQfqEN+10zW89xHFKpVD0KZ5+t7IIgkF8qM2/evPp3x+yzzbfboPYPDGp639U9gSdfWs13fvYIv//jiwIpGRx1+pmXX+X5lTv41o/vY11fhULZcPzRR3Pfb++ut2kBpeX7qquuwn7n7cADDyRfKPG166/n+GOOYTe1OVXRqk3rtxIUSyQFbpJhkcrQTpzyCE3SI21C0ZRMMLRzJ83S1VBRq2oxLxtgbUdAU0OGwugIba3NGoNQwYACYbUo/YnJJDx2bNlEe3OT5mlAVC3RlE3iSbdaFAmz/51RZ0cbnpTWyEjZvotIfRzXbdokffMY1tZk0kug19Ipja78WEHj6kv3YpXUMONE2GrI/PK3fjh/TQYlB5GP68JIhwmKySz3VMeoyBlO6Cxy4TvHkW0dwLXxSSs5lZYeaebUP0HcWYNQkTKkUjnGjc8QRXmZiRoVObxFy1s5592b+dTnSowVDyMh5HzIUeMYP2GI3WevY8+5A6TTRWKZlopWsg2aha4iYpGJCEQ7dFpYszbGS04iDDyV85B9ET8ejsqkvYCWrGUjJDYygF4DpapDbB0tps6nK0c0ZcJGDjtkREZ6VLkBjiJtq7c0sXDpRKJ4Co2NBa2CXYwJRCfC0yo3X5nGzT98UX1pItY/ZDBTfoE5MyPGd1dxnCRBKYLIo7kpyZzpPlM6SzTEYzREeVrcAeZouxYpsa+JnLQyNIi3Koa0JNnE8NAMPv6h5fzx7kGmF1ze39rBexVW3rcyRLtoNCmi4ocgO1vnwMSqr5olTYCyZrQe9fSPdRrJqloVYLagQjM0dtVLR32U7HRKdo60ZRcwlgjAohhrwZV2ycenNwe/eGgpN3/rV3QqWnNIbgPH1HbQUs1JjiKmSAORK2H6Si5qRnTsGYp2iC8lkwnBV2v2Wk/KS7kuGaujcZlULYcfBxQriMZrSZfXzyAMiGR02moFjq72cHZ+JSf3LeLkgdWcMbiUN0Zb6Kr0aOVaw5PuxqoYydA5EWo1Qs2h5ggFPKKwREM24rCD25g9pQVPtaIoAnXYOD5j1Zi12/q1DdLPuu0DbOodqN9v7imycXsV+6v01dAXLU/6Z6WoqmprXHsrF5xztJYYI6R9g3ESBHLOiJm6bPmzI4w1FzyytRL75FZzemWlwNgK2mXc/3jfYr52wx/YMVxDAhTfRjIxGD04ErMxBkldKcaI70Khapvgz4/YvlX7fkMCvwEakzEZRYIdAWpbzmiQjMpoOmg++Cxf18d7PvAt0kXD3oVtHFrdTJf96oLmPv/OYYGfMQYrO8exHO0qaDm19BHHyAa0N7iMb/KY0GSY2BIzuUtze1KCGUr77jWp/t0aQ5k5Ex2+9sVzOfzA8SQ1UU29V699xpHGCTJexL7zW/jKZ0/jyP0nSiKR7A88+cQG1u8cIXSzquUouTjiLeWG7D6zg8s+ciI3XXsB13/xLN5y8m60pRN1epZHo5EwOIxVIu57eCHWdk+u5ZkQ5rQgqakXkcY5ri8SEE3DriPWRWIEZTggXoy91d3fxmnEhqYxUe8grVKcbkW+TjjxRN5xwTvYe6+9BWR8Jk2axJNPPskJJ5zA888/j41gFQoFLrvsMr773e9iQZAtY79cb3/GQiTrka0FCxZgwZsFYC0tLYraDGC3GS0dC77sF/VtJMz+l0cWzFkAZMGdjaTdddddGGO503hmMvUo2MGKslUqFez3wowxdQBoAZwFd1a/Tj/9NFauWcmarf1c+927GKsl2LZtJ4cefgTFakTPcIEXXlnONddcy5LFi1mxdBEDvT1ccskl3HnnnXieh9063WOPPbjluzdzwhuO4SiBsBUrV7Hwmeco9/ex9dXn6Nm0nqnju6iMDBBrsZdQxDornUtJkK5C6ikPgnIBz0QYrdgcqzuag5F2WDLyNb4UwddcKGmnJZ8r0N83QP/AEBZU5kZHpdc+Hc0NNEr/Olob8WWgmgVqq6USsWjYn7WyknE0XoHsXUNDE2MjY5RlR9xMg/TaYAgwW7ZRWLaqbjNjYzUR6R/1uWDH6G89SUx/PRbtVk5Fji4wHtt9j8eKOdZrCdugrbTTTm3gkMMrNLa5JBoM1WKNmoxeIpsg0wjyM1TGYlzPpbHZwXHyTJzQjP2OChqsVLaBXL6NDZumaOhn4CR9/vjwNu1zDzNQGua889PMnNUPboFIimydVmMigVFkDCIiA7U4xeBQlp29IVGQJqjEeq8XcUwsixJpIqTEt6OBjaRkJTnwmhTAcz3x4cip2LKQTW/Svn9Ag8CiYwpSyIhiMJ5f/a5MvrQnyVQrGa14YgE0Y1zkc4gYR6HQqa5kcGWcMWNkG8YYP66I546B2irLEAZCjI5bY9a0nbz7vDHOOmExF576KhecsYEzTqxSGV2H4wYkWzyqbpHqQESsBqrJqVzz9QGWPZlnHwG//bVCyco52v/ri8hBPl6Q1FBzDJHkgw6rDH4MqSiWQutGeX//p8botU4YTVt7a4z6/1r3Yk3i2IRouCUHlxib9B5bT3qgHFs0UsVqELNidS/X3/AoX/7S/bQXfPYubeGEeCuzc9tJyDBFjitAXgVL0Hh1KvUPEykrFhVn16Pu/vzc1RpUVQeNR5oqrmgUpQNubPl4vbS9j7XASNdX0ZlawPRcPycWVnNx4Uk+OfIAFxReZv/iRtqrfXiK7hhjsPxHGn8pdl0/kSN3Bd5d1yXpVGhLlXnrWYcLHMYYLZqMcQnFcyWEb//gUT71xbv55Od/ySWX/4JPX2Hv79L1V3z66l/y2Wt/wS/ufY5SDKEXE5madDzCSzkcffhsZk9KQVQg9pMkEh4qAfrUx2ufetK8MoREsUMy9JhZ7OW06ivsW3uVrnKVe+94lW9/7QHNeUMQi4LZVduV/hr0T/1B/EJUj0pYY6xu20L1ZPTpqZ5ROVdt+JGnWijKXCN2QmJbV4WKWpW88Oo2vnDlL8kPGMaXxzg03s7u5Y1kKznBE+r1+LND3a4/qXr96ji2j/VbfdhclRB9O89CjW/0mo5JQhrjJE7sgqjG1HBMjHVSCdGwzi2VdFAharpE4lsEifXPXpGBdTTXPU3mjEHjWMJG6mM3wYYdeX5y9+NyyqFohhjpuMGomvot/VejuHKYSbWnkVY+ompE0hDHoDUaTy1cy0uvbBEQc5gSFhgXjuFoviDB2jIpRZPqFVUTkVY1PcYYLeQc44JkrQ/sO/7siP/s/q95K5b+F/JGfDpi3C+WiQZHGR4cYvrUqXzsox9hZ18v6zZswG7V2aiY/aX9trY2stls/fte9jtcp5xyChkBJfuXkr/+9a955zvfiY1gWaD1wgsv8MY3vhG7xWijTRYw2S/cWzB37LHHst9++/H+97+fkZERXM/j5Zdf4TvfuQn78xaTJ0/WuEV1WnZ7s6W1pQ7qxk8Yv0sX5LceeOABdt99D9rbOxSxS/HAH/7AnDkzsb+JlmxqZpWiV+2d3XXgOG58B05Uoau1iVu+cyP2F/m7J07CER279Wr/2MD2w/L+0EMP1X9Hbd2a1XVgVixVOOKwQ3j8d3eTLPQwc9I4POllrHmQ1Nj7snFuXMGTP4xrVbKpJGG1Ir2I8T2Dq/kYRQGh/HxLUwNZbd+mEj4WUDnym+MVVZwwYSKtzW1UKwFBtQoq36ByvgBbUmUtHUd0MspLeB6ebJTVIVvf03O1VKNQVNutrdRVWdHB3KsraCqU8OS7Yg18zK5Dt7tu/sY/Nb3/6xzaTjtWUrhEGrZYydXQWMrWdmxoTnGH3j8tcGGcmAP2a+Z9H5lCU9t25coQatsiDFRak8QoxzgutWpEpRgp0wHXJw5KNGVGRHlXa6GchUNKCtfExHFVTj+3m1zRYcmSQWbPKnPgPj2YuI+gXBNXVYVDfZrbSti/QPRMEWTsI03MgYEJLHzBYLwGtIuDMWpShtFoNH05Ks+2LSOKUyOf86lq+884DsjICKATyEIm3H6OOmiM/ffuxSEvGhFOnGXN6vHceY/Lr+8fplzMSklj7bO7UIZAEbiagKDtoWuVG8O4iTvYbfoYzoj480K8dh8nLflIWZsSfZx5eh+f/lTARz/YyslvbmfC1BA/0Qra+kGSN47BOpua28iyNUltWWwjSQMHtLaQlrIuHh5mRxQQmARjjkefOlsDGeRYn0gau5LRo4apnvf3/lGTBLzQVYynRNKCEo1XWc+1WkiIxkFjHSh6ZcdB3Ua+Dfu1GHtFyhvLMYdKfQM1fnbHk3zk0tu5+7dLSeWqLChu5rTycg7KrRV4Day5InSqZFNtxHFAhSo1ozZsO9KMQJoYSOaBJG3Vvap3VRPvKqN74TyqYY3IKVMU3zFpElECG520PMWEolSmFMfYv+R1wgTV2Nf4FZlQGWBuYSdzSxuYom3SNm3nN3pqxTUy5gZXdZCOxSCQFBJoLpbLUHT0aT2GAAAQAElEQVR80SvUf6plYlczrgyZJhuxqVAh5v7HVvKDnzzP4pcGWPVCD2te7GPJ09tYtXATK57ezMvP9nHfn7Zx/c1/QP5NfQmUJE3j4RFwwJ4zmDW1CbTYEDfY3xGLJHNE3bajkpQlAycM1G/13W0ST0maw2H2zm/njOqrHFJdT6MWSffdt4EvXfNLbIQu0uSLBO6sREISRF6N2Mtj50A6kaVaDTUjKth2Q/W7xq7D0Tg46pcFX5F4ktiJ4rpUyJdCbv7Zs1x86c9Z9eogM4b7OSG/hkPLG+io5tUfVDtSberJUwuOaEca11i6gvob6jpabVSfAnyVCvQc1Zs2sgk22RoOqI4RxYpxsToRGyOdiShrntrv54RagPlhUqBe3MdVlVZrkmms9ozd946TdSaMSWCilDTDELkRjaITSJZlMvzq5xu54ZYHKVRDjTkEoa2ttsWTkc67uooRRJJYsqjZpIdAIHXl1mGuu/E+cjuLzCts0hhsY1J1THJ2Vd5IDoY4SmP7FlOSDCNC7FGkYm1jzSdhV3XU1L+YRIz4RE9IDrrXM3/lY9dI7WpkV3OxFpgBbdpmDbZsYua0GTzwyEPsecCeDAiUXXj+O/nBD37AoLYO7Zfv7ZbdrwW4ktqqTAjEpFIpHnnkkfoX+O0W5EsvvYT9Ltg555zDJm2Z2eiWLWPr2b+23NWy+it/YX8eIy1gkdVW5lipzMuLFnPwQQcTaSGVHxqhMDzC9OlTKWqHIyXwZ1Uy1HgNjY4wf485OJojvTt7WbFiA8cdeyJ2Pvf2D7Bl6zbOPfcsAZMCvuexae16Zk2bKkC4iT0XHEifygz07+CJp57iggvfSRAE2OicBYDvfve7sVE7CyQLijwfcvThDI8NsmX9avrWr2VGdxvtDVAc3IF2DqWDIZHqh1o0xbJvrhZdpXyelJ+QLsbiUX2NwVd/M5kkqYTHuM5W2hrS7L/bPA7YfSb7zp7I0QtmcZDu2zLy3+qj0VymrkmSWBSTHytItyJqklNC4C0W6ItkF2Ol0cEBNGWYNGkCjQJiNbWFwOPA88+Q1danq/YVsBOhXRSj+t3f/ofzf4PF14lEEmboaLBMqEkZE8lI9KRd7qsU+aP2cMO0Yb8FDdz2iz2YNns7noxncbhCJESdafVIqGxQCQhqMemsT1N7CozByGB4rkNLswE7KJJuVUAtNGVCb4RMMiBrCiyY7TNv0nK+cEmW9pYRKV2FqmgZJ8KVIuOOsOeeVZXvkwms4ThGSL2NjZsjQpVxNOhB1cXyEMuBlaJWegYTMjLiA0MyEZBKV0S3DFGSRMrFTxXFX8i4tjzHH1egJbtNPFcgzqjtSdzz+wot7ScoT0bLKRGbqu4hUhQi9gqoe3o2mlgDHH6AYfLEgiaV6JsIV32OBBpGh0OqytqxvZnf/raJT39ymHe/awufv3ITXnY+ZTmQwnCArz4kOhE/hmceXo98KUEpz/Zt2zjQyXBGQwt7ypi3iFhLHNGlxtORygOGXUesy+tJt3+t8/8dXROqbxEJXRuro3SEVdZsznHFN3/Hbx5YwhPPb+Z3Dy7ml/e8qPSCQNbziqo+zd33PMuP736WK264j7M//CP2O/kKPv/t51i9pUSnAMJJI4t4e3kFhxZW0hYMExPga2xNXGLd1hK33LKQF17q4bkXNtfTM7o+s3ArTy/czLPPb2LZ0l4ZzTEWv7KDlcuH6NlR5tVFA7z0px5atDBJKSRRFQBft26E+x9YzfrVJVYtz7NkaYHFy3L89GdPMtozQoeiNO3hKKmgghcaHHHix6GewalIaSJYsqqXNVuG6B2pMJIrMzQS06/01S//UsbLVXJI+60MjFUYzFcZzof05CIWrRniO9/9LaYWMb0yKFCyljNyizhlbClvzq3npNwKDsutY8ZYmdJOj3dccBPFvohqzqUonRwphBRUN3CSxI5LoEXA00t3sFULjR0lw1DZMFoMGS7U2Kb7IPJJFHJarNQ0HyIagjKHDvZxbnErByvilwpL3P3H9Xzr+ocY6Quk9yl6doakBEjHF8YYpy1JV9uoLy5egV3DFYSCS2q/IptSloMb0yo9J5nmZDvGlHJFQ05hvG39Ve55eCVv/dDNXPvdPwl8REzMDXFsbRPHhBuZWuolGYVEkm4obZKY+ZfD6NbRG4MvHUjFsgehZKC5O6Z2i0FMpLoVeVabqlGE/VrF68loEWYdUSQ+Y/U/Uh3f5rk1mRiXgrZnqqor34d1SCFV/RMNtVp1I2ouSoaq5n4o0B5V03Rr/GeXttFVDvjWbU/xoc/+nGWrhyhZoUQRRoArUvmaExPGskWxQ003ccWhMlzVPFjIyRd8jR2bA6bkRziuuoq9altp0NZsEDn1sfHEYxiqfWtfxR+EJETD0wIzCn0cN01gHaPyo7rkwEpq18dr9/x1j9g2qKSTeru6cTQ/mqoVtmn7rTAwxNxZc5jcOYHd5s7l5htu4HOf+5yc/CRsZOp73/seV155JfYL8+vWrWPZsmV8/etf57HHHsNuV86YMQMLuq655hqOPvro+l80+r6P/RHYCy64oP4dL3RYwPbHP/6xvr1oBC5MvsC6pUu4+cZvY3lsbG+lbVw3ixYvobO7m4reW48TjuQ4dO/9WPTiIoEdn2TSsNfe0/ndfb/S2tvDfkdt/py5/OCWHzFu3CQ6uibS2NSqwMIL7L1gASvWrBV9Q1oA8ugjj+LGG2/C/i7XtGnTOOigg+rbrY7jMFHRsq6ubr589dWccPxxdGTT+Jp7DdKvwkAPU8a3MzY8gGdifPnMqnx5rVapR57tj8fu2NmD3JX8lasEqVRCoNBhliJ2taCqiOLE+vOLzz3HUN9Odm5Zz9RJ3aJncB2HdDpVB3hGelQqllR+ihaPMcJkxNJXZWP5jKRvUydPwhMP++2/P1k/RayXlfWbKb74khbDtdeHGXtjZWuv/B0czn+dR2m3zFCIZrQGyiJ1dG9X8RvSHvfUPH5bcRlR7PywIxu55voptLQsw3cLyIIQR0bTtEws42CFWioGVMthnS1jDJVChfxoEU/bb9OndeKYav1dHEcCclXa2gZpa1yNU3iQk454hR9+s43dJr5EWB0ilXbINLqIM0IZDk9tvvVtjRx0QIjvDBFrEIO4kdF8K8UgpYE3OHg4MoKhVp3b+ibxwpKS8rPqUpJMQ5lMY74+wUIZTWT47EDb73KFlW2cdEKZPWauwDPDqpOSwWxkcHgezz5bJpd3CeMEFqjaa+xIYk4eo/6HIpJOrOO0YxI0NOwk0eUSyXE5MqQeCbLqQ5Rq5C6Bum99P8lTy/dmODyBkcqh9OYaRNMjDhPi0aeiJYHRCrhvS02OIcF8gcVDmhqYMzbGXppAXQLFvoyjJwVPyTG6kj7/wIcnfYlNLGcdsJ8zyj6jK2kYGuLnv1rMxy67m3e8/zY+ftlvufQL93Hp55V0/fQXf8+nr7yfz139MD/+yWKWPrWNhtEEM8aGOGpoDe/MLeHC4hL2y62jo1SUBCM6q2McWRjmkJHtOMNDfPvWR3nre2/lvPf+uJ7Ov+jHnH/RbfX01vf/mJPefgtHnv11Tr3on3jDBTew/8nXctpF32XhS6uZNNzLG6qb2KO2mVgrzi9d/zDHn30dJ7z1m5x0/s2ccv6NPPzoGm3hldmnspV59JPUdoEjnUUa7MeWn2H2iYYYn+vn6T+t4ti3XM+Bb/oy+5x4HfuefD0LTrmRlVsgUzOkSfLIy70cpvzDTvkWh5x+A8eecxPveN/32LqhzKzSdk7Kr+I9+UW8f/RZ3pN7nnePvsz7ci9wcXEpp+Y20F3M8eL6fg469Ruc+Y4fcPZ7lT54K6e9+0c88/IoCc2VRqGJpx9ezLvf9xPOu+hHXPi+O3nPe3/Oh979Y67+5hN0yHHvU9tOZ2UU11pRE8q45tlDcj6ruJQD85pbsgd3/Ho1p4jGR7/0S752w/2kaqPsV9zMobVh1a3w4K+e5ZJLbufSq37P5V95gMs+fxeXf+6nfObzP9P9HRrnn3PpZ+/iE5++k3e8/Z9441k38qHLfs3iF0eZXow5enAV7y4u5NTyMuarb01yOqY+R2SrZJPi+v2uj5hYszdWlCciLaA3TXNsuuzXsoUDXPal33PTj57jOz94ghv/6Ulu+OHT9XTjrc/werr51ie44UdP840fP8+1P1zIV29+iC2bRwWqk2zeEgoYPsNNdyzje7cv4Ue3v8KPf/4KP/nVK/zs7kXc/psl3PGbRfz8nsV890dPsWTZIM1CiQeNbuaCyqscOrSI7lqCPzyylbPf8z0u/cqv+MmvF/LosxtY+Mo2Vq3Zpsj5Np54YQO/fXgZN/z4OS7QouMLV99HMp9mt5F+3lRcx/HFVRrffrwoIqFoWydFGsIx/vTMQn6uxcyvH1nDbx9dyn0Pvso9v1vFY89uJhLwHR8WaJQjduO4LiwrQ03F+v2unPrt//OPRLVMsHIljI2w97w9+dVP7xIwOYD99t0L+72sP2jbb4ZAlv1S+9NPP13/svwHPvABdu7cyR133FHfrvz4xz9ej47t2LGDgw8+mN122w0b9ZoyZQrjxo2r10kkEtgvxN9111242l7bsmUL67dt4JiTj+ehpx/Db8qw/2GHsHm7bIYReHFSpL0shbEiU6bOYER8rtm+hWSmgWOOP5mdOwbIDeZob27lkMMPZ8miJVRKAY2NzYyb2MWOgdVc8J43svd+s2hXNKsswHnaGWdKj7ayZt0G0uk09kdobeTObsFaPm166aUX2W3+7nz+s58jNzDI0w/+AVMYIVkboyll2Lp+FZO7OnA0D8JyEU/jGQYhiWSKV1esoF3vilr0BdJ/7GJEAZXW9haWLV+OnCmDI6MCh68wfuIkSuUyyVSStdoKnT5jimaPZpDo1bTgiHTNNjRgQW9He5uAZ1I8Z7DfiUv4CezPgGyVvGfOnknnuPG4TgJX7Y498RRN6zfiq+3/vTL97b51/qus2QkVyBRp/mOJubqvuT49mTS/kZh/pxXecKPD2W9t4ppru9j74B5MWKY8VFNJn3Szg5eEcj4mEpFMY1KK5xHJaIe1ED+tMhkPlaCzKyWKRYydzQZSXpGTDjN84O0lLn5Xnne9fYCpU17FDQaJtH9t4hCMQ6hVaVl7yiYeY9+9BtlnryE6Wks4xggsJdm4tZnNm7vIFzPgRjiJJMXiNO67L2BgpEHgqAEndEgJPGV9n7T4cb2IOIqR7uAmXSlNmc7GbXzyg520NWzCc8cITJn+UY+e3gwjQ0mSQRo/HpbCxJhYnY6ttBxcU2T+rAJT2nZiolHQBA4qHpVcjSgskshKvdXnsWqKQtxNyW0Q4DIKI2fZtLVIMuuSbUoQKapQHjWilyHRnKEgRzbZN+xvIhoVCXK0NRc4MUUXJGoiTD3xD3xIbNjUIH1YkN/EW4rLOHlkNfsIMM3KDwhc9TOrMMDs4lA9zSqMMjdXZv5wgX2HpCTkCQAAEABJREFUBzl6cCOnDy7lXbkX+UjucT4y8gJnqv6sfA82chEZXzoJLbUCh4xu5vzCKo7KL2bu6DqmjvUxUbRtmlQcZFJpqJ6mqo1pY3mm5HalaQrF11NuhH2LGzglv1Rg5wXOKy7imLGV7Da6lWmKykwpDjEjn2P33DAHDm/gxOJq3ljbzORKH67AlxPbGYhAQUx3ZYBjS+tEazV7D21lxlDAxD6Xrv4KnX1DjBsZY+7YDg4prWa//Crmlvro2jFEy/ZBGrYOk9mgMlsH2Gusn9PliE8orGXO2FYmFofVhwEBlm3MLPaw1/BqTiwu57jKEmaX1+EN99GzfAfbX9zOTkUBi0s30b1zG/tIHvuNrWFascDQki1sXdrH8kWbePWVdaxcvJlJfds4KreS42trmShenCiu62jRj2T4y+xT6OGCwgpOK7zMhLH19G/cwPP3LqFteIw91O4JlRWcOPYqe1fW0qaxfvGxVdx371ru/M0KfvvQRu59aAsP/GGz0iYeeGADDz68lscfX82K5dto2D7KHgLnbxhex4XDC3lX8UVOzi+XbuzQuFbRdCHE0zjHOLqzUjb/PGdi3YXKD8iEeeY7vcwvrsEdHOH+B1fzte8/zbVK3775Cb7zncfr6cYbdX0tfeOmJ7nu5qe5/pan+c73HmfRM5tpKJTpVGTQ7Stx14+f5ptff5SvXf+YFrGP8uVrH+LqLz/AVVffz5VX3csXr7iXz3/xXtF9jJENPdKN5Zw0toQTBxdzTnk1bxtZwWGKXrb09vLQ75Zz+Vf/xEc//wCfuPy3fOQzv+TDSpd8/tdcdsXvuPHmh1m6eIAJ+TInDK/gHblneZNkOqGUQ+ZO/YSmYIz54SAzSgMEfQVtFf+BT13xIJ/84v18/KoHuPTaP/DkU8sZX9nOgYXtdFVKkk0kqSH5Id00sjq6N3Vy/y0fGQ1ow/ZtVFevAC1GzzjrHJasXI6bcLHRq1NPPRUbwbJ/sWi/6zVz5kxslOuDH/wg9gvuduvy29/+NldeeSUW0BQFvi14O//887Eg58ADD6S5uZlztGVp31s6FojZn6m46gtf4k0nvImoGinSDC8/tZC9p82lnBujsaWVkiK7MydP0PbgGvbfYzdOOekNHHjwvjz05AO87T0n8alPvJV95k9j2XOv8JZTz6Ai+aYbI8aCNVzw/vkc86Zm3nbhsZz4xmMFEA/koQcf4khFw5qamkgJiD355JP13xELwxDP8+T3NnPiiW/kuWefZ8b0mdJ1R/6rgaiYI8yPUBsbYdqEbkXE+kl6hrRkFEtmoRb7w0OjtHd0snnbdoSK8OUbG7IpMhlffFWYInrPv7SEV1dvIFeuyr+Wae/sYnh4lBkzpzOkaHdK9Cwf1hdbZbCynDFjOqO5HI7r4ihi1pBK48pXl8slOjo7aBrfrfpzQP4tWLuGoXvvJTs2KnvM3+3h/N/g3C5e67NLxMpOgi3pRu4t1/hdqUR/NuTDl07l8svTTJu5VYMfUdNAVqMK+AXcJIoUGSp5mbiawfWcOqlCvialrOK6Dp7vUMwPUiz1aGCqoCkdy7v6bo49Zm/j0IO20tG0gYS7TbRy+I0+GYGTOlAKpSNSIC0qRCugJdHPzMn9TOoOCcWHglQsWupw7+86yddOYiw8jNHSUZpQh/CH+xyamqfjOTV8r5dubT82pTxcfKBMWROwpoifEX1H++Xl3Hbmz9zCu8/P4Mev4jplQoGxME6LY590tIFTT9DVW4OjFYATJolNSNLdzvFHN9HYXMQx6r949rw0yYyD67kgUJp0QyaNc2lOVEiUMiQVYSv27lSkoSh+yjiJooxEmThvBA4D9jloEoGA43A10ISviV9NvNiVQXUxctipyFVdF6cubf7iId3/i/l/T5mxmLUpQUBHdZCDSht4W2k5n86/xDUjT/LVkSf46vATXDP0eD19ZeQxPp9/lM+WHuFTpcf5UPEJLio9x1tHn+dNQ8vYrbgF64xSkcYtiohMtS7B0InIxIPsXV7B+aWlXDa2jGuGX+Q6tfGv09Vq8/NKl/95Eg+fH36aS4eX8rb8SvYfXMIbR5bzfgGxz4wu5tKx57ls7Fk+O/aM+HuGy3LP8LGhpzhkdAMN2jJSN+t8GCJiPfhxTcByG2cVXuUDxYV8XE71suHH+VTuES5VJOtS1b109Gk+pjY/oXefUnq/ZPLewkLeq/LvHn2Rdwl8vqe0kDfnVgh0bcdVn8smSSj9j9WKBfMJzeNZpY2cV1rBpaMr+PDASs4bXsk5I6/y1uHFnD/yEhcVX+bi8nN8oPQs7xh7iXMHF/GWoUWcrnenjL3IyblFvFX3ZwuE7VfZTGttRHoZqScuqZrBD32a1Mf9R9fznvzLfKj4CucOLOPNPWs4e2glFwiIHSM5HCnwcF7lVc4tLeJNkt8b+pZy/OAyjh1exXECrm8cWM+Jg+s4cWg1J0q2p+Re5Yz8Ui6SLD9UeJoPFJ/mzPzz7FXYQLpUxpFhCzS7KiSkPY7ka59iXSVgnZHSrtPmxVrslDmgsoq3hws5a3Qhx/Ut4ojeFew3sIk5Y1uYmd/6WtrCjPyutOfQNvYdWsf+gys5uH85xwwv47TqEk5lMYeVX2Ev8biHeN1dIHWWAOi0/Damj/W8lnqZnlca62XOaA9H5tdyevAKB5c3MLk0yF6Fdbx97AU+nnuZC4ZXa5t3B1MFXJ3tw4xt7KF3RYHBFUXcjSPM0BbUQYOrOXH4Bc4tL+W8ysucUFjMtPIO2RO/vmBFR4PA5t7lrRxf3cpBY9uZqijRlG0jTN6Ro3Ogn4mD29l3cC3HK3p5VHkbbdUCrhYJkVFlnY7Sf/fpuFDbsImKIkpFLQDcbIIDDzqUz37u89gI2O9//3uOOuoourq6sODJbucdeuihWBBj/+rRAiz74603aCvTE5ix37Wy25cWjNnfHjvppJPqf11pv3v1AUXSUqlU/cv3NsK2Y1sPv7vnPgG4QS585wXEbpWNO9bKv1T41W03s1dbI7Pzed7S0MA1+x/KnE07uejUN3L9t97L0WekMa1/4i1vbeemmz7OrDlJ3PQw7/3YsVx25VFMn1/k1eV/4Kgj9+M973wnV33xCg4/9DC2bNrEti2beO973l3/LTT7BwT2rz/32msv0gJnm/T+2De8gQmTptDe1sG27Ttob28TcEvQ1tLEekWvZkydLr03BEGI63ryNSGpVFa+cxkTFQUslUsYE5NO+QpcZBk/YRKLl6xg8fJNrFUfsk0deMkMZfmjWXNms1ELqba2FrIK2CT8BL6S57l0a2v2VW0B26umH5F0p1qrkUok6OroYOu2bZx73oU0NrVgZBPG7v898SsvkDSByv53a9Z/vn3nP191V007v7w4lnOHstDr5oTPb4IyP3drzD6om+/ecggfuLiTtm6fQr6Zkd4GiKbipyYQhJ2MDTeqbqdWAw0aKI+gEtQJp9IuSYEeuy8cy+FpHGhu8mX+y6BPmyxQMJ6ezQjGMdQKBgV9MJGKqE6pEFEqBBgZU0e8hZUK+d4hZk6NKJc24wgEhU6RUnUmv75/Apd+yeWiTzRz/sUeH/z0CNuH5isiFlCpDIqXFzn2DTFNDTnNYiOaUrpMjCdMFoq+miOTiWjIbOW0N+/ggL0qdQcCEbGp4Xh9HLrfJt7zjmEOO3QHKa+3buiNyZP213DkEVmB0hLVXExlqIDjVHAaPOzKozAU41RCjjnUZd/dFrLXjCc5Yv8/ctknhzlwQYkoHxCMOaSyGRqa0ziJEQ7ZK6S73WVlYFiES0mRMRfxq7GyDsYRX5FcaiBhxfzjHpG6ZgGD/DnWGWQUjZ2T28QCgYv5hTXMk/OaozR3bC1zdZ2fW83+cu4HDq7gQAGKvXKbmTq2k/GlUZIC7l4ciGJNkgzQyKIAqgAtVKV/NtrYVSuyd24LB8l57qu0l6Jn/zrtl1vFYWMrOVyAy14Pk5M9XM/2fm+1317tJ6l2xleK7Da2iQPkSI8WwDlGoOKo4UXsP7qE+flNjKsM0hRWpEdQ00w24sqOZSBeaq5HQjRmFXZyiOi/QXXeMPoKx+YXc3xusRzuixwx+iq75zZKFps4amgpJ6nMm0Zf4hRF/U4bW8qbCqs4fGgZU4o5fE2siua0Q42UIszUZwAoUIwnNz0t18fxA2s4c2wR5xSf5/z8C5w/9jLn5pfwptxyDh1ew6Ej6zhjdDHvLi7j/eLlgwIrHxx5kYtHl3KO2tpzbAstctw29uRKujYK40WetLdKbMpayFSZlRvmDUPLeZciY++uLeItpRc5ZHg5DdVRGqIS+4yu4W0ji/lIcQWfEmj7TO5pPjv6JJeOPsMn8k9xSf5pPjb2PJeMvMTHhl/iIwMvcZp4OVTyn6v2J5RHsdtpxqkLlMiEhE5ArMWYg7QpBjGjD50GrE7pgqt8Vw9thTLH5Nbybsnhs8WX+NLYM3x57Dm+OfQk3x564t+k64ef4zqbRp7hKyMv8zmB1I/sXMjF25/ikwOvcGVuKddqPK5X/WtHntL9k1w//ChfG36M64ceVXqknr48/DgfVr+OFQDqqOQx4icVFekq7mRvyeTU4hI+Un2GT449xEdH/sh7h57lXcN/4r0jf+L9uWe5OPcCHxeA/Xh+EadLLlbvstWqOonkXxEUlc4bkF9kunTqTYoYXlR4gY8UnuSS/GNKT/Dh8iN8WvK+TPyer+jl7Op2MlEZQ1yXE7qTVPXJf+shVaY70Fg++CiN5Rwtna3Uxirc+dM7uf322+vbjPZnI2666Sauu+46cQ/21/JXrVrFl770Je6++27sX1TOnj0bG/2y24/vePvb2W+//WS3HSxA++EPf8hHP/JRkslkHdzZ3x075ZRTqMUhey/YjXef8xYeve3HHKUIwUfnzuF355zLxks+zYUDg7wnN8KHwoj0z37MScPDvHHafD54/ofYc/cDaZmcon3OMFtqd9E1bw3v++RsuqZvoxCsglrEnAlH0JKaRErAZs7MmSyYvxuN4uHs00/lB9/7rgCPzz777MNBBx/MQw89hP2r0DPfcgbvv/j99CsqvHHLVlKNTTiZDAhkjozm2GOPPdmmCGI6nSEp8OU4PrEW88MjerfnnqxZv0H5KbJ63ygAWa3WeHXZSoHPlaTSDcTGl19qUVCjWfcOff39zJg5g+11mgnSAmMpRb0czbmR4SEOPOAAenr71EZMNpOlUbwkEwlyuTEu+cQn2Gf3BaCIXv6pZ9n+w9sYryi7/X5sqPr/rYr1X2jc+S/UrVc1xDhEMlYe2xJNPC4FeiXtMOv43Tn4DXsztLPGT3+0ja99G771jZivfTPHlVdV+PKX4Tvfcrnjpx73/z7Fug3jqRbGMzbQTKlscNIebjpLNVdVfqDokM+UKQ24pkak6AOOAEjVp5TPUCo4GBnBbINLUsoTq34cGJICc6n0LqWRD61Pkmw2yeRxIcce5tGc2IajWRlqq2/n6Dj++OPo2b0AABAASURBVEQbz7ywN0tWLyDK7EfoujQ1BEzp2Mabjxvi2MMrmHCIUr5AHKnfem8EZkr5MkEV6a3B94u0N67l4P1KZP0R0W/AEc++s5XTT3WZNXUVJxzdz7iGRTSzlhndyzn3zXkmtG9UhK6AlzZSXlBD2O1ZEcDxwJGzmzN5B5/+cJkrL9vEdVflOPdtO3D81Wj3kqCYIHbV14wKV2q0ev1c/OF57PAjnpXpy3lJUfCJRckRzxXjUHMM/zjH/74nkV6H6q69+vIm6TAgEyjpmlZ0Mh3WSCklFfUxMjJO5FjRK8VysoZYMgwdex8K4EjfRUsqJqpW+40ijQZXOijSJMOIhKSdjMtkBZT+dUoHZRIatHRQEg9F0rpPKiXkOI1TI3Ag0PjUgR41PKdKQnqaUJTLiwN8ozdqv4ZLIM5idNQ/7JPulRcJcOvEVX4iqpFUfdu3hO2vnGNWvPmiZUsblU+LdkutQGu1TFu1qDRKc3WMrOQR671dnboq7Guue2rVEXGJAxMr0yaVSVKiORygu9rL+PKA0pC2poZpqebUzypJOYqGIE9LrY/Oyk7GlwYYXxxkXKmXdpW3US9f88qSs8mRMGO1F6q/tqFIY6BmJNMCE1RncnkL46o79Vy02dJqNIZVOqojdJd7mFTcyrTSVqYWtzFZ9xN1P0lXez+puL1Oo7vcT4vGweqABX7qDUay9SQPR1Q1FJJhhKP+WhlEehnbQn+W7LNNkR0z4+JKj2x/phS2MbuwkTn5dczS9S+l6aV12DStuIEp5Y10V7fREvbTXhtkYnkn0wubVXc9s4rrtWhYx/zCeuaqbD2VNjK3tKmedivqfmyr5DgqfiU18RKqHyj50iEL7udroXHc2KucllvMWWNLeZuA4lmFF3lzfjFHjK1hTy06po310FUaISNHF6luqH66qu8IQES6t/SS0qdxpQH2HlvP0YVVHJlfxpGid9zIco4U6N9vbAPTFKmzOo10RWTs8EmacT3V6Vha/03JFUOpWgCr19Cr6JczNsTu8+Zy7LHH4Qu0FAtF5s6YxdGHHMbPBMzwXQ449EBmz53Nr+7+JdOmTWXixAnU/+JwaISjjzyaoYEBhkcG2Wf/ffjxj2+js60du2Py/LPP8pVrrua2W/+JYw45mEsvOI9jW1voeOllPpBI8sWmFk7bsI2Gn/6Sozdt49jhHAeVykwfHWKWFmJNa1cy/MfHcKvjmD3hdHab9ibSTopJUw3plj46xpVpbXBIFLMMb0zKTsxhXNfuxLJhcd8OTlNbszWHhlat4YD5uzOxs5uKtgn9ZIpLLrmEbwpoXnj2W0hoXs7VduEe++3DXkccwPi5E6l5Vfysx5ad0quuNo1kQKRdlqpsSazZlkkn2aHoWXdHJ9YlK7JCVbRtam9uYY7o7bXHbqRTKYrFPKlUksBGLFyfp559Dht1C2WDK/JXyJYZ49Pc0iag1if5dpP0U8SyGS1NzbipBEcefywXvf+D8rGuIprr2PTtm+ns6dWcD3BiIx0z/00a9V9v1vmvkghliSvq/6APj8qZPFErUSyX6Vu6lZ/e8ixXXLmYb31+C9+7YhM3f7Of795U4JabtnPLt3v42pd7+PKVOS75WC8XnNvDhe/oV6hzd4yZD1FGggVXk8BR2MnEFbqaApoSDiZSY1GKqNjGji0OuRGPOAxwvUB1A4qFEuVyjOc6yjNUSjXlxRg9e9kqmeQ63nLKIAfstkpOcAsIRUWmkWo4nlqtjUq1jdxojYZUgbnTBjnr1GE+8+EMzcn1OFLOZGMsWi7yExgpfErbksJkIOPnSB4pRjls/xFmTHqWJm8hjYkH2XPOUvbeax2tqdWcfOx2vvqlUcmgl1tv7uUTHyxoIiwXnyM4yaiu/JVCldJoIJIOqVaf2CkTV7aw95w+DtlvmybUesjvICyMkWiBRFtMKLmXC3mMaKQ6h3nvxd3sf0ialytlXnQdhjNJIMbVZ01ex4nBE/9Gz/+op6OO/XNSf+29dTC6xfa7nuofKvja1ZgQTKQEtlBsVFrPTn3Awda3RS2tWPmR3rt6ZyRb+06lURayDfWyNu/Pk81/vb4dA5vsMzpsPQ2N6keqGxLrnyt2HF1RsuXcAHz7F2oCUrGpqhZyvnorXuq0xYAvx+nozevtxuqTkfGUqspoxYLj2K4pRUqhnmNdbWvUD0dm16hOpKdIdI2ujh5iXa2Dt+3YZPNdZRrdhGJeJ67KWVkoS3RF29RANNSAnsETbd8m1fMA1wSgig5R/b3l2bZh8+yCxMCuW/V/13OMbdOPwLaFDtu+UZ9tvqtynsCDbcMVgHpdvo7K2fYSyvPUllGbsRIq7+rZlXxilZG4lWNz9aDT1jO62rPer3od+/Ra0stdsghx1S6ib+eYJ53YlULNs38n1eUQyoFGJCz/4sG2HIu05SkpQOgpzxVHvuglBZCSsnWJsEbyz5IfBRKvraWKkrVRf17n2xE/dtz9KCapRUejbHSbIogd5Twd5QKtiqA1BUUS2mZ2NOYiJCJIT1B/6rfYMbF3Rh+v36e04MjWqrKhFbKi26zdjIT4cMSvLWdl8npZ+2zpRlZ29QcR+m86JQb1LaKlUmL7bXcQLXxB0q3Q2dXBuI4O3qotw988fC/7HHEQ4yaMp6W5ie999xYues+7mTBuPIEiPrfd+iM++uEPs2X9Wi3W0/QO9vPl669n/m57sPvs+dKCmAce/AOXf/Bi3nbYoVz9pjfz4UnTcO76Fftqy+7U/kHO1Q7NnopAzVHUa1IxR7cWBI3VMgmNsdVbX6ClSWUSPdtAoee0mUC3vwczMgeQzU1gdvPujPMmUlwXsf5POVY9OcL49j0wjhyCVu8DzzxJ4cbvcPKWTZwncHeagN/OJ//Ep88+jduuuYIvv+9d7Jtw2HbrrSz/xk34YwUSxmPirNn4na1UNaZV+dKZU6YxNpIj5SVIuT6+BtbTRCpVCkyeOomBwSE835NvNNS/e+Z6tDRlOf2UEwnLY7Q0Jhjf1Y7nGmra2ly5ZgNdE6bQ0zNAtRpQLlUplWvi22d4dIypAro7tm8j6Rka25tBgO8AbR1//BOX0jxuHGH/TjZ//5/IPvsCrZKP1FtTLsbKjP/Xx/+l9pz/Kh1Hg2J/I6ZFK4xDNdsvbOvkrOx4Tqu2aNvA47hazOnNjVzQ2sHZ6VYOk+M/VluOB6Vcpirq4I2FioI5rF0PD/6xzLnnPMn1Xxhm/cKJFAYl3KyLKyRdyxVwK33Mnp7AM0Wx7VAxCXYIhCUyzZhkjbAaa0K5pFsNKdXbFRWI8X1XIWKjdyjqBMbPM7FrKd/6SjdnnriViS0vkTYD+OTxTQ+N3jDpeDNTxy/jsAOWc/45w7S3LqJcGCQ2FdwkBAqHjOVCQoW4/ZSPcR29D/RcI5kqa8twiKs+GXLp+1/lJzdH/PT7HcyaMowpjtCWHuLwQ1Zy5KEPMW/KizQ3bifdUBKf6EgQC2gaY3BE0zgy6cbHKlsgJUaA1PEr4CoKkA9FzyNOhkRemTBfwRuNCBIRYWOFRGERn3rPdLyJSW4tFlnUEFIUSAtxNNljaxdlMh1i/v/jMOqmTbr8p84/r2vvbXqdkL236fXn/+zV0rDpz+v/pWeb96/T63X+PP/1PHt9Pd/e/5+mf6/uv87/18//p+38vZe3/f/P9MHWez29Xv/1Z3u1efb6v0u2zP9X+t/Vt+/+d/Xte5teL2Pv/1J6/f3f6tXaO5uyAhpTtu5g+ZeuI711Ky2y49MmTSaVSvFNAZgjDz+SUQGssFjh2iu+ws3f+i4jQ6Ms2HdfLvvsZ7ny6qs45oSjeNu55/CjW35E7/ptHHLggfQO7eCBu35K8YUXuePt7+aIlevpuvMuOu64nVPV3kE7dzB/bFQguKJIdYQF2J4M/OsY1crUys5erXUu9O6EcgU/StDVtgByU2nL746zppXSYo/cqw5hbwOt3mS622eoqsEEUN7ey+ThUY4eGeXgVcs46KknuK2lg6lf/w6jZ7+d5Ycdx/o3nkHiS1+n9vNfEinyZbQCcsiy+4LDSSc6acq2M9A/TFfnOFC0t1INQUBLHobGpoy2LDfT3t1KXlH+kVqZkiLo6XSacd1dDPX3sPdus5g3fTLtzQ0UC2W27+jF9VOsXLlW9VsZy5fq4KtULClqVpYPTLB27Trax3WT6ciSbWnk0GPewKVXXK3tzJn4A0MMSNbRL+6mvTCKq8WJBftyx0T8/R7Of511Q2AMCQGs2cIH3UKoy0d6WTq4gwNTIe9u6qIlNowqNHmIMMWZLVlOamrlhGwjb53UzVu6Gji90+f0cS5nTO7g8AnT+P3Ph/jkJzexc+cUYuOJxUodiMSmj6kz1IjXS+SW66HTnuGAai1FLEBUGoGwksTxk6pjKIxVFSoNcD0XT2CsWg7IF3xc0WzJFhjX+hyXfbzCFz7byylvfIGjD1zC/vNe5IQjFnHxuzZz2Ud6eddb87Sm1pHS9lA2A0b9jEKDcSLR1NUY8RajjzrIi9VX7U3gJzez5/y1nHvaDg5esIq27IvUqoNSxirUaiSdCimpTqmvRliqkMxEAnAulbGKUpVkOi1wliSohBRHy7gCZY2tCYwXUi0WQMu6ZJuL0+gR5Q2O9rOcLPhpD1MzuGWfbLLCAYeM8s4PTWeo0eG3oyVeTaU1Xi5JaW+s9iMn4H+O/5HA/0jgfyTwH5DAP0QRN3aR+UNmnDaBsQmr17H1hlsoL1uO6zkctNc+zO2ewtMPPs4/fe9WTnjjSYzm8rR2tvP5L11FSfa7vbOT8y64gHe+8/3gZXBTCfaaO4f8+tXcou3HU0YLvGH5ako33kzi/geYPzbCpGqB1rBMY1glQUxN/rDiQNU4sskO1nX8JQEXewegXFQZA36z2uqmNBBBX4pkrhVyGSqjDtlsG5mGLHJSGKG6lkkTKHguXhiRUZsdlTFaNq5h+lAvU3ZsZsZADzMVGBhfGqF1dCfbnvoTkfirJFyauyczeeY8qgkHvy1LUf6vloiIUjHFuCT6Lvb7yy2NjUTVCi4xBqhWqwwODrBi+TJFvLYzIBA52LeT9evWsUXbmDbyNTSax0mk6RseY7hQYaxSJafIW1k7N7Z+pqFJ7zPM2fdg3vPej/CxT36atq4maltWs/OGb5H74Q/pHOwlIbRpZRarXUfp7/n8L/NvQ82xhqBkMix1DSO+Yarj05LwFXXxMHmPgcGQ9YrmDDQmmDC+mf3HtXLc5C5OGtfOe2fN4NNS4C/MmcNFXS3MCyra2gxZuLrEK8vayQ8k62Ak2WRo6QyZOKEqnFPGrTXixVnGhgyFXDtG4ColUOL4VaJaRc+QSLk4mljxayNkjMFRRMsQ6aoU9dKQeFZbhWu56rNbuP5LW/nip3dyycUbeO/b13P8YT0ka8uJimWcqAFP8VjpCoXRWIoXkc64IEReGKsRWmXPuprIrvbgY4VgizQ0j9HcMgzRAJEqOgIckvaZAAAQAElEQVSmiZYAkywTxzWBqphUc4SbCLFKjELRxkG8gfS6nmyot6Z9clTC9XwiybGcj4grLnEGQoGtykhEOOqBIodOU4JazqPWn8RLZUh1DXHmORU++fE5rErF/L6aYEcmQcmJiWxjApb8z/E/EvgfCfyPBP7/RAIysUSyp1WZb1lSmkdHSd77IOuv+zqFhc/i1ApkWhu44IPvZ3PfALPmzuPUM0/j2m9cz5YdWzn5TW/k4AP25d0XXojneOwxbw45RZx23vdrNnzmC3xgZ4Hq175J98sLmSmwM7VWplHbmTLzmFC2PpagI9l5oUEv8uTHfEV2HIuf9OJ/PY3KRr1DciG9RE5I7Bpo0GJa25iFfJ6cthNL8k+joyOEUZVyZZSQGpELjXPnMtrUBlGKhFBfSsjTFfBMBQEp+ZGEFvMmVgMOtGjBv/Wu+6n29hGamEiBgJmHHYnb3M1QISaggZJ8jo0BVEqGYtVQjT35uioJx8UXGc/Sk+Oqyv+O5cfYsGETO3p66R0YYqRQpFgLBbpq5KshfQKqQwpAjJRrDCkqliuXyctH4nm46Qxnvu0CPvTBSznkxBNJpQzBopfYcvXV5L97I12jAyS0jY/6EUpcRslVPxyNqm7/Lk8NwX+N76oXk9NW4yKBhK8JDf9RQt0/28aCTJbFtSLb2kucvnsn1x29F+fM6uK4hmb2aamxW0uFKakiXckajUmXdes2s3PlFtr9BgIp1Egp5Ke3LiUsdSuAFAucxCQTg0yf1Mv4lm3aOlxDxn2VjL+NnJB1YCLcTCgsE1AajKgp+pVIethIWH60QsU+C5g1NErJBPZqlRjjJ2hqckgzSIe/ialdK9lnjzXMmr6RbGqbwNaYlAASaUNsQjBJRaYMSYEYowlkBGREhVoVYquEjoMxRluEaqMMjmOE7F21HVEai9ATiUSaoOQyNggW/XuZmBhHgDKql0tkfPyMR1VyrCqUm8o4NCsSZulXtGpwPZeGFk90k0TFWKAU/AYPITrcarcm4zRCZ08q7hyttKZjvNmSW8SpZzVy2XXH8YI7ygOSVW9LVtPVlQFw+Z/j35HA/2T/jwT+RwL/cBKICWX3YkWKqIMfWVJaR/toeeSPvHThO+n/8Y8pLH0FMzrMnGlTmDdrJmMCOk0CJ0cdfCB7TJ9BMJoTmInI7NzM6E9vZfP730/0+SuZ+NDDtGxYQ3NZYC4M8OrgQF4iRm0akBdAh6urH5v6e5dAT6Fy/+3pyq805osUFGnzZbdj1fCzrYQ1h5LaCKIKiYSHp3L5/gFGtm3HCaEWu8TTppLZdy9K8hmx5UNgJVITwln1foslyo7LgJ9kQ0" id="318" name="Google Shape;318;p17"/>
          <p:cNvSpPr/>
          <p:nvPr/>
        </p:nvSpPr>
        <p:spPr>
          <a:xfrm>
            <a:off x="155575" y="84138"/>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descr="data:image/png;base64,iVBORw0KGgoAAAANSUhEUgAAAmIAAAMNCAYAAAA7gxjdAAAQAElEQVR4Aey9B6AkRbX//6kOk28OezfnzLLLknPOKCpZQEkqGFERMYEiSM6gRBMoCoiACSTnuMRNsDnHuzffSR3+35plkaf4/vB7TxHe9PaZrq6uOnXq9KlT3zo1d9bpN8RVquqgagNVG6jaQNUGqjZQtYGqDfz7bcChelQ1UNVAVQNVDVQ18G/TQLWhqgaqGni7BqpA7O3aqKarGqhqoKqBqgaqGqhqoKqBf6MGqkDs36jsalP/NzVQ7XVVA1UNVDVQ1UBVA/9MA1Ug9s80U82vaqCqgaoGqhqoaqCqgaoG/sUa+BcAsX+xxFX2VQ1UNfC+aSBWy5Z0eQ+nwdbZRH9f8Z/lbyq36bm9bsqzV3tvyab//8iWs2TL2aulSDf2qkv1rGqgqoGqBt43DVSB2Pum+mrDVQ18MDTgxAYLWlyhlthxKRunAqzsh81XNo4+dBIYA7FHFPuEGEzs4ipdxqPPc5SXII4TKu9X8tGzkuNT0nMjBo5UEhqxwNFzVI5K2wU9KKrdsp6jcpbK4h+I4jfbsFfbpi1iZTVWbvG3MpVcU2nbUdlY+QX1o+C6qo1kpHp80DVQlb+qgQ+wBuTePsDSV0WvaqCqgX+5BizuseDIqKU4ikhZ0CSglE8YepIePQmfXj9JXhQKVIVGNUxA6MaUvZCyI5il+0wYqVaJslui3yuTd8tEpowfBeLoEjiO8iBvEvQ7KXoF3LoTDqHjkQ59EgJRZc+jN+HS70sa8ffVVuSE9IpfSW1Fuu93Hbp8R3keZdcVoEuQjBwir0QxEYIXk4whHVABYsJlVI+qBqoaqGrg/dKA8341XG23qoGqBv6fNfBvrhhvBCxqVYElYgGn/lyW/LDhxENHUxo+jp4xY+kbOZq+0SNonzCOdRM2Z8PYzVk3fhKrJo9n5eQJrJo0mbWTJtE5fiK9YyfSpWfrJ0xW+cmsnziSNZPG0qH83nET6RSPrnET6B0zkX7x7h4/io4JI+gbM1p5E+geO0Vtit+Esao/gQ1qr3PcZLrHjSc/RvcTx2Pr9IwZyoZxIyTLRLpGb8ZalVk7bjN6xk4i39hMl4fAoDpWPasaqGqgqoH3SQNVIPY+Kb7abFUDHxQNWCfhKmwUCY6VHUW5hMb6hg8l951vU/+Ta2i65CJafnA2zeecQ8MPdf3RObRccrHoCgZcdjVtPzqPAd/9Lq1nfY/mc8+i+eKLabzqahquuYqGi86n8dyzaTnnh7T98HwGnHURA867kJarLxNdS+slV1D3o3PJXfAD6n/0fZq+o7IXXkHz1dfScM55NP7oLJouvIABl19Bi9ppOO9cGi6+iAFX/5jWcy6i8YfnUHf+2dSe+0OazzqHgWf9iNaLL6fmsvPYsO0WAmHanow/KG+iKmdVA1UNfBg1YH3sf36/qhJWNVDVwPumAW0CanvPRo4M2uHTVqGho74eb9utSWw7iSUzn+f1Cy5ivoDQ6xdfzZKrb2DdK8+R3WYK6emTmfvkUyz80RVsOPsyFp57GcsefVLPtqJm6y159bEnWHT2JcwXaHr5wktYdvVVrLrrN7g1Edltp5LI+Tx32ZUs+OElLPnh5bx+0bWsmr+Ymm2mseDBR3nt7CuYf/0vyIwezNIHH2HGBZey+JnHyQ0Zwet33MeC869i/vfOpf3ci5l3wVk8cc3FdK9cSnb76cSNbaTKqep3xN43y6o2XNVAVQNWA1UgZrVQpaoGqhr4pxqw3w+LFA0jdkiGYL9m5Ua+kJkvEBNQv34lA2a+SHrRK7SmA1IznmXBFZfTNWMGprOH1KtzGfzGbOpmz6DutReZ95c/Euf7CE1ItHQ+zXNeYeCcWbQE7ZRmP437u9tYce1Pibt70Afp115m8MyZuO2L6G8qUsyUiE0v0fL5tL4xl/Dxx+h/8WnqVyymae4skisWQrJMucGHqIf65W9Q/9pzNHR1kvRd3ESSWL0N1H5vIlBUTDfVs6qBv9NA9baqgX+XBpx/V0PVdqoaqGrgg6kBC8QwkYSPdTFgYrxI6dDFlHMkezJkA5+8n6Bpn31I12QZ0lOmd/4KgvZ20h3rVaVAb22Selwa126A7k4c1W8u+iSCfvo9Q8OOu+HW1Yp3AKt7CTvLmLCJRJwgwKFx6jZsf/YPmLDfQcSJGmGtMjWlPEMKZVb/5CYaujfQUAoVvcviZJuZ/s1vMPlLXyV2MxTxyYj/zpdcRctH9hMQS4E+Q6+Mdl2Vrp5VDVQ1UNXA+6OBKhB7f/RebbWqgf8wDfw34igSZuKNz2MBolA3sQVmjgUxMYHSeVPC6emn96kXiboKYFK4mST92gZMrVsPRQczYTL52iwtvXlKs2YRuDFl8Survlsu0vvHp2lem6eQgNTEoXgNOUDAyskLyPXT9dJcXvjRNSx47FECIjCGSDzcIKL89AwKC97ADcu4gRXWIRrYQjxkCL5xCE1EnMtihg4lrEurVVf1HfwQ8aZ6VDVQ1UBVA++bBpz3reVqw1UNVDXwwdCAxTVvSWo2puxF3sOCqcgtknBDWhU6e2P+IhaOHk7XvrvRtuN29C5ZTnldp3BYmrrNpuCkktTli6y97zG8orYPXTGKPVIiL5OlZFzSTpJctp5y2gMnwI8ikoGD2xMSru8l6o+U55AMFdMSSIxTKZoLLv6i1fjlgEQpxpR8korSeZGnCFkkzFYmcuIKaWOTUO3GeCQCI1BG9ahqoKqBqgbeNw0471vL73PD1earGqhq4H+ogQjcMBYoUrRJW5X9XoLtzv8eO9z2M7a+5hpoa6bUvZaeuIeUAFXfa69XomaBq63EN2Zi+rtwojKeIlvdSfE5cEc6B9dBX4Gep1+ivGp1RcCSSVJAQG6Xbdn+5vMZd9hBRAJSRbdUiaplt59G18Bayi6U/YiedCjByoqZhQROSFltO47BCHS5ZYdkHAmYgf3DAxDYq7RS/ahqoKqBqgbeHw0470+z1VarGqhq4AOvAQEaJ3KJIwGl2KWcrMcZNhYzZDRRY72QDqTXdNMY+aSMR96JCJM5ASAPZ0079OcxrtCTeJjQI07l6HU9wtiQLEWkAgEq+vAVyVIr9C9ZyIIbrqP94QcE4vooSoFlJ0W5sZmmjx9EVyZHQZE114KrqETsB5REgRCXF6aIvTQKheEGEY6ibDEb/4lN9axq4N+hgWobVQ28owacd8ytZlY1UNVAVQP/PxoIFX0KfYfudC2LGxqZk84RJjOQSAgAORT7+5n7whss9ep4vK6BEZecR8fOOzOvoUFgrIb+Vd2sNh4zUwlW1DTTJ1pa36zntSzKJihkU0SpWpaK56KaHMtWrGbVr/9I52PPYXpitdvAkrpmOuqH0nD0SbySaWRJTSvrTRbj1+AWowr4WpFt4I2GAazNJgl9dUpAjzjWlmRYIeExZVbPqgaqGqhq4P3RQBWIvT96r7Za1cAHXgNu2WAEktpO+iQTfnENW/38CsJhA7UF6JAKQ9zaJOPOPp2hN1/HlBuvg3FTGPTNUxnzsysYee63YcwotvjGVxh721WMvelSBuy9K7uf9R2m3HAlo8/6Br4AmzNyKtNu+ql4/ET1RD+9jtaTjiesr2Xc177AhOsvofHk4wgnjGfbm3/KxJ9dw/BTT6Sc8bEwy58whok3XcXImy5j2DGHU65NgY2MGav+CCNAVkna2ypVNVDVQFUD74MGnPehzWqTVQ1UNfBh0IDxiRVhSg1spXnsFgwaPwFXACzu6YVlS/HWraJl2lYM3Hs/Bu+xPfT1ksSlsWU0DeNHkM6kaJ0yjUH7HkzbVjtTk/VpGTWUll0PoGXzbXGTvrYQ+2kaNICatkYaxo5iwBY7kh2prc+Ew4DNtqBt4mbU1Dq469bRMnYMDTtsz4AJE/CiAmbNSoIly0jXNdEkoFY7bDChCYlCF4S+IlFo+0D1qGqgqoGqBt4/DVSB2P+e7qucqhr4P6aBADffzbLf/56HPnkMfz32GN747a959Zc/46kjjuCFg49k7s9/jlPspPOv9/Ds8SfwzHHH8tLRn2LW0Uez6KLzido7IMyy7JbbefSTJ/LgcafA0uWYKKTn6Wd59rOf5MVPHSP6Ai9/7HCWnf4NghdfgTgkePYFnjzqOJ7+5BE8fcShPCgZ5v/hz5Vny277KTM+fQwvHX8yz5zwOV4/6hgWnv8jvI7llE2f3lMgkGeU9omNbqtnVQNVDVQ18D5poArE3ifFV5utauADr4GEwmGOh9fZzZA35jN89iyCGTNIvz6HwTNepHnuPOL1a2D5Mp793tm0PPMi42KXickUA2bOouunP6PnxRekBkPNyqUMVt7gWXMxHesw7et4+fKraXjscRo2dDJ+9BgGrF1J/29uYcU9d0MpL4DXx+A58xj24ms0b+igKVuHHyZhzXpe+cEPGfHSawxV5GxcSyPZOfNZfOPv6X95MQmTIDIGnaQiuz0pEapnVQMfSA1Uhf4waKAKxD4Mb7Hah6oG3gcNRLGCWX6aVOsQ0q5Po7YkzWJtBXb1kPUg35IjOX4UcdmhbkOfQFKR5GYTye26LV1uTH1PH15PO3EiBFMkW1C9fA9EZejpZvCGbtq6Y+oGjaT5sE+wsq0Vz0/iCWi5Xd3EKhcqcpY0LqM+uh+bn/NdRuy/LwQRfmCgHJNIZ6nZczvyR+5Pw/FH4A0ZASVfETdfYCwSlageVQ1UNVDVwPupgSoQez+1X227qoEPsAZMGBM5LplRAlutzTilkOyaNaRXt5OxP0mRyjF8i60EfBxy/QGpsIzjGoyfxY2SpEsRbqGkyJaUEDnEuoROBK4rkAV+qUCo8sWESzhoIJljjsU74SQyO26P/ctM7N88OuBKjjWPPMtzV/yEVa9p27KxnraDD2dVroHuF2ez5ra/kCrFjN17J5LDWlBQDhMaHJH97bHq1iTVo6qBqgbeRw3Ijb2PrVebrmqgqoH/eA0YE7MRrAgqvflXhoYYUy6R0DU5eKCA0gB8A7Wr1+JqK7IcBnjZevzBg4kUHuvzA4p+mdjkFa0S+BLwKqhCmJILih1M4BMLWJWNI3244PgIyxH7kUBdCT+ZZeKBH2fEScfTuseuuIp0GUW8TByJb4DbtZbchmWEhTVEfoKp3/gWo876GtFmA4nemEvitntZeMq3CJQOvAjUJ9/+Wr/koHpUNVDVQFUD76MGrNd7H5uvNv3fa6D6tKqB918DrsBXUZ7C/v+SHiFOpK09DMaUCQSE4rpaulpaiJI+ma4NuCvng5ekt6ENJ+nixAFCVJhQsM1+hyvpECWSimT5ehZDVELhKex/QWQEkITIMI5DnExiVDUvUBesXsyrx5/ICwd9hPkXXkTQ3omNbMVuSMlN0XzMCUy54lqG7HYgJl/g4S+dzKpbf0/rnnvTfPJxeAJfDasWYV58Ba8sIIaibg4Y1ADVo6qBqgaqGnj/NCBX9P41Xm25qoGqBv7zNSCoJMBiBJqwGInQuJQsUHKTAk8+UTJBSluHpSWAiAAAEABJREFUvb5HZIFZIUBwjNzEceArupVN0VWTJRZyipcupO+VGSAA1F6XJcjVCISlxMcoz8OJBNbUSpxL0JnL0pXwyff10vHw47QsX026sxs/m1NELAeO6pEkW4zpeeJp5l33E9qfeBSKeTpnv0Hp5bn0vTwH33PocQI6FIErO2pGbcdOTOA6lB1Prdm8KlU1UNVARQPVj3+7Bipu6d/earXBqgaqGvhAaUC4RTEkKqAlECyz4EyIDE97lq4AzbBdd+O1hhbmNraysLGN+UOG0bDzLiqZwTS1MeZLX2D9kJEsmreIBS/PpCObpu7g/clsPkmACrpra1nU3MbyxkECdrVQ28SII46hNHo8+ZU9LLz9L6wKeujaZTINB+6OqUlSyvosaaplVX2OBW/MYcHv72LDyy9CY5KdfnAq8dghdLw4h1d/eScdAnXsvDupqVsRhlK9omxuGGmb1LG7lMqonlUNVDVQ1cD7owHn/Wm22mpVA1UNfFA0YCSoBWJGsKpssJ/Ulkt4xV5MoZMgypPefgv2v/supt9zN1v86Xfs/buf07z3TljUY78QP/IzRzP19psZ+/NbGXbN9Wz1mzsY8b0f4rSMgHyZ4cccys73/Iqd77wZd+QQTBTSuP9ejL/tN0y85RdMvOYqpt9+K9v/5KfUbrGrol4umYlT2e/Ou9jsr/ey1V/uYb977mHCMSerzXpaDzycKbfczLibrmfyNT9m81t/zdQrLiE5aqS2PUNMuZPA9NHvlhGWpHpUNVDVQFUD75cGqkDs/dJ8td2qBj4gGhD2wigEFhFjPEMiCsgsX07njTfRft4FdF9wMeuvuZE1d9zDmj/8UXQ3q39/J2uvvJr28y9kw4WXsOrKn7DhznuIHn8a77ln2fCnu1l7442sv/hC1l72fdb/7GesuvtPrLX1r7qKdaqz5spr6fj5L+l+8q8UX3uazocfpOMnP6P9kktYd8G5rLpWfG//DWvu/B3r77iNDb/5FetuuIb2C85jw3lXsP62X9P17P3ErzxH730PsuaXN9N+8eV0nXcJ7ZddTXrWXDL2d8Q+IO+hKmZVA1UNfDg14Hw4u1Xt1T/VQPVBVQPvRQMxioBpS1JoLAQiN9YWZURi/TqKt/yGsoAN51+MpfiSS4kuuohI1/iiy+Hii4gvOx8uvADnnIuILr6E0uWXkb/6UgrXXEn+oispX3A55UsuJrxE6Ut/THDJNfRedjF9V1xEXoCr/8oriS67CufiayiK8ldcQXD5eZjLLyC6VM8uvhbnoh/jXnSZ8i+mcOX5lC+9gMKll1C+6FLMxVcRX3g1/VdcQyDQxwWqd+FF5K+5QUBsPunAYKN96qZgJu94RMrd9HxTWlnVs6qBqgaqGvhf0cAHHojZDjixgxt7FYdq7D6DTUs9m5ynLWN0E9kvC1emFT38u9M+tw7578nm/13R6m1VAx86DWh4VPrkaix5lXEClaGEBxpAoat7W6KsnT+NoYQQSaZcJFcsUFMqkCv3kiv1UF8o0aytxoZ8gZSep/W8MZ+nuZhXuT6Vz5PrL5EKSpRzWUzGww88jF+LN34UJbcMXi01Hz8Sd+IYEuUC9fk+MqVu0lEvDf39WN7ZYpHG/gK1+SIZpe19rdrNFkt6nqeh2E+92q6xVO6jMd+Lla2ulFdEr4+U+KRKAQnfEBkoG0Osjtr+2zEfq6+OyJ79KqMuV6KCJU85euA4Rj7HV7arelSeubaSJapHVQNVDbxdA9X0f68BuZT/vsB/9FM5vUizRSxXGBNURLXu1CgdVNbt8pqaWPQYeUyME+qiSrzzYZ+8E71z6WpuVQMfLg0UBbaK8gglIZFIXYs0GIRR6PJy9CdzuF4KRw9KKhePGEK5pobYOKgYb/vQ6KMCbnyVFTv7nX4sz9BExCbAUZ3+pmbqv3865sjD2DBxPCt2mU7rtVfgfP4kVk4fR/KAXYjGT6LsJIg1aiWOgA/4sU1BrGtMhDF5QqeIlT2SsL7cgB5h/cCbhVSYSl0v8lUDPJVh4CDat5nE8sRGIOWLodHTSGTUhFRAXv0sO4a0/ZKb/IxcigCkIVC6xxjKiQRF9aXsIDkhUFqPVLt6VjVQ1UBVA+9eA3Ih777wf1rJGEdO2iOS1wzVk0BOs+S4csqOHDFy2rHW82ZjmTiBieRZrZd+h45YB/pOVGH0DuWrWVUNfJg0YMFHMqQCWGKNGPs7pzb6050yFD5+EO5nTqB9+GAsUNOwo1hTRzGZIhIgsXow+rDEm3V1q/FHhV9owPLzNPbcONLA9PFSTfSbDKvnryYxZSy5/Xen2DKMxF770bL1dBY/9DhNo8dTcJJEtkEx9CSfWAnwuHR5CdY3NtKVyeBoseWJrRODpzEeqZAlXd6siYZxpVcV+SMBpqipjaZDP053YxtF16vIKTdC4PDm4VTyXPFNxEYyUHlWdB0K40ezsKmB4sSJlAYPoeS6qqPWVE7dB3RbPasaqGqgqoF3qYG33M67LP8PxbSQ/Ie8f1/GRudq24vlantNmtWJDCuyKUJ55sgNKfgRnYmIPnnxWGTLvhPFyvxnpEfVs6qBD7cGZPwbgRLYq408OcallMww6LQv0fyFz9AzWREq12gr0eCYJIErsvhDY08XNh6xFjxxBcQoJVziCCiJp0BUha/xKQj4FIV6co5D6pXZ9P71QeqytWTqWhiw2TSKL75O7bJ2kk01AjkCcWYjdxuNExu6Va9/z31ou/03ZC86j3WDhhEZj8g39GuMWzxE/KY0qmqTsdpzHYXCHNggxLa2HOPVD6fx40exOlejvnjYZmJ3Y73IqKBAXXvCx1LZ9cHKXpMifeihjP32OfRP35Zw2AhCLfc8hQ89pdQc1aOqgaoGqhp4LxqQt3kvxd+5rAVj7wvJuUYmqjj6SKviDs/j1fqYF4d6vJht4NXaGl5pyDEjU8NSrd4Lxq345zhm467F2672gW7t5b+QvXmn8v9d3jtr6cObW+3ZB18DsRBEr4cWLBCpO65FJLFPjyJShc4ykVNHmSxlgZNIiCXwE9qOc4gEWCKVt6dYgD48fQSKEm3IpOhIJQVPPCy+ifQs1LMoiijkQupG1eOOaaGuO6KudSiltAqUe1k8dxH5MUOIyv0kI4EnNrbg6HEs0NOVydLyqWNwd92D3KFHEu1/kABYTuXjyn+zhA7r2IyudkyXdVNwHXqyOXrSCTrqGhhy/LHMzZepP+ZQsvvuQZ+fxqiBUBVsvZLSC1oH0H/8kfQcdxjLWwayWn7EDB3F60+/Qm70WMq+S9JzSMhJJEA9o3pUNVDVQFUD71kDclHvuc7/egX5PrkyKvT3zDc9s/mb0vZq77UIrVSynbCxsZ5kmdrdB7LLRdux+qAES/fNYY6fwksDPJYkk+SNdZm25kayfDaRdfU2HeqRpUBuNVB6U76SFflsmb9P2/u30z8FaW8rtInP27KqyaoG3lcN+DJ2X4PKjqdAi5p1TQJfe+wADTlCAZjk5Mn0tDTR60M4sJ5ESz0V4GKcytiwwm+0a1PZtmwf2IQzfXOKioCFGk8lMQ6jEPtFfa+9k97Fa/EFgp4fM5TCwEE4rsEkDfEWU2jea3dWP/o8tcWyakbERtxFgZugR0AsrM8q8hbgNtST3nc3+saPIRbcS4RgtxPVlOqhPCowrtjSTOlTx1HY72OsbhlJzZEfY+qhH+ORxx6mfq896FV0rxw5uBs7QOiKz377M/6ssxnz/bPJfOwQigfsBQfuT9DeQdetN1OzcjGdr71IMihjfUXZkexGclbPqgaqGvhXa+BDxd/6q//nDlUAh2pb3/VeyPoq+Tk2NW7r2tVyLNdplOvqalfV6IhE9jsmjvJcPQu0LWGUVjZlj8oq1t5GxlDyfTq8PIN228CBl7jsdUkLI49twa+LyDT7rJOjDIwL4mMpUsXQUHHWRitt64TLro0KJFjgJFmVSVe2RlRBLh6t7F3V8JU2bKoX6+G7oUjlig4oiIdtsCRZYs0uRpE8zX38v1L8d42//RYdtj1LvP3Bu02rfvX8v6EBayNJa6RKBE7Mei9DfNjhTPrRj0iPn4zTWsvwzx/H4B9dTHvdAPKlApkRgyk5XsWeiy4VMKI7bJS6X8AmHD0Vd/hwAi+mX4NLrImdULYeUru2m/Zf/YbBO+3IVj+9luSECSQUtYprG9jxh2fieT5m5qvkBHI0TLBkNPp6MymSe+5Ocuw4jKJuxolo22lrFiQ9gSlPMphKWQ010Bizfw2p5ukaM56WUz5D6/HHM/Tzn8U0tuAJVDYMH0Hc1AomxP6/mRGuon+GSLJM3G0XqK0T1dLRkCZdiPGSWWomjmbNQw+TeOJJmnq6VDd+0x/EVI+qBv7tGpDZmbfRv739aoP/Yw1U/NX/mMt7YCB7IS9v3ecaCsbIgRkc/fMESGI5WruyDHQNsXcoRSVl8+RZcVQuVD0EqHytYEMD68Trjdo0rzdHTP5oBtwV5JraaWhYydLnFzG1cRADm4bQkUjQp5V+ucLViHmMnXvQ4SjP0dUadNFL8FxU4pU4ot/1MCpqn9nJIJKsKkakPHt9LxSrsK1mZbb9c9QzK4HlZZ/p8f/jabkacbO0UV8xNm0k50ay9yjv3RPV4/+YBiLZRyhDt6DKjBrL0MMPwxs+BhJJYgt6Bg2k5oD9CQcNYtWiJaT33ps12Swl42mcJGkXSOn1khS1XdehcTp6v71Y+PAD+GGJpBi70mciAk+UK4W4Tz/PolvuZPiEKSTSKezQctJZmgYPYbWAjrNuqZZHG0FOqLrdxmHFmBFsdta3BfBGgHxArLZNfTMjd9ud/nSG2BhMDDoJ1E6kVF71ekaOwh08kNzUqUz69CcJtWgLVHDnj34Us64TUy4I/KmW5adLQbq4/5bf0vH6cvK9ZYptrSxauY75z89i1D77qnyZVE8vvhpRMyqNfJNE4l90VNlWNfDPNGA2PrAXSxvvqp8fJA04/25hraEkA0MqNCTlrP0Y+V99yGE6RBgTEYjKBqzzdSSgFujYv2aKlWPikPXKXON7xHFSq2ujCSDBM2I04XPbM3KnWiKTJwq1Ok4UmbZbkpW1RbpyRQoNGTo1SRQTeqb25IfVthrQGes+wGhrwqETn5fTPi+kfFb5dWrVoXJo1RyKIt1YmXR516e6g52Eyqph+2YnI8vVgjDLT9n/T6fVnAV1liL1wcRGE5Ej3TjSzUaKlWf7997o/0mcaqUPqAZkIpRl1J4GXUSS4vhReJMmEAqACQ0J2Tg4AjRkfYbvvDVRVzdu21AS2+/Ayvp63KOOpuHcc2nfbHPW+Vnqj/4YpqkG+ztejoy8b+Bw1g4YQrfGbaBIlSGgJiqy6oUXMYU8JoqUY4jDkL5Zr9Pxh78qAhVUtBmjkRJ7tKfraDvpWOIhQzBaIMnIQQAvdnxGfuqTrEt5imc5FXHLqoLq+U6CrkwN0xQNC3O1RM0NkEkQ+A6uC6xbQ889fybnhNmq7xEAABAASURBVGiga8yUMY5Ht7Y/tzr5BOpHjyVR28z2x53A9hecTWHiCFbPmUlcLEje0DaP0SCU6sSselY18G/SgGxO7v6txjTECA0VeiuzmvjAaKDirv7t0spz2e2LsgkpuTEF7R1YssL4MjDdVkSyxqVbwSN7a1MxoQqt9Q3PxwErtE0RaXKoKRkatDJ97U9vcM81a+npHEg5auL1WUN49YUGWiZtxuL1/TS11rCsXKLXddg4GVBZxVruhkiOFSy/5bLwjsGaRHacwEy10+v7RCokscFYyBNXnK/hvR22b7aO5WPToSaKwNic98bHln57rVgZsTLs1ZHshlA6+xs5kl6PVeq9nbFl+N6q/G+VrvJ5nzRgvycWaSHSnU1htD0YW8OSLJ4WTa4dkNpDX/r66zTlS5SWrWP44YezbNokUid+iprPnkTDEUewduIkBhx7JD0PPUttGdbmcqTP/Ca5b36VroljCdyEONozZERLAz2vzQZtQaLxYMGV29FBc3sXWQ2UUMUcRaYdpUvJFIP23IMwCDFdnRQFogqrV7N2wWKi2gzp0cPpd1xCjSnrJ2JdHYG0PpHb0qpR4IHGskVgYocTlokWLqH3qWdIhoFakgTyJ0WNIW/4SFq2nQypCMczGC3eiutXMqA2RYv8T1Jbs5F8Q2xUTR+Vi02KqmdVA/8ODVibk6m+1VSs1CZSsnp+gDTgvB+yWpcXqmFrSCY0eIEr8giMT6AVLFrXunJudpUZGRXUaSNIusiZgpfN8aqA171RntXajmgMHLYphrQ93035rynu/mmGNa+P5IVLQvp/vobBzyxkx5oWhmUFUepT9Ply1s5Gxo6Y2lQszrHj0e07zNK2pD8kyVb7i4faWJxMKlrgqyQ4mohsQuK9fQzYrHdNvirb7Zy1irqtr0AmK8W7rv5fClYGnkHSi3QNRDYaYKnkokmJipzK/i/1qjdVDbxdAxaYbBxjhoLGX8PoUThBjBfHby46dLW2ny/T/tos6rv7mHPjT8lNm8iEb3+NxLjJOH6Gvh2m4332CPw4wfJ7HyUhHp0jh1Fz0EfJffJIom22oy9ySWqspQnpe/5FFt5yG6ZUwo73EB29G3DKeQGuGA0PXBmvhjipthZe+MsjPH7rb3nlT/fy2mOPMu+Fp1n2yku88tjjJKdvyfoBg+j3BfQ0pCrf+YoCkqA+uCIxEjgjckjEylMUrmvOPJKKyDlhhKPGLNjsUdS8aZttmP2buwjmL1Z+jFHEbOWf/0Jw9U9Zd8PN1Cly56LDUImi27q6q55VDfxbNWDUWryJdLNpvlRW9XzPGnj/Kjj/qqY3Gccm/pvu7dUCEUcbCL1OkpWJLHOSGV5J55hdk2ZhxmNDwqdsPDlAg3XO9jeAePPwZGkNPTFNXpIHSkX+qlVpp4BVQzlicrlAau4KXr99OfN/FjJhSczWhQ6m9a1hSNxBg1bWQ4YPYZ22FUIBsU2dtzJZ9kZAcK3y52mCaGnNMmFcQO9Qj9e1h9GticPKYp2v7N0Wf09k2yioQTuhoJ51plO84sMStRmK3omZrWPpnZ69lWc2Ai2phbJr6NQk1O4nWZ9IKJ2i10uRl55Dtfnf8bLPLL3Ft5r4P6cBI1vqlw31ZhM0DBrA+sWLiMIC1rYiEypYFRKt24D9r4KS2lasXTCHnqeeZuiWO+E3NmrU9DF0q+lM2WkXZn/zB7R2rqckWFeTq4VQ4CiXoTBqDL0tg1hnIlyhrnR/n0BYP+jeLnIixyFuyVFKOZRiwMmAolSdCYfm6VsxYfwWTJy4GYNHjKJp+ChyQwYwdOgwmoeOpeGQTzL0W9+mv7mZQFHyjOtrEVImVyjS//xLxIqGR8ox6pClWOlagbuyQvCOQt6xtj/RtTvlEo8Zw2O/uhNXfiqMY6JCQaBsEQPXr6Vp/XoyiuC5ki8KJR4GRLqlevzf0oB955vo/6Xn/5O6b28vlgkqpoEly/Ptz6rp/3wNOP8qEa0xhMZo+gf5PfJy8AXPo0ch/g0CXvO0XfFIfQ1PTJvAS3vvzKv77cqL06fx9IjhPKYtiKXJGkoCEJFjEBvQkt2CGCPn2aCtiRGZGgqZBDPShmdclw1+mpwmhwlhCf/VDtb/dQHjvSxuJLQTZnSN8FVvSF0NvakERbnY0IgtiKNRW0bROIfVam+ptinGTIRczXzGbNfGS8V+unyHUCtl2xeDwZXlG975iN7UqlG5WO3EFS1ARAIbpepMusx0DA/2FSkLRGqe+QdGVn9qgk28HPGyZN4qaYhUMdB92U2xLJHh8VSKP7oet6vsrSH8Ts/vdV2eTSVZKyroWWhcPbWcUL//Rla3oYOe8aa0VI//SxowIJOhPZmmOHUzomHD6SkHGN+TFmI9c2SLIaVZL5NQJCmW9TTp+cKHH6bcn9fzmELCBcena8YbpJYtpSHsBdlcv0lAOcST7Y096jASnz6UlXUN5B1DRuNqoMa9rWd5unj4rYNJDxsCWlRo7UQgi3QbG1jR283rS5cwcLMpogmMnDyBEZtvzoAtpjJ0u21onb4Ny9e109/TR0JOoxwWBSQjUk7MvN/+mrhrA5GQU2TKRJI/6u6i1N1N7MaUHZei6tjx3TR2HPR0k8jW4jTW6LlU4CVIyC+FHpiorFENNkCoW6zmLD+j1AfprMr67jQQq5i1C5lMJTAgc3rravOt77RX+9yocBQ7NqlaaPEiqqRgk32Y2Ki+oweaU5Rp66oa7+lQPVtHF4wSpVyS0tRh9DbnEHuUJRtXE5apbnRW8uxtlf7zNCBr+NcJZY2k7Dgsz2Z4qbaWRwXA7s9kuTvl8fOwzJydtmfXa3/Cx66/nqN+fC2fuP4m9v7FLTR/71s8MKSFmQJq3a5v3bC2SGS0srBYVudqu3CAfP5wAY/06DbujPp5Uk6yT1GygXmHA9IJ0l0FCmGMW/YxxsHI2eqDTKlAzYB6ujRYysqP1P1ATniZWlmZ9pmnvN5EyDa7NlMzfBXTd69hSRZe9j06PK8CpErGqDT/9LBGv/GhqRi/ddL23pXnDjX5vJxM8CutsOdrBLbIwTtxyT7+B3LEyIuotBXqs6x27ZZjWX23g78gXitra7gzAZdogrl/3CTWH3EYA84+iy1uupHJ115D9IXP8Nhm47hWw/L+hhpmakJbmc6SdxPE6mssnrFBwBI5BzShbiQwVI//QxqQrUWyh+7mFkZ/+wwat9ue4dO3AAErZCOOthPp6aU0YwaZchkTG8qyoc0+/hHc2gS+xpNPikA8mkaOJE66BNriLyVzDD7qKBjYBBqfzuAhjPjSyZTGbk7eSREK1DSNHAcmVQF6TggUXELxl3nLLouE2l4MixHDJo6nPy7QvWwZ8376c16/9CqW//UJjDGg9pyEIZE0uK5DrPGCjoTkcRS98hfNo2/ePMkdgRvqeUz7Y0/w2mWXk9DCqzSglbWDWliayZFvaGXJczOYMGocJunhi4+Tz9PTV6jU8+2nEWw0VMaM9Umh7o3KWdKlen7INKDXW+lRJLuKMES6i/SyHdmpGyM7FSnPnqFrUBGRwfrswHEJlBHLTh3A2kvJjSpXX3U9MdrEX4/f1alqqr+xaOBC/9AG6j73MXIH7oANelj5YiuGCto2bUkl7aVK/4Ea2PSO/tdFqzCWISzN1HKXnPlfR4zH/ea3+NOIkbhfPoVzZr/M6bfcQq9WnTVtg6ltHUDr8JEMmzKFwfvtQcde23FtsYdnkllW+/UUTEZOTxZnrKgR9QJyg/oDttxqOOVpDfyiex1PyhH3ez6jC700dJWYv6ELgqQoQWBX5daleobmmlq6TaQ8DRSxLDkOy/wcz7gBL2uw1LQlqMttwG8OmbZTkdpxCX7fU2B5sp6yZoeyBlHAPzdrPcYesYaroy0d144yA65TZqWf5B5to86pS1PveNRognPjf+RlxMBo8Lpae5dxKPih2o6UC54uJfFcK8D5m6DInWNHcvwDf+Sqx57iWzfdxJGnf5PdjzmW3T91HJ86/yIOvfQSHh01nNPaO/hu+3puJuD5+loWSg9La7KsE6A1sStnIn1IF0XpKlJkotLYh+aj2pH/VgMGSnr3zdOmUjNpLHEuReC7RLL3wNqhomCz7/oLidcX01Qo43ouq7TVmBw+GjeRxqicq3K4Ll5Dlh7jYFK19MruMlMmgKJlkevJkl1MSxNTv3oq/Ypi9zsuTnOdRDMaLUZRacnR10/vkmVEQQnXifAMZIoxfQ6ktZjpmzeH/E9vYfAbC5lz6x2gyHIoDpBnxJSxpFrqMSm/IrsvmRJBQE0xxC8G+JGDCV3iUsD6Z1+g/vU3SMfiu9OONJ9xBqUDD6Y4ZCjZzk7aX59DLJ3ERgIIRLoCoI56gMpXmqt+/J/QgKP37YmsHZQdKHqyUZHwExuBFFj7K8pMbOChpLHS56VYL/ten6thZTrNunSGDcrr01xYEFAruVZ1MZavg5jh8/9iV4Ha7PMN8YgW3NEt5KaPJF8jfsr3IrDNSPT/F9ZUj3+fBmRW/5rGZANs8H0eS3iM/OKpnPf0E0RyyMeeczYnnvkDckNHkU7VMHWUHGcQY78s2+87RIo6TZ4wnbOvvoGr58xk3ccP5ObGFA/UpFiUzcp5u8iOyWmF2ionO+v1hZzyjemkNkvwm54yj/gJ+uXwB5cNwfL1bCj1E8gu7V9pxpSJ4zK1mizKAjFlTQJ2YBXkbNfK2S7Q5PN0fx9tm9fS0uIQdfXT1LyOPY9o4rVEmQeKRXrcBMlQOjOif3LGyg/ffF4ZaLGhbFzmpXP83qRoH9tCW1stY9JJMmE/XuSoJ6r0d2ek+yLiZqJKm0mNfKNB2y8eCzTJ3Sm+yyZtzlmX/ZhJE7cgTnmaJhxtwSK+MfaL0qV8iURtIw++8AqL8kXOf+ghoiMO55I45CeKkN3aNoifS1/3K2q5VJGyUBOopmDxCage/8c04CapGzaCWFHrsuuDrNII+Dgi+8X3Umc765bOxxWQL7oObQfsSzhoKKFRdBVUGhAgM20tDBSwWRv7GpeTcWoy2O9n2ShXVAr54403QX2WsiamUG1So/p2thMUK+vqpT1q0mk8TTAFLVIS4un1lZk1cyaD6uqp031C47iDThrHDkVhLkxZ9loKWPL4M/SvXEVULCk7JtLepmMlC0vEAnYIjIW9BfUhwu/pprmUV+Tc0DN2Ag1HHMnor5xKTy5LqqeLTNd6ECgUC8kfkA5CjVWqx/8xDcTqb4QjT2xkSTGuxoPWxRVbKJtYESjo1byzvraJVRMn037wQXR/7gTcs79H+sLzqLvmShLnnUPxG19l+aEfZ9XkqfRmGim4Lj0uFN1QvEO18u5PNYuNxNkaRfFgkPhRhnFtFJvTaPqTrEhqxJtK2lA9/u0aeJcNOu+y3HsuFgnYLJOhNR1wAAd99SsU44CJE0ex28474noe6LljDUiON7aGqDBSMgY3MhiZT2Q8UoOHse9Z34PDPkrp04dwxFWoAAAQAElEQVRxrxz6rESKvCqmwpBGL2bxnNUMbSjwre9MIhiT5tZSN/c5CXoSCRrzhtdWr6E7jZxyAJpAPBNQ47qEAmIFXU3o0Gegwwl4rbOXzgRM2a4F1+sj7DB45T4OPqyVKTvW8BQ9vOIkydvJQzLyT45YPRBG0ieaWgzdWhnN05bHL8OIl3Nl9vr4ZNz+PqZriKS1fRPiKPWPzIxyfXFwpIsuL43l8UQuzT05l2uERpdM34q9P/d5YvWXKCQwRVD/HCfCSK/CVKRVfuKUyWRTCbyEz5a778bp1/yEoy+5jPZp2/BxbQdPOOcc7hw8kN+prTXpDJGp9IDq8X9IA7FsVWOqrEnGOB6eDDghckSu/DthiXETRtHetUZ2ZujUIiu79XTs9z6N66GdSQwRrrXlVIb21hY6dfU01p+79TfQ04lWQTiKThVffBEWvo6nbcmE2qJUII6KeFpc+bLjSP6gsv0uEKbmCcNYfqFMoLE8aMRwyOZYk6unecddGJypo++RJ3juqp9QWLGCRHeemjIk1Q/79gLxkEuhLPkLvT0E69fxzM23YIp5SvleYk2g3W1DSCgSb/l6rktTTY5kfxc1HesoL1okABdBbz/5NasVAVHaMq7S/xkNVGzQxJpDIhKyq4QWzhohhFoU57UwX62oV8f225L91mm0XXM5w398JS3f/Q65z3yW9FFHk/zYodQcdzxtp32diVdeQeOF55M845usnjCJXtdOTkb+WnZl3rtKrW2XNBfUjhuJm/aJnCLZSSMo2KCGMZpBNOws3xjtKL13/tUa/x4NOP+qZqyB9CY8Ru++M2ltg6V9l7GjRpHJ1smgwciw7YQfSILQcWRArpyt8gEbwbLG7xuPlgGD2WKvfdn1q19nnxt+zL1y+uuSWTw52GbKmA0FNnSW2XF3n+O/PISOgXCLHPrdpkRvqoaw3/DG6m4wSVmiwZGjTxogkdB2p4OnNoKkz/qUw8yePG3NKbYYE5Cu66ecDHC1+q7JLOf750xgXTbiTk0ar9WnVNeXkVtG/MPh6okjw7c66BFwm6uJ4zfaSv1r1M/enxpCc2YD5Q29DDNZHE0y9r99+Qcmb2YUNTEsytVyl7Y0LxSPu0YO41oMO//obH5066859FPHMH2X7anTdo8fuWBcrD7LkttGF6yOHcljv8Ni5TGqm0kmOfLIo9h5r71p0jv56Mkn86Wf/ZxZI0fyoIG1qSQby1I9/q9oQO8dE+HIgRshePtdLQ1RsPkOxMYQr1hLRlv0aCJKjRtPzRabk2luxh42AmyIBMTAeBnGHnk48YAG3BdfIvXAQ5hCr2w90PgrM2z5chaf/yOyQRcpbfehrU4EjJY9/CTxmg5i18iGDZ6M0MimTQwKeZFaux6TSeEOH86wkz5LYqvtWPrgA3TfeD2dP7sBv2Ot2ingKtoLthJY+R2FtCJFtnrXrMNdv57ZvxEw7O0kUp86tcBpOOTjNOy2M67G9trbf0vhj38muXYNLYV+5j3xmOQOoa8bT9F11/K2OqF6vIMGPsRZccW2NRRkN9DlOqwTAFs1chJNp3+H0Tf+mNwXTqKgrf0VJUMi18C6Ne1E+YByb4mE5oH2Dd1EdY3kdt2F+s8cx6DzzqWw556sS+Uoa0HypsW+ax3KKrEgLO9AsqkWV/NtpDmxdtxQSmlXcsaVURDJXnXaofCueVcL/ns1oFf4P2/QGpB90ZaTTUdKlByXolbN8tkygFjrZIdQWxElx5G/30iOltGenvj2qsiU/D+BGxGaUA47lmMM8VyX7bfdgaaBQxm99z4MUth3AS6x6jQKVDUofd/jSzGJTvb/aDeHnziU1Tm4TavdP+Z7KJo0S1Z1094fy0QTuBLI86KNRiqnWsRjtfbtX9SKt0ty77RlHVNHlzGmk0xbgkBbIMXOVQwbtYoDjprMkwTc1tfDkkwCG1GLjJGx/40MRj1ysUev5zI/meCP+W4ecfJ84lOjOfyUWlYsX0mqDw0+nzDysN8RM6oQi+y5KV2UQt5QROtncZEV++7J9597jo7R4zn4tNM46bNfoKV1AL7naMKK8NUvV1tBJnA0cSCekJAklXzp1o1dTGwwUSwJIeE77LLz1tTVpki6MG3LLTnqu2fyUMJnkQWwxlO/qBCbjlgJS7pUzw+oBuz7s7RJfJsWGVGst+1oW7BiPPZeZAF8QIhRtLj9gSep1XZ9aCA5dARe2wAcx2AXVXYEULEvMBr7iZYBDBw7mtKcN6h5fQEyejzHoTB7FulZc2hbtYqMolSe7DHWYqS0bh1zb/ktxQUL0X4ixBoXsmk0viWGWEdkJEOoxUjQ0MiIYw+nPHkMY7aeQudTD9OwcrlkiQXEeitjOySWIJVTHCSvotFuuQjLV9Da3UmsrUcTuOS9BAP225uwoY64fQ2LfnsLtW/MU0RMZeVjausbIAzonz1Hef24VlGG6vEh1IAsxloN9hXbhNb6skMq964e2tceGEN3IsFKRXzLB+/HmN/cSP2XTqa/fiBdCggUO/vp3dDF3X+5m/V961i5bimvvfYcv7/nNtINKRYvmkfcV6IjMGT324shl/+I+BMfY32uTnZrW6g0aZuvtKtmK2n+/lBRrVEoS7CoKUdiYDOh7Fsmiz+4Udv+iB8EkrfSH5W3vP6eTfX+P0MDzv9UjEgvGJFnPywzcSwrarUilaVj7EQaxk+gVLFoFx9HBMIEWIPZVEX+m415RrDIEYBwcVwHhPBT6RTNWnXblXrK9xg4fTqLBegCJ4crgFEnAVa83ku4NiBT28NxAjpf+NwocgMT3B328utyH69rK/GZ7i56jSMAlyQ2RRIZn7IPC7IZ/lyMWBhFNNXBJ45sIdUqSBboYQmMF2Mki+e2c8SnckzZNsdzQcQvBetmZhN0C2jFIJ76MBCqjR7PY1XW54lUghtU9km/xF4Ht/Llr6ZJpQss7TXUSaZElCcp0GksA1W3enB0daSYUJGtbm1pPliOyO+zO1/9yU+oqW/EC+Gr3zwDXFeyGYyJ8FwHxzHgocEXYSfUWP0RK3D06aJyShpA5Ww7sXEYM2YcNTXqtOfhJRx23ncfspOnMKtcot/zxQvxUp03T6OrJV2qp9XAh4Ds+7QmYq+RMYQYIn3GsitEruzI0Rigo4Nw8TIiv4CNWHu1DRhtYxe16qdUpmdtO6pIqauD/jUrQYucjCaXpAZ6TjzYsEG2FJNftJjm/pLGruw2gP442vidtM4eGhYvIZitbUstsJzKlk0saYIKLvQiyKidWBNPWAqI5QtSfh3xhM3oyDbR0zySOJEVw57KIi5Sh1zVUaMU1EEjcOhrPBaWLKe5p4eoo5tUmKYc9RB0rFIbScz812nr3UAmKFBWnQ2TN2fwPvuDonnzf3MHDYUCCDTa7nwIXn21C/9EAzIdPTFE8pF20SEjVBoC+c4N6RSd06ZRd/rpjLroMvqHDKVPPn7OvDd4Y/4bXHXNVaxdv4bZr87huade4KtfPY1sbR3z5y/iT3+4j0uuuIJQPr9j3Xo6+4p0y/8O+urX6N9tVzpSKXB8YsexTSK3rbIaSpLm78+4kmEqC/C6CaOI0wnZv4sv+eJal2QuWalbcsBXYZ2Sn+rxH6oB538ql6M3bCmQ6VScn+7zrscc39D8ycNo3XorIkWGkFesbJOFalFl9PmOp1GuJV0QSyqHMvzQlYP1CRpbeKTYxYsJF9xaMk6SFcu6ib2kcEiB+swajv2MwMrpw2kY5vNcb8it7WV+uaJdACOg7IaaBFI42WaeqklzC33cXxLwUhTtM58ZyE5758k05AkKRfo2FAk1MJKNOZJy5CPa5vCts4eQGJfgD5pMbiwEPOalWZWppTORYk06x8JclhdqEvxcK/0r8yFPJsvsdvQgTjktTU3jEsJCjv51LrUmICUwZ96mC5u0ZFVUdA2LHFjQ0sq3zr+Q5sZGevJdHP3pY0i6PhhbypZWIXRo0rSTZ6yZpxyUCYJAme98GmMqD9KaSB0cXMvGxGTr69jrsE/whiaerkSMfZ+VgtWPD48G7Ku3pB7plesTLF6xpFfOgnsfIlrZLice0C8bC5xYkelAoCtBoTkrUGMq9hInDI62FQsrlqt+URPNLCKNy3Uvv8j8+/4Ksm1fZSLZuQYcXauWaiYr0Lt6HfYvFsUWO74VEMZRVDej7ftsJkN/+wZcAaZkaz2hZ2SdUWVCsuUzkWTt6qXc349jF3davdXusANjLzmbLS49F6MJL9lTVB0qx5vdrKSJIuJime6lK6jrK9A9bzGucfDUxobu9cKNIcV5S2lU5Dyp2TevSNn4Uz6NUbShZ8bzmFmvkLY8JLQronp86DRgbcz6Qr1+rN2HTkQk92pBeUnAv93LUNxxF4ac9z2ajzmMOStWYVyPpcuWcfvtt3Pd9dcxYcIEntPOxZw5c5gzZy477bQzV155VSXd1dnFiGHD+PbpZ1DKF+np6Sfd2ka3bH3017/EqlGj6dYC3dHc4Uq7sciO0f9ix8p761Q5K1/tpDHy90WtEWIiBS+82iypNo0fVZT4bxWvJv5zNfBe3tNbvaj4QGslytG71tQPRWNkvEZO0KUo41yvLa6RYzcjF/mkS2AjNLIb8vkChXy+cs8mRm+7xkpb4q0jrvC39dH2Queq1Txb7ueywnqWJj0KamvhqghXAC3fXSbqWkP9yGV8/NN5LrtxHNN2iVmhVfwTvR53LS/SlTYYtygHHPK79b3c1Vug3YN9Dspy8pdbSKZWYwy4fqS+IPIxXr9k6JPz72XK5hu49Q+7MGL7BM9ly5zX38m3SpInleF6z3BtKc85Hb38qhDRMSjkjLPbBN58Bk9bj1PTR+fqfvrX50nGAZ4mK4Mr3kZE5Yj1GYjsSmaRJsKtT/g0rcNGKTgR09jSyO777oUrASNNfzGqq5EolUmVMcViwIoVKyqO4L8DYla/xhi1onPTRQ3brK223po+TTjGs65Az6vnh0oDes0VW3u7g49lA4E8QX70GEqjtLpWJNaNHbIiX2AnDgwd3T207rs3xWSdcJWr7XANGo3tPvu9l95+ajWO3H6Na0XGomVrQIAo1Irf0aLBCNEveP4VTG+J/o4NhAQaY7L5CFzZWvuTz2Dq6igPbCMzYADJplYSI0coWmake0vyHxLYDUL6586l2K2tRY2d0DWYIcOo1+Ihs89uRBoIcZ8FaaDiGKgQOsJiifL6Tvo6O3RXpkdRi8gJyanzC/78EG5fnkVzZ1NS+KBgXIo1daS32YpY+RvuuIvWpUtIiaGC8Bp5YlE9P3Qa0OvV2DDIXCt2k5B9+lrvxhoD6/wMa/bamcEXnMOShoFEqXpyQwZy5z13c9hhh/HJT36SLbfckqeeeopLLrmEz3/+84RhyMqVK5k1axbHHHMMd9xxB1ktOBqaGuja0MEnDzuSVavWkmlpw5s6jWFf/gqr6+qJnI2+V8NOc45TseV3Urb110XNOdnRA/FyCi6oQAPbUQAAEABJREFUA8ViEZNL4wxpIfRd1d9YU4/+KZ+NJaqf76cGnP+Nxu1LtowqTl7O0BNgqpGDXTjzNZZru6FYKqGIPuUo5Ne/uIUvfv4LlRXEwgULiVTOUhzFlbQFCZtok2yxnG7sBRSK/ax9+hkOUORpfCrN66bMgrikrZKYkmMoyTJDAZNIw8lJrGP8hOVcddkwvv2NNsZu4fBSz2pmlxL0uzlybpkgYRgxLsHnTmjlzB8Mpb55mZx8if4NZbwU5BpdTBCT3xAQplz8xgQpv48h6dn85tqJnPSFobRsk+Wl+og7iz3c2tfDwynxHZti76NaueaGSRz5iS6yzlIcATMTO4RxWVu1EaGiAAHBm100WN2ZN+8cx9GTmKJyx0+bjvETemKob2ggpdCzLRdpApE6iUoxHetW8fgjD3H6177NEUccRVtbG6lUSnXe+bT8jTHYa6yrXQGiw7FOp7/I4EQSBfIqzkjZ1fNDrAFrd3biKbkOfbvsyLYXnYM3uA2CCNPRT6ToUyRTcoa0UbvnzvQJKBW8FGVFXONyQOi69K3qYN6fnyAuGkqymqi+RhOVR1Hb6n7JkAg9hkycKGsuQ28HhSAPxsGRnRv5i5WvzgY9LWg7MxDSiTO1MHIssZsRaHMpOhLHiUnoumbBAuwX+4OoVKnjVXgk8WNFy0uB8F8fEsGeFUKHHS+OQByFMo6YFJ0y/X0dxFpseYpsN3b3E/d0EyxfgWO/DyaAV540Gre+iY5X5tL5wCPU5kta7CB5jCS1HMW4ev4bNPDvayJSU9YX2jEhPE4Cl5JAeWe2lmj33Zly8bmsH9BCy+ARPHH/o1x9+ZW89uqrfPazn+Waa67hlVdeoU4Lii984Qucc8459Pb2MmbMGA444AAuv/xypk2bRr5UpE9b3LffcTunnnIKf/j1b1m3bCU9mmdaP/ZRnB22oVPRNwvC7LhE1iax/uE0Nsc4FFIOyYYUgSmD5l0E4qKUT9xWp7FpKkAsgspVl+r5H6oB538qlzVaIyYJOVRXFJmIrLYsxgsgzP3Nzdzxi+voLuflwOR4jeHo4z7JrtoP/+63v8MJJ5zAN0//Jo8+/AiFQkFc/skpvkZu1fcSDB86iF1TOQ6uGcAL7Z3MzPczdKBHqaeDTEMGP5eg3OkQd0WkcjEDR67ltC9GXH/VQL59+ea86qxljZ8kIVn22GUg5507mS+fZmhuW6zGixgNPC3TwfHANTJuyV6IKWuEJtIhbpgn6Ful6NQcTj29xJVXN3LZJQ1cdPEAfnTNaL57/SiuuHIwP/yex3bbrSTVUiYiSbxWvIuQaXYIa1zWa5IqJ3w9C9WuqQw3I2W6urPbLvZar2hfLgowAquxcTCxh4lUVmKZ2LBy+TJ+fsMVAmCf5YqLv8evf/lzvqCV2MiRIzFGhcTr3ZybShqN2KceepRBrc0a01aud1O7WuaDqoFN711mR6iVdbkmhSOA0/HUE/T8+W7mnPU95nz3OwRzZ5HTStsPQ8pOSMkrExe60UCgcUQLdQNqCYt9UOwiNaSR0dtOxQjsFDUm3bBMSpRfuQLWriXb0UEuioksLymulEwwXFE4o0h33ZrVrHvuBUxXt8bvBgJtsTsqI1PHiSEZhHidfbgd3ZTsd2zmLWLVa3NZqa2g/JOv0PnSTMryByZWJZ22f7a+JTBE5VIlqpXJF0mu6yTf24MjWWp6eokXLySpraa6UpmUyjaNHQOKDMbyZUExXxmfEfaI9XRjyt5V6cOjAWsvlqyt2RdeMB4rc1l699iBQaedijdiLIuWreaJJ57kgQfuZZcdtmatbHaFdiH6tWAZN24crwqY1dbWMnbsWIYOHcovfvGLStre+77P7bf+li2ma3GtBcHatatYsmAe61et4vV5Cyhmsww46hN0tbQIWLlUDmvMVqjKzd8+YiXLmhfTg5phQB2BtlEdAbFUKqPAhINpq8fNJVUKNHXZ7lTS1Y//TA04/1OxrEuyRuHqVVsDFk4gG0eM6smz1dxlLLnzD6C9cF8PbGMm7XLkkUdw1ve/z9y5c7j+uuv49LHHcNwxn+Shh+6viGO3GDauBCxntD3oaTXqakWcoGHyZtwfdvK6G9Ino+v1YPKYRjn7HjyviOMWoC+E/pDA7yPO9eIUVzN20Er2OGgVB313MC91LidMhIybkGLHvT0yrd3ar8+T7w5J1jqk6w35vpi+7gAnJ2DZYvAdQ3mDhzEGp1HGXZNUtKzI2Al59j6wwEcP2cDRR3dx1Ed7NNDW0pRehR91g1+mkChSNCFx5JLOFWgYmmS1Vt55zyfSQDNsPN66auZxRU0Cha/fez+RtjstKDSKqBlc1rWv59yzz+KIj+/Drbecw5bTc5RKfey6y3YccsghFRljDVLexaHmcdQWGOxlynZb8uradWzw3MoAxh6bBLPpKv1LNfB+MLfv3UQRqZdn0/fjm1n85TNY9cNzSP7ip9Rcez29P7uZDTffzoprbqJxzXpyhTztjz3Cuht/Sc9fHyb/xFNkZ8/GrFhJ/boOen/3Fzqu/inrX3wOzy2Tjoqs/9XtrPnRVXjPv4yGD77sLXIdMgObyQxqZcWtt5KZM4f2B/4K8+aCgJ5LUdYeVf5AxY8gE4CzYjXh0lXk58zHXbKchs52Wjs3EM2agzdvMY3JNDbKZt5UZGyvAlu1jfW0NNdjZNu1fWWcl+YyQttAscZ1QpGwXvs9MEW1IzfEF+Bbdf+TxG/MpyGdYPDE0QKfPjGOxkosyS3TKn3YNGD0Zt0YfSK/7NKpRUL3ZuMZ9dUv4G+1Bdf86teyAEOdIk5jJ4ziuz88i/GTJ1JfX8/AgQP5y1/+wsc//nFef/11+eMS8+fP5/ua53784x+zZs0ajDGc8fUz+PGVV2F8h/6owF7778PZF/yQXE2GWFuJtdMm446boEhcAsM/HhJPdrgxP1KgIDmohTgJml3wkynyvX2SPSY7dIAGTKpS0I5vW++d+FUKVD/edw0471aCjRP230rbFytsVTEWm9YaWU4KbFQlJKRGRjam3EvjqmXccNF5dKzvwCsbPBmj43l8/PBDOf273yHheQwQqOla9jInn3A4E8ZP4Ac/OIcnn36MJUsW0dHRTiHfC3Eo1F9iaXcXf+oscPWqFRTrGsgI2H3kyIEkGkoE/WWC2CFR5+LU+wpsxYTaQnFyHolMEZNaw+DpnaS38FmZjnDyEa7J45kAJ1ITpmw/ZNUJgZ+QSFGrGBeT0H2+rNV2Xj1zxSuJR16Rt06i/g2kG0L8+hKFrvVE6zrxGvrxB3hqG63cy6S0DZlok0zZEF8TzKA2WOIZHsjHrM6mBRgdXOOAgFfJiLO2e0qxi+OmWDBzNr2rlzJ/8evc+6d7+dLnPse208fz6N1X8OmPxfz2V9tSLiznlVfX86MrLiSdUb9V3xXxLg77vpB7KatHeDHb7b8XJ9x6MzdrMlqbTGtQSx0e9hGR3rb94mr8LvhWi/xnasBILEvWOduVsl4pXgQZRbBrH3uYwjWXMGLOi7S+9hqt/T00axGQ/8k1FH5wBs4vr6OloxOZCW3r1lG+5ipK3/k26487gTHPP8aaQz/JuuM/Qyge5asuZVRPJ8mSmGulPlLb595tPyf3xlxitRVqOnE1Nv2FC1nxpZNxr76SjMqMWb2MlYcfTvK3twnAyfZkoBV5JXDRLcITDxFfeznBN05j/aePZOnhH2fJ0cfQ/q1T6L30PKI5s/C1EFRx5G6wPsqT8/LWrqH/kgsI/3gXKUf9ff4Jirf8kpyiZBn5ktJZ36Np7jwtrtSa/MGQ5YtZ9NGPsP7Ez2GenoGrPqDFjeVb0Zv0WD0/XBqIrQ+U/41cyMs/rx04nHHf+yEdQ8fSXwxoramjp7ODi664jDXr2tl1h13RhMOf//znSvRrzz33rICvxx9/nClTpmC3KR955BEiLXL22GMP3njjDZ5/6Xkmb74540aP48477mL2nLl85MCDWaHdjVeeeZHEwDGkD9yfrsYGjRA5Xs0JsXy5TBZHpmm/y1nxwUqXfEN5dAs9YQFXEeuwXMRPJUhqDoybM/S0ZbD1Yg1y7fh/uF7Wh6w39j39S7pkZEbJCAbLsLcZP5YlKxZS0L84LOLaZ2r5lM+cyLnnnkNnbz+C83zlxD34+F5pHrj7YkWWPsrhHzuUL5/yRU4/43Quu+YCfv6Ln/OHe/5KQca5johVxZUccfggpm8dYswGit0QFB18RbFIh0SdEeGGGGoiTIMh7I8IOtcwft8c85wCgRxuqb1LgCkmXZtUtCpJoa8gYBOQyiXICCDaLyoHirD5aQ+/1sNoxRwVowpw83IuXsIlKoYgD22ShkiRNidyQUMgkIz2l8rRbOCbhGRT/biPA3dtpnlYjtu1JXK3EzM3nWJVJklH2tCVUb/Ed04ux0OKJBRGtXDO2T/i04cdzcknH8HypXfxnS808uOftnHM5z2Wry5x3Y0vsP9HPsqQASMkh6O238NpIFJxXbB9iKTbsTvsRGdjI6uNeFlAqO6FqG/GYCdtzWuqUT0/LBqw795SQhNGWgA8GYUkFUVyI3BjqJN9NxbL1BVCUgEklJ8KY+pLJer7+mkQNSqd0nZhfU8fdRbclEOSKiML0kiwdSJSigLbH2LepDdXiQqf/hJ1pYB0EFMj4Fbb3U+qJ1+pH6qMBT4OMYmwREtfH+nX5+HMmktjezutXT0MUMS9SVG6hkJRbYSqIaH1+fbTqO20ytVKrpSK5IKIbKGk8ohvRDpfIKFnnqraPtv+13Z34q5YTq5UVJ8DfMlgI3Masm9nXU1/SDRgtBoPtaUexoa1gwcy+Iwv0jegFZNMcefvf695IuSyyy5jr733ZoEWEHW1dSxbtowjjjiiAsb6ZJudnZ186Utf4rbbbqNekbLu7m7tAB3JLbfcwuYCYHNff52mpiYefPBBjj32WB5//AlWaGvzxZdmMHz8KFb19NC0+660jxshMOgqMhbRl3DYkHboEji0tmft19qhBWV+XY5UJkMilaQkIGa0kxG5DpHmk9TQVgou2DrqGlW//Z9rqNZP/sukS4chI2OXhc88xcTpkwj9pIwijd3bjl2Dn/A55sST+M655zNr4Toeuu8ZPvaRRq768SguumgUm43tYNYLv+V3t17P+Wefx9nfPJM5M56lvgZyA+DYL4zh5C8MIJteIhBRJpNL42vQlAplAq1gEwmtDmSgkaJpsYlwZaBG25cDNu+lNCiiVFumqMidFtA4MmAENMqlkECRMFey2fJhPqTcG+C4mghyMSU59P7uksBXrCiYi3Bm5cv9ZW2FJnI+nrY1ix3iqzJ+xiPdmCTWBFNWnqdwdKoxz5Tp7Xz56yNZ2RhziyahK/IBVwjcXaVIweWWiiUu6evmzkI/P/3dH7j/oV8zfbPVXH/1OC69pIVDDu1g8MCVksnjzO/PoDvfwm5770lagA4M7+nQ6Iw0wVRqRVJj7KKwGqnBQ9hgHItQkB0AABAASURBVBzHxxGQDKQbOyG674l5tfAHSQOe3r/MHAvAKs5bwlsHkRAos6DKfg/UAikje5Gl4Au4JSugLSShMZbUQLL3fhhjAY2tu4ksX8tTLCuntTd770eQ1MTnKtrkqb6lhEr4asMRWXOOdW/L27yMytgoVl1QJlfeSGmNyZR8TVLyeJLVllWV/3LaPPsFbE/t2IiZI3kdpStXlXTfJNvmxvxYIK1MRuUSIo/IilIhFa2eH2QN/BPZ48p+h6EzmaN3223J7LsHUX0tM157lQcfeoja2lp23nln7F9BdnV10dLSgqcdnZdeeompU6fK/6axfyX5mqLJH/vYx7DAbMaMGbRrwbC3wJv9SQsLujICTsOHD+fRRx9lyJAh1NfXs2jBIn71m1sVDKghMXYsNfvtwzrPp5hy8fbcmuRRe9MxqAb7R2lW/Eq0ty5NokWRM9l/WWPBk/8v6VoKSpikT8344XTawaQKdhwaXavnf6YG7Pv5l0nmRmWGabVcvPOP/P5b3ydW9Ek2wnMvvcjcmbOIFO6N5YQPOvRIvqi98xdnFfj61x4n1MT/iSPyXH9Dlgfvm8T9f5jEDdeM4cwzBnPOD4Zz409H8PLsXfjG9xwGD51LkO8m1kra09ZfRIH+Dih3xWAjYXUxxbUBpTUhZCDRliTb2M7gcRGZkYbk4CxJ36PU3UcUB9Q0psjUJbT6KRHq3k/7leiYBXKBJgEvEaPxgavtRuScLRmBGTs5GQccxxBotR2KjDG44m2BXUlgy0T9ODlDmFjMR/ZZwd13TGfCvs28Ulvk0dqIu2p8bkt63JeADUMjtt0nw+WXTeCBZ3fnkstT7Dl1NiMHLifXGpJJDuDlpxO88EIng0cOZ4+99sA4JZAsvIcjVh9iTXglRTR6O3vs7gvqOF0digZUph2jp7bEe2BaLfqB04A1GwuMKoBJ0huRPSN9aDiyiQI9sCtxSxaYb8rXaENDuUJGZSwvXVR742nvLdl2bFmbq+GCbc8VeAr0wFKoa0iEvdrvTzoSwJaxdSyV9cy2HWPvNpJtx7ZtZbFXy/vvyZaMVNfSRt5U2rD9sWUtj78nKx+qY8vbia9CyrTt2DpV+nBpQO5dQQKH/m23YfI3vsG6riL9itS+sWAB3z/r+5WfpLDf9bIRrTPPPJMLL7yQVCqFBVIWiP36179m3333rXwfzH4/7Pnnn+eKK67gt7/9rSJfj9Ot6NiVV17Jddddx7x58yp199prLy6//HK2mjqNA/fel7wiYss1T4486ih6h4+gU4Op3FZH3VG7MOLM4+nZdhSrtDNTTHgwuFnzVwslLUpCbfPH6oBnHPx0Uov/MomRA+ipcbD2au2f6vEfqwG5lX+NbNZJ98mDtmjFfHCcwL3251z/kYO574pLaX/wUX5y4uf45enf5O4bruPlZ57mU8ccw0eOPoyZCxJ87xvLePYRjyDcQH3rMiZOXsEB+yzn6E8v51Of6WG3PXrJea9A/3y8ZD+ZWhdHEaxAqwFH3j4hMJPSiiCO5a5lnK7r4SniFSsdhUVCgbUd9goZv3kZxykSCTBq54VAWxM2tBvL+Ht7SuTzZUganKxDvi+gX9ucNkKUtn8urBmiv13PtR+fbU7gZVxtjZaI+mMyTUlStT6RwGHYHyhs7JJscIgF0qKeDK5bo8HSwdZTVnLTz9q47Y9juPDqQVxw+Vh+csMU7rlrCvfdOZbrL6vn8MPX0dw0gzhahBPnNXv046YDClGJ+/46H3WZKZuPp6GhAXBE7+00kSO4ZWjv6GDGjBc0MYb0rllNfskSWrRN5Ug3sYO2k6lwj98b+2rp918D70kC+37/niIDm0jGUuFn3iykIcY7kS0kDKWxprq6scXFpmJDuq3wC5WwZeyzWA/tVRcsxrJp60NUpNKkLWdBk61TIRXcJJMtZ8tvksPW+e+oUlb1bZuWh71W8lTp7deKHMqwbVtS0mapVPX8MGog8H0W5+rIHv4JCgMHsmr5StZbX6gt7cu1JXnwwQdXomCrV6/m4osvrgAzGyVbqG3K22+/neOPPx4b9bKAywK2HXfckUsvvZQtttiC0aNHV3z0NwTwLPgaNmxYZVvz3HPP5cgjj2TmrLnc8dvbWbFsCblUio5EksZPHkJ3Ikdh/hJMzqW0WSstX/4opY9szoaWJPnWHKEiZrHjkK7JEVgwJuDoOS6RRo0Z0IAnsBbIaq2dRx/Gl/Yh6ZOm2H9NT4SHSIcedquisdzF9sVutp71El0Xncuii65i7KKltN9xO0/8+CoyvRuo0V7G2T88m6OPP5aXX+ngykuWsnBhPXGipiJgnO8jDNfjpNfhZ3sItXUXdMnEYl/3LmEU0NcVEYUOGW0Pkokod4SEiowlGl3cOkPUJ1faEeBqy7JlTC+TxhQwAiD4kKr38ZIuxUKRSLzS9gv+afEl0CqpjC+gl/B8TSQesd27cQN8IRRjvb9AWaQpJyjGmJJL7IfYLctSf5liTxHHdxQJ88gXIdiQJxHl8Ztd8PI4eUW5Ji9jr0N6+cgn1rLHbouYsNkCGsYuxR24hlLUrn704Nu2G3PEKY+gK09Pf5LFCx1K+RTTJ29bCYTF9rtpcUVd7+lDkmBn09fnzWX96hXcdMGFjHd9Bkax+IZYto5ArI1chJazJjF7qdKHSAN6pxaQVBy20m+/mhgqJh9tvNrtRLvNZ+3GlcP/ezJSy9vrb0qLjZ5sPCt5DlgQZW3K0UNvE6mITbu6tzLZMkpqIWK05elo/DhKy2RVzuZb+Wx9V7I4ImX/w2nLWJ6bqNIfVa60odIVeQy8/eqocVdb9a7GuVtJg+27q3qqUj0/wBp4p1fYKZ9X3GMXarS7sGjdegZPHs053z+LxlwO+0OpFjw988wz7Lbbbtjvgi1fvrwS2bJ/Kbl06VLsl/Hz+Tyf+MQnsH85GWq73O40bLbZZjz22GOVn7GwIK1QKFR++PWAAw7APrfRsdlzX2fS5lOolY/v7+liWfs68ltMJjlhMuuWLCdevYGEdpCSI1tp+/Se1J2yD5ktx2BqU7gKOhT6+ytzRNJPUOrPk/I8bU8KoA1plf82smsZt873+sqsniy913rV8u9NA857K67Sb38rck78M8cHcpqhsHiI0YRuv8C7WSHP7oUSfneZp2VonsKw+3R38sTnP8/nJ07hpB22ZfZf7ydRSGn/vI/PnbqM1UsHEMYF/FaXXE1GEaeAoCge9R6eokyuC/Y7WHYLMJ12cBPW2gzGBMSuwZFB4gTghpTtwLBJU8T3C0R00a+BY8JI9y4miMl3B4SFiITAmgU/xa6QogCep/tk1qcgcNXbXsLVqsNvdsAxFNaHuEGSbHMKU692eyAuQ6LBxRcIjATWTL9H2q/BzUmBfhknDHCSBWJfV6eMcftwFKlzy71Q7tMzxCDCrnJKiqwZBxxF3UrlgH5F3Xq7PNZ3JsgLiA4a0Yox4msRE0YV//EMlGVJokg43djiutiJhzICtiVefvlVLjn9m6y+9Td81POoDwp6fzFWfSouzvp8Z/bi9J95SmK957e6jFXT/x/ZOu9E77WH78Tjv83Tw38m23tt+3+zvGPlEkP76i0pKbvYpNNY6f9K9vk/o+jNB5anpQo/fdh+q5nKu7JlLNm8N4tXLm9vRY3KHqkQOmzdTc91+46n5WlpY1kVUUJNK/HO50Z+kZqypMIqZj8tKVk9P6AasEBa63UZsCN7M4TqR0ned8XoUUw994e4A1p59OlneOTBJzj77HN47oVnWbx4MatWrcJ+wf7aa69lwIABNDc309bWxjnnnFOJhtXW1mKjZfb+7LPPZol2FWxk7N577+XUU0+tfGHfcRztYpTZfffdOe+889h+++21W+MRmZCTTjyB1oY2Bg8fwRNPPMFtf3qApo99gt5+l3BlHnIJysVe3JY66vbdjoadJ2AyBrdUlo1aSzaaKyMi+W77v05EKpsc1UBvIq7saMTGluFdH9bOiy7kPSp+045X+7UANaa5HaweN41RW9aSvbf5lhwgsmSojFNdcDRf2nJW5/Yd2EUWOirRbhWw9W07StpmNtbXc1vHZtjnuv3QnVZX/4+dsqqy9M+rx1Zzbz62yrVfBk6EZUbW5Nnac2lRtGtFX8jofjhRb+Wz2pP/nMLAnxtQz0jHY87zBW68bDV9G4boRfrgG4raLixqZWA8RbB8j1IhoLerXDGURC5FKKDStb5EWHLINHi4mZBCd0SQt/cJsk0ekawgzLskFfXKNhqM66OdPoxkymRcvISiWgJn6PA8B993QBGhWP0xBsliRMoDQjErCWgGkWRwbbGYvnxASTK6rocFc3lFxXrVL5Ms4tf5lAouPe0xUTmSPAmt8D361hQoRf14rZBsTBB0Fol7YtICf9lajQS1VRaQ9ZMeCYWj00mHhMCla3pYsXyeGgbjggTjnQ6jTEu6VM74zZuy+lT2YfmyN3jt1ptp+MNfOCmZZVy5hBdpGKlcxfh1tbztpcLgA/qxqd92YFsn8Pdkgant7zvRe+3yO/H4b/PeawP/gvL2/f492WasvjaRrEJWUzE5rD7/njbZyT/weVvG25KWPbaOpU28bNrSW+XeTMRSoCX7jE3HW8+UYdO6/MOp/E287bVSX3m2nL28E20so16/+dDWs1TJtxWr9MHVgF6rQ6wpJcZ61y5FvUZpSzIe2MbTzz3HAfvux2tamN5+x+9YtXYNXz/t6zz88MP87ne/Y/z48Rx99NGV/7LIAq1dd92VWCvc+++/n0mTJjFt2jTuueeeyk9ZfO1rX6t8af9nP/tZ5cv+dmvyxRdf5Omnn8aCuMbGRp588klGDB9e+a+S7r/vr6xbv47jjj8OtPi/7alHSY0axfp5q4gUKIg8GaPm0EArfb8uSxyHAmdFMum0BmQskFfSPOAK8DiYlE/bxDGESUMk+YzovbwwDTXSASRFahXrG+1PZ9ir1McmP4BubNkKaXCUjaFXc4otawEZxqHX8+nwM7S7KXr9FCU3SRT5eAokOIo4J8XDkiMBLf/A2BapRL4rfPVcj2xT9vKhI9vvf0unjFpxpMyEJvfpxR4+kUjSme/nt90beLW/kxpTwtG24Ktd6+ks9LJFtpa6Usytf9rAA48lKfXI6II8fs7FTyWISiGUwPUcEtpSRC8uEghzHKeSh14uqIwMVVvneukSwJqOJ8PVCqKQl3VJICeFjDegt7uARXOJbKJytfdBsUgq55NIe+T7igKBJZJZj2x9klAgqtwT4fguaYE50jEl8TRBglQt+Nb48xGxZEykPBI5IC5qMIU4jo/rehLZU2aICWOcEALJG/khsRtQ6g+JFJlzXBc/naq0ne8TM+OQUWQwm84zeGCZWrXz9KOvUC4F2C83i+E7no5y3RgMfzt0q1WNodDZxW0Xns9BJuYwvZ9xfb14xf7/UvZvtT54qbf32Upv+/3WhGofvp1UwN5aff096dF7Ov8Zn7/nu+l14p6fAAAQAElEQVTelrdyvRO9p4b/lwu/kzw270NjIP/L+qqy+8/WQMkxuJrtjZ3WIzSNuPRNnkJ6z13ZkO8hV1PDpRdcSFvrANZuWM/W22+L/f8jTznlFJLJJL7v88Mf/pAvfOEL2C1LS7feeitHHXUU9i8ohw4dWvn+17bbbssPfvAD7F9M1tfXY/9S0v4flDYa5sqv2+/13nDDDVjg9vJLL5FJpenStmS2JsuatWsZNXkSS12HjuFDmTdjDkaBCkfzTWXWKPWD5jZjjOY/zY+lkoICUSVtgwPloIybTUNdGrcxi50Onfc4YO0YD+SU7FUXq60K2bTNt4vYTc8cwFKk2Ftg3I0t6WF3Is3q0aNYt98+BCccR3TKZwg+ezyFow6ja++9WDlpMstbBrAqlaFbkbyimJgYfL0fO1854mv7a69GabHU54fvtP37l/fKKtAq116tcuuEeWoFhkYqRLa1BkVTOsNqk2KDV8MKAYF8EDE5V8+4pM/qFUV+d8dqVi9PUiyEuAkPXxGrfG+JosjV9mMi41NWZCzfWwbxywg8OX5EXkApCn2ytS4JAaWygFFQ9EhkXdJ1EMk640ADK2FI5wwWfkcybnt1fd2K98bVd0RYiYhp1KojRlqz+//lYiSDi3ETDqGiYv19AQhUJRRVc1wkX5myZPQFFBNph55uKPQGuFpiZOrRaqZEf1dAKFnTzT5pL4npMJiiS7rJx603AnyBQFmRhFY3qbRfaS9UtCpd089e+9XgKZL4zKOv8NjD92JMSCT9WdksvT2txth0xBpOkbZpY9GGjg7OO+10Co88wa4JnyYBMD8o4m8q/CG7aoxjB7NRwo1AJvhfSNj8f63HagI18Y5kn71TQzb/neidyv678v5RHtiU9++SodpOVQP/WxqIBV4cTMWGQ80XXZkM6T12I7X55vzmnrtZs3otkydMIJvNsHjZUgrFEpMnb/yeV09PD9tttx32x1ptdMwTeNhmm22w3/Wyka1BgwbR2tpa2ca0PymxuXguWrSo8p2xwYMHV36uwv68hf1O2QS1kU6nsT9pke/PazFdZorKz1+wgHQyTaahgXldnawaMpR2RY+C/phQ/j1SRCwtkBXoav24k0hgHEeDMt5IRnOIYygGJUxDFgY0EAjQWb//XnQobpQ1B6LJLDYOfZ6hoyZBd0uWvAuR2cjNXmzZiq/THGR/HgbJuypXT9/BH6H1oosYIRp09pkMPPt7NJ/9XZou/gEtV51H642X03zDlcTHfZoNw0fTkUhT0vweyhG/nb9tY2NrVN7bpvSH5aq396/rin05m7hbRUq32AmwX6DLDoatBCi+nMhQq4c3dKxjXb7I51vq2SMHL7WvYm3ZFeh3eOipLlZ3DsRRWRO54hHjp2KclMS3BijD07jSC1KLcYyR8cQCTkVtq8ehynuhcEhEoS9S5CvAkUG5fkxfd4mujiKITUJbgPZPgLs7SwhTka1Nqj2Pvp4igYBhTW1C24ReZbCUimWSGU8DJQGOg5ZUJGSsWUXrSOpeG+nGuHhpg591wTiYyMNTXmyZI8DmhmonFD+IXMmcEJWV7oqJBRgdRboioYS+3hL9ApieQFIikyLfX6S7s0Bsetj7oCw775gh6lvC1750CjOef5FCoaS+xtgjli7sl0P7+7V6UkZsxF8UajBbOR689z6OP+YIHvn1L9k/U8+g3iKu9GbfUcL+v5aq80E/N9mcuv1WV6x2rC5iDJFe/tspVp6lUNe/p7cYvMuEdSSh3v3fU6y8SO2Gf0eR2ozF+51I2e/b+U7y2Lz3TaBqw1UN/A80YOT/7Mi3Nmz/J5P2EUNI77kL81au5cQTT2H9mnXMmDGDS666nAsuvJDli5exbOlS7DbkCSecgP2LSfvF/REjRmCjX/a7Xscddxz2O2Pr1q3D/kTFGWecgf0y/wKBque01Wm3JO+++24sOCsUCpXfI7vjjjsYOXIkoRbEaUXDfvmLX1IsF5morc/Vy1Zw3U+u57NfO42f3fcwrXvui52qMAnsr/mH5TKO6+IlEpTzecIgIOH72N8Rs1/P8VyP2HMpaT7KDRuA/Z5XLP/yXtTmqHAqMHiKcq33YtaMaqD5y4eR+uQ+9Gt+0mPsXGGvsT5CVQh8j66MAOyE8TRffgEjrruG3H4Hkho5AaemFSfZRCI3kGTjSJIjNyOz5Y7kDvoIw889lyG/+hmdnz6CN5oaJK/mWgN2ezMSb3vaNizZ9IeNpLr/SZfevVqk04oZ2KujLbiM0HqdthIbSkVqwoAaT4pP5HFKBfxeAYZySM4rUudBRw/MmN2D6wuJd+QJBEYSWYOf9SjlS4o8FUgoWpSrS1U6Y/McN0Ftg4vjB4qWOaC96IwiYzX1KMoUEwaewJQhLdCHMUSKZOmC5xvdxgIzoeqExEAscIJrsNGxkqJgpaLyHT3xQ8p9ZXrXhZiyh6+oVajtx772MkE5JlHjQ8pQ6ClQ7o1JC8xl61OEJcnda/ASaWoaPLwAgu5Qi4gApxWMZAr7IzzxTGlbNKVoml35hEGIn/BIJF2MFyqyt4aLrxvDLns69LSvZd899ubM734XuzJ75ZVX+N3vflch268YdYe48s8Y9VEZA+sbme4l+ITvM0XvoVHvwXarZKBcKalKH4JT3XmrF+o2ofpfcjwKbuLvyK/clxyH4C0yhI4hsiYkLra+JSUrp01vIpth0xEqLwqMR9n4/0ClN/MCXf+eIslmQaKqY6/2PjQOoUCb5Wv5b2pnU9rev1uydSyfjfwc7P27qisl/hd5JJPl827qv72MTUfvsS+xBIylkFjXSBRX0lbH/FP547fKbSyz8f4f0yr2Lzvfqc330tjb69t6b79/e9o+e6/0P63/P2nPtv1e6/9vlvfeZBYJYvQ7aZxttqRm8gT56IC7b7uTJx97ggkTJ3LokYdzycUXY7QQ33effStRMLtFaSNg9ucobCTL/nSF/a+N7F9J2h9zHSFwtssuu/CrX/2qArr2339/bJ4FZwMHDmS//fYjEGiy/tne2+1JG2Wrr6vnqCM/yZNPPUX7ujVMmTiJfffaj/N+dDGZthHMNBF9AmEGX/NMGvtVFK2zNW+FGPkq47iUxdfVPJrwfELtOBnfJdRukT+klTCh9DuMlli62Dim/jY2lPXWGfoOK1IRvduOZMRXDqdu2mgKa9aiGIHdONJI3Fg0lH8oao5cU1tD50H7Me7aK6k5/AjCmkYtdg2RCYgSEbETqP9FSoqS9BX6sUEIyySuqcPfYksmn3s+g886i/VbbkVXLo3lGYi3lVMXW3Rjgx+yT00v775H9oVF0oZVemRiKSVW5Rh7b8k+V4ZOo1duyalcqZS091SOVFQmISty5dkdMdyi7HJSKkejQMFNisoswufwRI6jW2oZKGCUCWHFwi6M5+P6Ho7rymrUtnjEsas2lKaM/aJVuRxSEIgx4uvIEGMi+npDgpKGXVJ1PYf+/oBiPiQh40ymXaUD+nsCXLWfVWTMSC57j67ZnICS+OR7Qhl3REoAMKPIV6SoV1CK8VIuGftleokUaiAY45DI2HaM+mrl0sURmQgsCekEkrFYiCsDyJGhhwrKFXpiIunFScfEhPR1BgKZEb7aT2qrtSDwWegt4KaSAnQ1xEJLhe5OBgxayNkXDOHzJw9iwpA8v7jpUo496kiOOfpYzvzB92kb3IIwB2Kq5kO61q/lgb/cx5lfOpXrPnMSQx5+mAMV4q4p9RJZ+agUfSut2w/0ad+CNP/myspoYOdYmB7C09mxPJWdxDPZiTyXHccL2TG8lBvNzNrRzMkNY1Z2BLMyo5iXHsby1ADWJxoouQmRK9qoEhNDhKsbl0DvnThB3qljVXIwCzODmJ0bwqzsKGaKKtfMSGbXjOY1XWdmR/Ka2pidHcbc3FDeyA5hfnYQq5MD6fVqxRPJ7LM0NYiX0yPEYyTLkkPoc2oJ1SkLDCOjtmODlcNWMPpQjj43nk4MsWSKtAixOggla97NsjLdyuzUePVtFD1+plI4Ujk0lmwdV/VsOtbWvX3o6hpiQWuStekmZubGMkd9WCC5O/x6YvXdtu2onhGPGFOR0ajd2DGUPMsFYuOpvVoWZUawuKaFbt8nwKGsyqExcuyO5EU6RWmwMhBDwWTodRvp9GtYlWpibXIA6xJttKcayLtp1UkSqVyozofiUzAeHX4D65JNqlNLr5ujRzq11OvltMWSpU/18m5S9a0MrpoxalBNVi5mY/u8eS/e7psUS9+R+qdHb51Gzyy5elYh8QgkR1H+Ku8n6Esk6U14FLwEoXybragiSjtqwCXUjYkd9dsT6KfyPhW0J5buik6akBRIT0XHkew+BSchuRMUXJ+S40t/LmW920BkbCRbcoizotuqpfcaKT/QO4rUdhQnKZk0/dJDt9dMv1NPSfmhWohjiaN2YslulHZFRvlydbJFKCl/E5WVtmT7aaksWd+iN5+V1WaAV5Gt4HoUJH8ghmXH0/sylX6iNtTExtOmLW28+5d92r4FspXYiVlXU8O4Y49nbX+Bnt5ObSmuxAKphx95mJECVW1tbdjvdt144w188pOfxG4vJhIJbr/9dj760Y/S0dGBLzu2f1VpvxP28ssvY0Ga3aocMGAAv/jFL7C/J2a3K225n/70p4wbNw5jTKXeUwJeNqq2eMlikukkbW0Dqa9v4vHHn2DaFlMZPHAALYPa+M4lV9JpsiDKa+fI1bzh+UaArIQnO3Dlm+LYwTguSOdBMlXRcaEvjz+wFSeboiygZPWtbmvM2HcNhaRPb22ayHWQUBR1sa/AUlHvdFWDR/aQnRl28kdJTRpMYcVKeh5/mVzJxehfbADx7UwlWT1mNNmvncroH55NZuutQVG+Qm8Ps1+awSvPP82KBXNYNm82y16fyYN/ult5T9Hd0S5ZDLGilI7xcepaGHj0cQy9+ELKHz+UNbXN5GUvZcmFQTbtiUzFdqy92ndZ6Y/EsDLr8oE8bffek+AVxZu/VfGUTEoDlnxpyhGZN8nRM+fN9KY8ey0bDWrlq5pMJqS11MdEoeNMt8NqrT56FZ4d5rrU68V0CTClZXA1iRLFQh+JOh/Hc+jvRAAqIplzSNWmKAnYlPIBiUyC2kYPvS1FvSKVTVBb7yvfDn50uCSTDomUix6CjNeVwfkVz2cwmtyiEBSwQ5aM4zigN26/3B9INolVyevTdmFeW51GsngCS6WwRK/AnDEOfsYlFpPuDSWiYkAql6jk2b+etDJaeWsak0RBGXvvZR1qGn0NqDSmkNIkkCJTY/nEWo0B5Xr8KIOV0XHyOE6/MGcgMBbjUGDwsLV84Uu13HjDNnz20+Pxw3WsXvI665Yt5Lijjmby6GnssfuB7LDdLkwaN54vHX0YK+/+DQeuWc0BAoVthaLqBJgoxovBV39dkVr+EJwOxmzshv3+wcu5Yfw6M5nL6rbn7Kad+WHrLpzTsivnNO/M2fU78P267TiraUe+w7DToAAAEABJREFU17yRzmreiR807sCFKndn05a8lhtPr9dCUSxDB5lZKH2FMqOIrkSSe3MDuaJxOhdmd+Psmt34XtMOnNm4PWeKnyXL7/vidVbzrpzVvIvyd+W7DTvx3cYdOVPtX1U7lXvrJ7I018qs7GBuz03k0votuCy3NTfWTOGR+jGsTjWpXYekbMzIs5Zlv4E6GRrQrewHTAyRrMPg4pmQvOz7jboh3C3+V9ZuwUW5KVxTO4n7G8eyUoDGVMoaDFQotoxElclYnm5NJsdTtSP4tYDrpdltOb9mZ67PbsmD2UksSbbRr4FRdmybalW2E7PxUBYWIPU4WWZmh3K72rwuNZUbRffmprI4NU6yZdUfWyOi4EOgMedInsgJ6fcd5tWM4I+10/hp7XR+3Lg11zRO44a6zflZ7RTuaJrGi7UTCAS0CHyWpgby1/rJ3KZnt9Ztwa8btuRXjVtxa/023KM6f26Yxp/qN+e+hqlv0jSeaNyMN2pHsN5vIB9n9W6TAg0u1tdF6kYonxBWtIKkiiv6VfZ/OU3lLqakEuuTDcyqGcPjtZvz15otuLd2K+6t24oHarbi+bppLM4NpctLqkak0qbSju1vrHcVKzdU/3tJsTLRLHsboTrjebFmAq/mNuNV6fuV3FhdN9LMmrHMrh3HGzWjWJYdgLXxoutpQnUE0oxsICKSMXSm0sxubOXJtnH8uXUz7lCfb28czZ3N47hvwDSea9qMhbWDK/XLAmtlLA9Dv3xwp9PMIrtg0HtYlBnL4gqNY0nmTUrrmhrLkk1k7yvPxjIvN1a6HccCLXLWpgZRlh342orziN/UqDr8bz7Nm3oueYbEtltQHjRUAGgwtY01zJo1k9/ffVflx1oXzJvPSgGPfLHAZz77WewX9D3Pq3xHbKuttqpsUY4ZM4YddtgBezz66KNYMGbBWVdXl81in332qfyyvv2tMBsBs2Uff/zxyjan/T7Z0KFDK39d2dTcxOvzXmfy5Ml6tpbNp03jL/f+hfVrV1Ms9nPG987i7It+wrqOPtmMiycbsV8xSaZT2G3KUn8fCd/VvFDGdHWTkC9PhBrFaWl6cA53WBOxfEQsqQKD0sjODYUJQ8h9fDf6c0lUvMLX6M10pwwrRtTQdPJBtH1qT9zRDZjebpbf8yhN7XlMFKBiIOC3OpFWBGtrRlxxNYO++CX8EaPBTWC0k/TLX9zEtdf+hEceeJB5M2fy1KOPcNfv7uD3t/2Wv/7pT/z+17eyYdkqYu3IxJpDIYJMmvQ22zDinLOo+crJrKxrlLxJAXpDyZdNy56trwsdsFd0yEXp84N7qivvTvjIIGVQcUKudOXaN/pmVVN5I0iFMSEiExGJYiLdRfrcRHHled6HvB/LWdh7MVPZRFxiSzfPCblahtU0cG8YcY/QfLsk9DMR22w7GNexL9+2gICObdzByFmb2NU+uSdQY5QZYbwQuxff010m0l666xqBsjJdG4oExTKJVAKb199doJDXfTpBMuOrTEn3RdykQ22TDMn3KCvqZY2ttgFSGY8oTBELvGleIq17rB4kq+sYfBmJMQ4qAMagLOxh7MQko9TOosKyMaYygUK+v0R/X0gUlzFJBP4iujcU1EaMnzUqF5FfX9BWbDdeXVJ5SQqdDvlOPc8kqWnMEolXId9OsnYpIzebz5nnGh59cktuumEKX/tiK3ttD201q1mz8hG6Ol5lcA1MaKqn1suwRkCwV/qzRpwKIREbjASORfZ96/KBP8vGxVG/UHRmfmYgt6aHclfjFF5rGc/axkGsrG1hRV0byxuGsKRhKAtqh/N6bhJza8Yzu240L+n6XM10HkxtzTU1O3BDejr3pyazODOGPkVarK4qZHxeT7dwZ904ftuyOfe3bs2rjRN5o24o8xuG6zqscp2daWNubjBzaoaKRjCzZgSz6sbyWt14XmqYzJ8atuTm1OaaKLfjN5mp/LFmM55s3pxHW7fg9y1T+YVkezC7OUuTgym4LtYZxTJCWb2iSx52KxRNNBEJjbuEUrIx12FuzSB+nZnEDbXb8IfGbXly0AT+2jyRn2c257FagSFN3kY1Qr3xkqMPjUlXfI2S7X6SJ9Oj+WVqG+6o2ZInWybwxICJknUaP81N4V6BxTX+AE2ySJ4YW13VCEyAE8VEQYr5ApC/ley31G3Lva3TuKtle66r2YWfCYw9pv63J+opuWrNnnpfsYCAnSjn1rZxW2I41wtY/aphR35fuwO/a5jG7/QOb6vbmmtqt+O62s14Pj1WYGQs90iem3JbcXPNFtxcN5Wf1W/JTfXbc6OA93U123Jdbluur9mBazLbc3V6xwpdntmZq9LbcZtke7p+EssFaEqeK9kNXuRgJE8gOyprbDvqmCO96IK9OHr5Ogkld1G0OtvA/cmJ/DK9JT9Jb8VV2e0r12vE/5rM1lyVma73Oo3ZmRHSl6/xFos/lasjH+GqrU6ByvuapvKTpm05p3ELvtmyFd9o2okz1Y/v1+/Ad5p24Vtv0jcbdub0+p05q24nblS//1w7hqWpOtlBkoKTYn3K5dXcKP6Q0btPT+Gi5DSuSG/LTdmduCU3jRuy07k0vT2XpHbghrRso34ar9WMoiPZSJefYV52BHfVbs+1ye24NLuNFinbVujMpm04U3Z01pv0/cbt+Bttq7SoYRt+KOD5w5rpXJhRW7npPKh3tSbVQOCYis6kMqwOrS7VdSzxrz7UqCcf3p5M0Xbkx0kLBD39+FOc8oXPV/4S0oIl+1MVf/nLX/isAJj9PyPtVmIqlar8/tdPfvIT7P8XaX8DzP6UxY033shxxx2H/f6Y/Z6Y/fHWI444gp6ensoX8Y0xHHLIIVge9rfFbHTMbm/a76HZH4DN5XLY+cpub9rn9v+wXL9+Pc888wz2R1/nzprFM88+R21jC32FgIS28cqaTEqa28JY84fGrZdwiMu9aH8Vv8alVO5WukhdbS2l5hThoCbsItv6i6JLRc/dtS7OzuPJ7Lk53S1ZHPkJIzTWo3msffJABn3+YGp334y+xohSXKD7udl4s5fja3cpUtneTIalI0bS/8mjGXvxJWS235U4VUMkcBbIC9z629u59MpruP/Rx/nDvffx5LPPCmzO51UBsona+p0/dy716RQLX3uRP/z2V7SvWkFkwZiJicW/PHgQQ77yBYacezarxk6gOyM9UVZvQSpVCxv7YceeA1rM6eMDelr5373oMZVBYyspqYGkFy5XXxSHvAHrwO2L1u1GJWmwRdKYpVDpTZRRSCwtWO7ErsBYkh4/S4efo+CFJP0yL5Q7ubawnj/ku3FrPPbfr5nNtwyQb6TQHWDbztYbEhm1qW3IoFwiXQcZGVYsUBRKEM93ycogjZx7qDyjF5vJGFzPIVYYFB1GqwqDQWhGd7EusYBShAogsbXSCChoG9PyVPSXWI6yX+AuKIZ4voOXcCkWAoEpbQyIb6YmSajtyUKfzFDt5Wp9XN+jkA9V10ieBOmsrzZirEypjI8tg0BCWAZX/U/VxBhPxib9EKcxCZXPeHQGA3hj6USeeHY0S5aNALLgeZQ0KEqFSPL2k65plzHOJ5d4kf33WcYZ3435+a9bufnXDfzqJy3ccsN2fP+HBzB1mzEUStqKLKgd41F2PQJN3CVtUfQ59t4QWwWolQ/6GbkC7+pEn1PHDDOM52vG09fUxOEHb8FZ39iL735tT04/dXfO+PrefOOre/H1r+zG1768A1/94rZ8+fNbc9JntmTvj4xk4Dif1bksjzUN5kYBrF9qApuRGk9HoraiuyI55rmDWOHKscmWD9x7MF/63FZ89fO7CBDvxulf2YPTvrQ7p+r+1FN25Msnb1ehU07ajpM/uz2fOWkHjjh8CxoHt7IoM5Q/JCbwWO1k1mSb+ejuW/DJI6bRMrKVudkR/Do9hd/XTmJBtoWy3l8ygqRs2hPgD/TeQqMMIxvUmrfggt0G/X1yex7MTWN5TSPjJrfxyY9txbBBg1mYGMOjzmBW5hrk4AyhcQhB9oRsAIomxcLMSB4zE3k5O4m+xibpbiKfOWQcA4bUMbuxjQeyg1jqtpIIExX/YHkYDKEby+4hcGp5PGrmUel+TaaFSVsNYtxWQ1nU0syfGkfys5qpPKS+rvcbSUv0lCaXQPV73RoedTfj0exYljY1MmLqULaeOoQtpo5k/FajGD5xFB3ZFh6tG87NDaO5pWlz/pAbx9zUQMJhQ2mYOILaMW3kRjVTP66FeMIA+sY00TOyid5RLXRLn6taa5hd38IDjeO4oWEqP67bkjv1XuckhtLrZ6WDWKMiwJVMEU5FRzEbD2fjRZ9G+Q59iTQvpYbwu+REHhLwfKV5AIsGNrFmQJq1g+pYOrCRF1oG85fsaJ7yh9GRaJaunYrODNIVAZHxWZJo5S9mAg+ZScxPjWNlehRLs8NZVDOERbkBLBGYX16hgSzLDGJxehAzcyO5s3Yrfp3ZjtmJwfQ6KZZmhnF3ZipX1+7CL+t35eHc1rwh/azOtJLXtlk0eAzFgaNYWdPC7Pqh/LVuIjcJbF2f3pw/5ybwfM1m3JMcy88UYbxbUbQnm8YxQwuH53PDeSE3ghm1I3jBUt0IZohs+nktZF6o0IjKsxkNw3m6eSxPNk/iD3XT+G1yOs9mx9LjpYikz1jvWQp889Om/vUUOBGh9BwpmpUfNlBjyCGXznLciSdVfpzVbiva726ddNJJXHLJJdgv5tfW1nLggQdy8803V6Jcq1evxm49dnZ2ctZZZ2H/X8mBAwditx0teLM/4mrBxk477cT+++/Pgw8+yJQpUyp1fN9npsCI/aJ+WWAq1riNNH6/9a1vaW4IWLt2reaHsPJbZddffx0Txo+nvz/PkJGjmDV/udKaLByPZDpNUYvp2InxU57mqwLFng2EGzqItQAKfUN5QxeenyQ9uJlAc5TVblJjrOQZejcbRMPeUwkHJGFUIx3SS3trmuCj0xn7jaOo2Xo8cdLgKYKZXNZJ4YFXya4v0++lWTdkOKVPHsXAa69g7MXnkdhiGmHKl17RPBqxaMFCfn/HnXR1dtHV3U2nrq+8MovX5rxOrq6e/mIRT/PO67NmSuZOahIuC2a9ysrFi4g11kK1aeIkcbqJ2k8eQdNF36dnh20ouCmMcfEjyaV+eLHaMxCIlLTd+0DS33zJ/6/46ilG/5DLQAo35I2hTy+505Kc0IZEhg45r04vR5eoXfft6RzrhZLXJmtZm6pnTbqeRXW1zK6t4TnR/ZkUd2ml8QvjcIFQ/uU9JR4UsF+vlyB75eD96vj6aa00NC9XuwGhtgcrCnetwIG2JA2BjNkReDF+oO1KAaPuCGMMvl5uUA4qW4aRwFgy7eG4LnZbMQhi0gI4SeWVtT1XVjkv7ZMReMIggBPgypAzOR8L4qLQYATcUlkXV3xjSYPIdY0M3QE9483DtiVrAmN0iSRjWJHbtUhSeYX+EkVFw1zfwxMVBSZ7OzX1+FkZrwYAABAASURBVDHJGkeGHNLTGRGESUy2iVmLRvPtc7J87XvNXHD1UO74S458vq7yF52pXIpsNiVnnqj8DwAuHrmMT8KXEoMVMva1tA1w5SCGsWTxBn79y0eY9eRrjE2mmJit0QaI6nkJOpIJVqcTtCc9Ig2QJC6GD/7h6h3ZkEOvk2aV10p3sonxbT5nnbwzxx42neOP2pbPHLMdJxy5FZ87dgdOOX5nvnDCTnzlpF047TO7ccbJe/DDMz7CVRd/kvO+/1HGTG5gUUMTt9WN5Pa6SbycGU23n6bfL7Mi4dFjGhjakOK739qHr5y8C189aXe+fPwufOFTO/LFT+/E1z+7J1/9zB58/XO7iXbl9M/vzukn7843T9mNbwus7b3/aPqSMcsl67qkgEmrJ1C4PWeeuiPnfetAmobVMKduIA8nR/GyN552fwhFgWgX8OKQ2IQCPhohRtFUOdu5uVb+mJzMw5lpGn817LXnMM49/2DO+NrufO2zu1F0XJa5tWxINFbGdIyj925kT2iCcmlP1PBKpo35mVq6Ej386EeHq+5+nHHq/lx65idwvB4WpeqZm2rT9mSDVO0S4iKfjiMxYhlRv5PkDSfD6nQD2+4+hgvPPIhrvnMAp524PU5jkgXS4d3JcbyQnsAGr5ZInSmrcrdpYiZDaM+0cOC+m3PpDz7KxecfyI/O+wQ/+tFhXHr+Jzj1szvRn87wRHYED/nDWJ5qoWlUDZddeiRXXXgo11x8FNdefCTXX3woN1x8DDdd8il+dvmx3HTZsfz08mP46RXH893Td2ebHVvpq0vwcnoIf6rbguvqtueJugmszDRJRw4e0ow6ExgHzQG6481DHVR/I1Gfm+U1M4A5tWMwg5sUXdmbG648mpt/fCK3XPMprlO7wyc2sDxdwxteK6v9Zsri7MYQiWNsYgqCffPcBl6uaaBzQIqPHLI5V19wJFerDxdfdjgXXXI4V112FD++4miuufQoLrv4CC666Ag+dfwWpAflmJ8cyMzEIF6WDHekp/PLmr15um4EizVRj5k+hM9/djsuv/QQrrn2MC778VH8+MdHcu0Vh/KlU7Zi9BZNrK3N8GTdRH5Rvx3X1m/NQ/WTWJ9MMnnrVj7/5d34+lf35Gtf2Z2vfHEXvnjKDpyiRcRnT9yG44+bzqc/NY1PHzuNz312W0753PaccNxWfEP2/fWTd+VTR25DWAfzrD9zcvS5SSLjSoeOyMjmdPk3nZH03O97pLfcivSoUcQaA/cJKJWKpcrWoo1qvfzyy5Wo13777Sdfm+ehhx6q/Fir3Xq00aq5iuZYYJYWGMrn84wRqLOgy+ZPmzaNj3/84+yxxx7Yv5q03y07+eSTK/XnzJlTacOCO/sXlhaEWR7dAiu33norW2yxBUOGDNF7+TFWjs03n8KG9vU88ugTtHf2MmzUOIrlCHuEds5yPRKSoSgZkBY96bT32SX0PTAPr88j8pLEnkeg3ZM+BTUcYyojfEOdx4gj9yBuyULawYxuZsOwLOkjd6T1pH0oaVsSPyJ0Q7zeMr2PziaeuQY3zrGyppmGr3+DAd/+Nsnd9iSuacTVv9gpE8UFKBe0uxJwmiKMJx51BAfssRu+xs2cmXN57dWZAmNzKMtXlRV9WLZ8Gc89/wLLli9n0aKFvDFnNksXzKfU3yt/FmHUHyddS8PuezL8+9+hc/udWJHMytckcOyzmMpRGZOmkvxAfjjvRWrbT0u2Ttk19Mp5vK5ttUcTPvfKsH8n+lXS4+cCN9dr4P9EZa6MAy4Ni1waFDi/0MvZfd18Uej4FO1jf6mrk2/3dXFOTztXF7u5S+j+CSckbA7ZakLMD781nqtuGsqIsQuEmjfgqL1sk4vjBhT67BvwySjqlUzL2EKPOPJJZTyyioxpRsAauQVK8iPYq71Hh+uAES9jDPawUaVQwMwo4uUoq6gIUz5vjSDGlTFGinK1r421rRnhJ8sYE2D/X8uCIl+++psQlQtWpiKudJGpS1q2lLTt6bgutQ0J/IRDWCph283kEqRyklldiNWmn4ZEVk+M8qKM5E4TG5fIieSom7n4kk7+eO+uPDt3O2atnM7jL9Wxfl2dIm2OJsIAzw8p95cpSyflyODlcoSKsvV2JujdMIjXZw3i44c+z7e/+DLdT3WxRX+KXE+BGX2d3Bf086eoyB1ugV+l8tzhlVhQ49BtIiRehSqd+YB+mMhaDQSymdCJKYfSVyqipiFJaEJRQESgfloqV642omRw9M/DdRzq6zOMHTeIww6axq+u/goH7z2RUlMdj2cG8ZvMeGbUjaLTS1NIuOQF5nvJa+GQw1F7kSnz94QjO5DTQuS6JRw3jy+9ZzOGZFYyamZWLqEDja0p6hti6gXOdtp6GJecfwzJXC9Lsk383hvJk9kxLM+2kpedybgq4MdRnwNFm20U5fepqdxXM5olfp5RI0Mu+MGnGTe8gWRNTNPQOorK79dKOSArOcHEBk/14xiKns/adCNPxs2sTCYYPgR2nD6YmpxLIuOz5bYD2Xr8AAp+K0+kBzK7tpGy40mMSLoz4oPuXXp9n85kAsR786lDGDKqidGjm/jycbvIWe+hMn3Mrh3IbZkJ3NuwBatSDUTi0qs+dfgOyBZ32WYooyc20zw8x7ChDYwd0sCY8fVaYNQQFwM2+CNYnWqmoPd84nEHs61W+1NG5dh8fBOTJ7cycXwLW0xoY6tJg5g+YTBbTh7M1psPZpdtR/DpQ7fm11d/jvt/9RW23rqJpRqfDzeM5xepzXkkO4m1ApCx5HEI9alxYUAJ7GGUsM9i41B0fNa7tfRk6pi+eStfPno79txyBNtPG8l2Uwazx5bDueb8zxB6MR0Cp12uj1QtDqi/MYEDJfFYlmqiL9PAwIE1nPrF/fnIvsP46D5DOHTPURy691gO2nM0B+w+UhPcaD627zgOPmA83/7aQWwztZ5yOi1AO5JfN0zjDgGqZbUNDB8WcdWFh3Hrz0/ia1/ahY/sPYqtpwxkywkt0lMT++06lC9/djduu/lrXHreodQOc5hXU8uzinzNTTSRkM+7/NuHcvoJu3HqcTvztRN30yJlD77xuX044/P78O0v78/3vvoRvv+Nj3G26Iwv7Mc3lX/m1w7kcyftxhc/uys//OY+HPDRqaxKJHjDydKXSKnPToUM/94jVHM98tNm7DhyLUP4/g/OYa/998P+cn1ra2vlL80tcHr11Vex24v2N7/OOussvvrVr2K/+9XW1sZvfvMb7HfGpk6dyvTp0/n0pz+NjZLZn6lYtGgRI0aM4K9//SvXXXdd5f+jtN8FGzduXOVnMezPWgwR2Npuu+2wIM2CtbFjx1a+/G/bb29vr0TZrrjiCl595RVmvvoKt93+O+574FH+dN+D4KXwEhnZfVnwR1Yp+3ddX3bkEig0NH/ROl7+5RMsvv5hkh1JEoFLbtgASvVJWTB0+ZDeYwsy0yeoTkCciKibPoox3zyMhsO2p78OecQyRVPU+wFnQ5H2B14kLieYX1fPmMvOpf5TR+IMG46Rn3GLZejto7yunaCjnbCzncF1NUwa1MZZX/8q3zjls/KdB7H3HnuRTCTp7e3l7j/+gUQ2TSKXY63qrmzfwMw5c5kvEPaAtoRXLlrAknmz1H4JO75MIkdq6tZM/PlNBIcexNKGGvKOJ/klX7yRVFBv9oN5Ou9WbKPOGhWORPKnOGFM2vPwPZc1YYln8n38pqebH/d0cUcyYP5mTby+eT0zJtfz1JgUTw/3eGmoxysDPVYO9+kfmCQzrJbmSU1M2rWFXfdp4pMHtcqhDOHyG9u45U+DOPFrBfAXEgo5a/7EWAQlJB0q7FrIQ1h2cLwYI+F6FUEqVL48DyYBZW0f5gWUHNeQyjpC6hGFfg3B2COdTeH6LkWVsUAoYycWTaCB+hQq4pZMOppsPGJ1NIwMjpugttbHTbh61zHKwHXTIhcxRpYsgzEiPbOeNU5UBkSx5BNL1tjRsyBJf6dLsS9N7A7QgGijuysgr9WG58cyyGa6ewexZtUIVndMZG3PWArFJkXGkixckKEcDQBNxiO0vbK+K8nS1RE1dXXEAl9ROcJPgScA7CYcyvkEnSsH89rDw7jtXMONpyxkwspaThw0mJMnDOTjY3w+tnkTe2w3gek7bsZWu05j6t5bMuGj46nfolVtOaTVFXSEBqQGDTgqk7x5M1+PPhhn7EjXBlP5GnU/9t1FcmR2IeHhsonc0NVqz1UfjfI8XV2MQjOO7lwZfSIKtKor0tzoct53juDUo7Yh2ejzQuMY7nEnsCQ5Ac2CmFKBZFJ1ywY/9mxtXX2RJ3Ir5Ea++CdwQ1GU1DWJ0ULCizxSoU+ijOzToxTHwmpl/CgBURbHGE2grdx02QnkBvu83DyEP2ob7vnsUFYlGwiNg92eDI3PmvQAHvNG80hmM1bX1LL3LoO48+dnUCc7qVGbntqL3Vh6QYDP0TUmBhwipb0KKOh3EszwGpiTHEmkVelXT/oYbYrAZiSHJAbP8N3TjiE2ZV5NNPBsupnOZFpyxBXSA0JijJ5jZdPYcEquhoyvfOlAC4jDDt+R7551CE69w4y6wfxOenwmNZrVAmOB6xC4BUkUEmlsGo0rh7T04eAWIY4NGp6k5ZCVQ8ExxLZObw9JA67evaN34GiyQD3DaNIxserEBF5E2YTEIj+ZwFNfxo6q52fXnsA3vrwHLfUBs2uG8Cd/DK8kRtDjJWUtsbhYkqJita+L/XTQjU2rjwpBYxQViAsFqSfGdfTMcTCuh6txPmKw+KjNku5DR+0T6R8ERpwckTH0KsJZLmdI6p92w/VcMuNhIhdPHfaIJAsVciJIiny1b7yYghaF83NDed4fRkfO4RN71HPDJSdw0D5byF9HGGne0SItIztLS59uKIOI0hgvJdFj9t9rM35+9XEcssdQMorPkfLpcEuka9S+nEEsDSAZ7UUKBiuA1WtFdoikg9i4hCpj08L4kjzGEDGgpkEFsjhOc8UGIiOh/4VnvIm3EuZNQldH0niDBlLWdncsm/z0Z4/j6aef4omHH8VGpw466CAee+wxbOTLRqUsiLJfsN9rr70YpQja66+/zv33389XvvKVylajBRapVErAeSA2smWjaRbA2e+FrVy5kjr5aQvWWlpatK3Yj93yPPXUU6mpqakAtmOPPZaDDz648heYNkq2YsWKCmDLZrMMHTKU1tY2Tv/G19lmux3oKSUoafwWrY2nsrIJCMp5PL37yDGYmha2+OYZTP3cl+lcWODls39KecZCUk4KN5WhLDvvHVxL3S6TKev9GikkkHLqJ4/E0eKklIhIeZ4sEJVP4nUHrLzlPtxVBTq11T7iW6eSPWQ/4mxOvi6m1N7FotmzWDFvHr0LVtD9xlLaFy9l7fwF8l0l+tavZUB9LccdcxQH7bsXHzvwAAYOGMD+ijQmU0kCzY9lzbkLFi9hfUcHM16YQUNtDcsFZtctX8KyeXORxTD2AAAQAElEQVTpL3VTlp3FfoZo4CBGffeb5I49hlX1zRQdj9iA0Yer98oH9HDevdyxBhdSiNEgMgo9GrIKjY4MI/bTwDs8mWJvOeGRcjAJMa2tczhgv7Gcfd62CoFP5pILh3HRBYO49MdDuPi6YVx2pa4XtHLZVQO56IoBXHxZI+delOa0r3vss3eeAYPXEBaXESnkmkwlyDWmBchCgSdwXLXdYHA1Y9ktRjsRJLMJEmmXSE4uNimVcfAlC5JNbwljYl18YnTIAWLKMuCASIZgTITRk2JehpW3r9NVfSMwFZHPh8SaiROZABWhvwfCKMLP+gjSUyjEojKJVEwq40hmDwW+iL1m3MwkSmZzeot1lGlgXfcUXluwBb/7yzCu/7lLMRqG52UgrmHxknFc/uM0P7qole+e38APLjE8N0N9FoBLZGSABBLZkE4E9CmitbTbQzMSxY6ywJwhcAeSSE9l3mODufuciMfPD1h3KwyZWebkgbV8Z8IgPj+4gb3qXEamPWq9FCtKPawaHrFqbEzHiCI7n9LE1oeNpjsT0+dHhJpAYoztdoUCB8qiWCr8oJyu9BYZI3Fd2UasyTuBm6cyhxijeyNwTqTnSscxZVEUhcQmIBLF6JnyjB3o0ocje6rNunzhc7tyyBFb0Csbez43gKeSg+hK1GGMqcxRvquaRpoygCgUzygqESoCqlxi+8/qUmUiXa0Ugc0TkLaTWNE4kjGpV1zETtKRZ3B9Hz1ml61H8MXP709jWyMzM8P4a0JgITuSbr1T1P5yRbHuzY7jbm8oa2rqmbJZK2d86SM058RTZhNLNt946llMQqtlNOEjC7V6cgmVD/2uyxq/hseSQ2lPZxg3voGtpg/H0czqOBJY7TjSxZiR9ey21xj6M428HA5kebKJSLzt91bA6J9DUv02AkWB+iQ8VZmY3Yo+Iesajj5oOqcctztxQ5rX0oP4kz+aJ2pG055oIjYJAkEOqy9XivPR4cSYhKtnLq7jSt+hdNVH5Zm28wtauAnrYjxfz+zzGCRvKBkijNI6I8TVAZWwn0b5ruTLye6POXQbvvylfehNFngl3cZjiZEsTbVSUFuxyhnVNaoZ6cPK5RAhkdBFssaYsEe+ylXaiLsK2zpKGfEXnleqTMnq3PFAzELLR/LZ+q5szQshVh88P648R4dRLWQrVq+R+Ni0bTTW+4pVMY4ijCa0YqmfHsenKC1PGdfK1884hLGKACZd8I0rLkrI5mPx0moaI6XatEOM70DaM0wZKx902iGKsLWJS1EgGBxPJZxIrVkKVVqyYUAcjciNjd6BvYt1F0m39hprvBlUDTVEqauDrCRLaVw5Kh+jfqr/KiV+uvlXnGpE3apI+jf2LuWBAxm4w3b88Q9/pBgUaF+9msMOPYyrrroKz/PwNdYOOeSQyu+B2b9utJEwu2143333VbYd33jjDWz0asOGDdhtyWXLllXYB0HA6aefXtlaXLx4seaGAhbAzZ49m/Hjx2O3Lm15C/JOPfVULFDbcccdK3VPO+20CjizAMxG42y5GS+9zPQtt2bDujWg9377PQ+zaGUPnuQLZCN2LkqnktqtKVAsSedNI3CHTaHtxJMZe8Z36PPrWXjTX9hw68O47UX60wmy200kqXcc+oF4giO+oediXE/v0MX6KFdpR7ss/TMX0/fsPIzxSeyxK40HfoQ4WUeotlYvXckfbr+T+S+/xvOPPc4LzzzNzJdeZfaLM1k8fxGPPfwIG9a3b6Q1qxg2aAAH7LU7Rxz8EVKuw5BBgzBAXa6GSRMn0NzcxIhRw5k9axYJyVPsK9Ddvo7uVStwFezBgk3XxRs1nsFf+BLpY45leTZD2XeJHKNRYN+0GH4Az3ctuXU60ZsdtAM3Vrf1yqiV4Q0vlNhJgOkLUZnvZ2rZsSfmyb/O48ILHuMn5z1Oruiy6/a17LJ3F7sdsJKP7tjBXvu2s+1eS9hux8VMm7CcYYPXka5ZhpMUuT0YYwj0soNSpLSH4yQoFQ39igDFcZKEK3CiVb39blVZYMhPGhxHAKIrptBdwpVDtfNSWArp741xXJekVnWB209BSEnzIZlaB1cOJgxrieImpcdCYmtKzmj65UocOaVkypWhWoM1co4ppesJwpH0BFN5ZckUXl0wmshtkIyxKC2gmGPp0qnc8fvxnPod+NiRJW79/SCWrG3m06ct49One3zrvEHcc18b6fqReMkMnRtSPDtjALfeOZ57HtyTB57amedeHcSq9YbG1jStbWmMG8up1fHaax1EwUh61tRSDny8hnqIJrP4qdFccOQinv5hD2NnN7PD0hr2L2TZSxPWZC9PQ7mfdFAmEYZY/+464KddhuySZbdzSuz/wz6ap81i5F4RM7wiTylkvDSbkOP1VN4aOpRcCA0fqOMtceX4wWCBt2MMOrFHjJFe0UTgEOLQI1tduKrE3BV5NvSrnNCnI7Jl0XOjhKVswnDUIbuz2cR6luUyPJ1o4I1ME91+knIICTXg2jY1+ceqI3Oi7Hr0RA7zxH/hyhILVxWZr5XmolX9LF5T4OmXl3PvX5eSj1OaxO37KpKxzFTfspKQmn9dTaiGQw7ckkMPHkteIH2GQNgfEsN4pWYsCzKjeDg7hduyU1nQNo7WAQE/+uo+TJnYIjsNKGvcVniJp+Og3qPDiCAyLqHyYlOk5GR5OT2QhclB4OfZZqvBDB3aDCaCN2vJL+KlYnbbeTwaKryeGshrThMlk0LDT11Wz2NDhAeqY+IyFjBU+gHEAh1GgCApBHDiMTtx6uf3Iq73ebFuPPd4E3gqO5RuL0nsuBhXMm48EasKGSVK8g+hbNpYpmw8iuWS2vybnDY3VtmycQUDQt2W8BVFNkoWjNF7t7WN8k1F5oYanyMO2Y7PnrgX+ZzHS+kRPJMax9p0K4HjI1bYI7YfbyOjB1YWdYxUMo1xjJ6qlC5GzzAGDcGKpMrVM7C+1Cb8yMGTyFYnGQpkfE2axX5Fzcu4ioTJtbHxcCSjUVJk34Ue2MXRhv6Avt4kCUW5Yk1aHh2VLcHm1lSlrNF7sL2MMbItR3qICJRn20Paglj/jER3se+4tQU+fuAkcipZ5zRi1FbkFPSsrHQokrAg3TkEer+WL1iZAmInJJZyAxNj//gnih3LklAdLCfz6l1JJY1GU8zGdnX5F52S6L9wVpfVfsx6Td6dpTJjJ02kvqmeZDrFI4qCfeYzn8EYg416Pfzww3z729+ubC3OmDGD1QJrJ554YuU/9M7JPw4bNgz7BfxyuUxbWxs27+abb+a5557je9/7XuVnLiygsvUmTZqEjZJ1KOpjI2OJRKLSho2U2e+a2d8ns//1kY3AWbrzzjv585//zGGHHcZDkmPDhnbWrl3HIYccyfMvzZbvrpXuS3pfGlOKcLpkcfx6CoGHk2okqm0hd+BBbH/tjaTlH8JH55Hd0E9nWw0N+26NU5uWH3GIPUevINacUiKK5R/iEByPWOPK6ynT+dQssl0R3W2DGHD0IXhD2gTUPFYognXz9dfTvXYtd91xh+alV3lp5qs8++IMnlVU609/uY/V6zZwy62/5eFHHmPBvEWsXrGKjvUbeHnGy7IYDy92mTJpM6wVlOXnli1dxpxZsyvA9vU35rF6zZoKkF2ycBHrpXujVYyr0o5xJMdAhnzzC+SOO5Z1boqyxlrJkex8MA+9hXcnuFExVxrzFUGylaxB2/uERTROQH8ylimEbKn93hO9DKfUNTJJQOn1p7o4/Mgn+PwZK5izcBT5VXWU1/bhaGAn61yMtnJK6zpl/P1kmxw5dkNBSDgoBmRrk2RUJo56CctdMqiIujoHhxJhUMSG/XPaVvQTDnGUx8glJDUjJHwJGoucWM4mIookvb2XU3GULvU4RGUZctTGqo7RPPPaNO66f2tu+M04vntRljMvzDDrje0UAh6iNpJERZ+gJ8Y4SeYsGsoFV47hk59LceSnPD7/lZi163YgKjUQCxiZZD2nfHU1Z54/nHse34WX5n1cA3OMZB7HAE2MnR0TyJdGsOUOo8R7LVHch4nrmflant64CTvxdApo+qlBZDKN2MP1QxzpKwx9QlNLoZyVYdbQtXIEa1+bwu/Pz/PYd2ZzqOofnK1jgoBxi/h6QY9crEsprJGhQuSUcCjjy6AThSLjBAxm/mU5Ze3ZpzJrcRI95Ea+wumP70/605vzSgq6kw5WdfZdpwLIyNalTSvWB4riN6V1HEfv0Wg42xzbExejgW2U7Okrcfgnv8/uB5zLLgf9kKl7fJtPf/UX3P/sXHrp17tSPWv4clgWVAwfXM/BB25OnE6yKjmQZaaewEurJZ9A4wSDTrWjCSnEZWV7iV32O42d9z2TXQ+4WHQ+ux14PrseeCE77fcjjv3sL1kwcwVDgjzDyuvxyFN2jWoiGxEfcUPtO+KdlNP5mqJihxy2Od0Zw0vZ0fw2tTm/a9mOPyRGs6BmAInGmO+ddjjTNxsuBkajA0UnykBsOWH7rBvd2U/7zKkkNETocJp5MTGEdakWhg5OcdIJB5Lw9NjE9gOMTsnhagG041YT2Gz8IFbUDuDF5GDW+o1qSwXE2UjeSD2JVMGxetOYtO3rkWxRKT23HBPJiBMP2YLPH7MjQVMNr9YM46HEKDr8OiJF2Iwcra1jSW9B+kBHjOfBpn5gD90k/aSeq5Q1XJsnstKUevO8+Mxcbr7lSW75/cs89NRiVi7foMlLPsLEYh3hCPRF5TJJ3X/j5L0YOjzLomwjT5qBrEzafiHevONhObhaydtrqVQkln4qBWPbT+VKHg05ZSlDnxtPySnhXGnDjWWLTkBruIFsqZelK/N88we386cH57C+vUfyvVkjoiJDrPLd+Zj7H5unXYf7eO6VVYTyubGUMmBQLZNG1JMxDvYwhJX6hbLDa7Pb+eVtz3H5jY/y45sfZ8asVZT10o3ks7YVKKoYOUl22GkyU6cNppAPuPW3MwUcOpk/ZwPzZncwf956env7xbMo9httCiJigS65H5as6uGNxR0sWLyWZYvW8uLsdTz86kr5IENa1uGFgXocYVRHDDaeVi2WNt79r35atpE4qpsUkmmG7rwjudZWBg4fxuGHHEbLgBbqGhsqX5S/9dZb2XXXXbEA66WXXmL+/Pl861vf4ve//30FHFmgZL/bdc4559DX10cqlSKKogpg+9znPidQ8pp09ToWvFmQZaNetpyNlh166KHYbc66ujrsD7/aKJv9L5IsUNt2220rEbLbb7+9su3Z2dnJAw88QFdXJ9dffx1zFFW774H7efrZF+ktGxKJJMlMlmJ/Xu0HmESImy0Tu124URFPAJ5R42j5/rfZsNkk2j1Dy57TiEY3aaEVEQqIRpoLjN6iJ7tPyDh9V1BHdpDQ4rPn+deJZizBKSVJb7Ud2S2nEro+5e4+Hvj9XRTa1/Ly80+Tk/9bs2a17HU5y1etYumKlXRKL488/iTdvUXmvrGIJ596jgf+svsy3QAAEABJREFU+hCPPfIE7Ws3yCaWkU1mNQf61Dc0aOepwICWAYwbO166m8e69etZuXpl5dqt/vd1d9Hb3f2W/wo9n8KANlpOPpnkbnuTdxNo6OsNfzBP592KbWTJvl6YqwqhqKAJrSyKkBeRM02WM/hBmpS2YIb2t3NAvodvCPUfis+Abofbfr2Kz5w0h9/+qoZCYqBeqIsNq0aaZsqOR2S1GIu79hQ0RvUsADklnLIMLaLU62HCLI6bpVRy6OwKCGU8sf0uSdxCV19SDjWLl27CpBLkC54iaBGJlENWkbBQK067F+1EHjmtBnrCIdx13xi+e+4ovvqdZk49q4Zzrx3EL++ayi23bc/3zqzhwceG01saRKxJwE4GoeR8+uUyt9w9gCdnbUdXcX/W9u4tp9ZJX38bQTnASXo4zS30uINE9eT9DG8s9HljLhywaxs1igr4QURdsp98RydRGJKtbWLB/D7CqE59dnCNixsGJB0ICiH1tUk53j6ME+m5oUSCuXNqeei6fp7+1hts9lqCjzYMYWB/goxAo4kMgRdQTGlQOiotsJwIDE7oEqv/0ZsTY0Hvs77JCJj5OEFWbep5XwPP/n4R/bNX0ab34Wql4joOaplA8mj884E6DBgR6is6HPXFGHVEaXvaR5XnTszajl7mLe5S0TQNpTS5rqwcx2q+dubvZROzKMdeBWDF0qdR5YSJ+cRHt6c5EVOKs/Qb6RBDHIJO6SwiNlZzsd4fdHcWaF+vim4zJZOhSFrXtFboaSK/gX5NgElTZnzYxcSoW5xK2C+sO2LhEEsu1dVpHCNQFJPyYr5/2n6cfMyWlGqzPNowkVszo5hX18ToIQ4/PutQ9t11HGjVGzpJXI3FpPpPHOO4juxNzOype6OrF8VYca1Tm58ezjx/KAW3zD57TqWpztpgKBlsSRWuyBNhYofBrRmmTa6nL2WYkx3M7NQQuhLpig6MCYk15cZq3UjuZMLgWBnQIcXbpKNrpEhTVhGT047bgW9/YXdyA7MsSDTQ62WJXG+jrDHSiUhXm4jiCIn8NplQOiaRTEr3sbppCypPZyS6+/4XOOErt/Cdy17lq+c/yKe+8lNOPPnX3HTzA6zt7Kek6L7R2EhqIelpDCbVg9O/dDBhJmRRuoXFTi02qilW//SMpUvXqbwtrIy8dRiMMTiGjYdEs2VNbNCJbiWzIUGJCVE7m/UspaWnyNNPreRz3/wZ3/zhDZRsJ2xt8YhNrPIOt/z6IW2jXsutt8zA6+8jG5coq52pW42nraEOL/ZRceQ8pRu0NbaWL3715/zgR/dy/k9e4PuXP87nT7+FPz/0OsUQ7O9SyXWQDFwGNNaQrU9QTOa44san+cTxP+XA429k/xN/zcc+93N+9rsZhIrAGPkI1SQ2ETEOM15ayFe+9nM+fdItHHvCTznmhF9y5Ek3s2hmiVGdXWxTWkdDuU9gIcIecleqh+Q0Iv4lRyyuVs+2rT5PY2HUSJavXk+PQMwPzvq+IjbzWbVqJfZnJo466iieffZZamtrWaOojAVLtwqcHX300RhjyGaz2C1K+4X+QqFAf38/nudV7O3GG2/ERr1sZNT+ztgqARMbKUun05Uys2bNYurUqZU6b2h785VXXsHysaDP/vWl/UkMOz4uu+wytt56a7ICWk1NzXztq19jt912Z/CQYaxY08mGrhKlskepGJJIq223SCHsYP7KuSxYOoOiWSN5+sBNkdppJ+q/dBKd20+kfs8tKacdIvk7zzXoQiRbCmXrdi4yYYRfBrT92fXgK/ir++jONDH0iKMJ6xoxevTiQ4/Su2YlFPtoqc1R6O2WizGayyKKxQJ2y7Rfeq2R/rq7uunp7mXJsuUsXLyU+QsX06l7ZCcdHd3Me2O+5s48zU0ttAqI5fvyWnS002nr9faxbs1aysWiFkzLmC/dBdJ3rEHvye848inx6LHUH3s0xbY2cTSS7oN5Ou9W7IoRq3CkV9Eno1st597uJ+h1ffJy8u1ems5ECvuTFqFerGMihmmwHaS97M/LIeziuix5rYfvXLiY715SpqN9FKUNBjcZkmx2iTQU+7vKmsRi0jVJOVOPIC/zEOhK1qRINKQ0YXkUolZK7mTi7A4sXjeVJ16cyJ8fnsALs7bikWfG88LMKbTnt8PEbeLogeSwZL9LVi5BLIffWRrHtb/K8MPLW7n3kW2E5LegGI0iiFtEbeTDibw2fwo/uDTFz37bRl84GDftEmvVM2FcHalEXg4zJ6fl0G9auP/JouoMw035mhgC9t5rkMBNN36QAk1+i5cP5MkXB1BT30RtUxLhIVav2iDfqOcmSb9m7sWrOjAmhxNBQtpwnS4ymV76e9YzdFAO3/TL0AJ1wEgO6WFZgnhpkrHZIXJofSzs6eS5DpcXe3uY2dXD/PUFlq2PWN3j01HO0es30u3V05FsYH2qgXXpOhZo0hm2nd5Dvok3nk9CaQDr5oxhyVVLGP3kUiYLONTJ6EtawVpHJtGke4mgXn1gTgmuuVG61SC1CQluTKx7Jd46QyITUsZgwVZ91Mk+xcV8suc1NteEWNQW4k9+/CwvvLyE2DEYx8MIlClFbS7B9ImDiaz6fKP3V5RWDXpZxCYmBnGNdRsyqDXLmJFp0l4HyaibdNxPOhJp8jT5frLiG6mkK32ntFL1bYQ19sXAAJHozVOy2pSJHbJ+zOc/tTtHH7UV/amQDZk0tQNcvn3qfuymdxs5tmQsmSK5LbApjNEVASJjH/6NTEBJ/WtP1POE28BKrwn8Dj73mQM0oav92BZ17IdIN6ruyX5d1Tn+U7vhBetY5tYxw2tlTVqr7kpfQoxkD9V6ZDzCUJVUVZni8bfTVV9UnESqxBEf35xvfnEPmhtU1/eI3QTlwFB5fbauKmso4hhX/GyfKplvMUsKiLnGwXE2ybrx0UpF4tcHrbhBDWO72xnZ1cHKhT1c/ZPHuetPL+n9e8TSjS2t1giUnjyqgTHDamhPZlhEPX1uVr3hHQ9jVEvjBcnnyUcao76y6ZAtqAMbs/6WbyS6BQd6ijFGfqPMmMJaji3P4qD+1xmaL+KaGmbMnCebAxNiO6wPsMnnX5pJsazJtuiwedDO2OI6kmGBbF2SRCKW3t58b7GtFvP6vHaWrOij4DRQigWWTRMLlhu+ceadfPFbv+GKnz/KTb99iJt++QAXX/knXnl5NZlygebuThq1PVS3YQNxB6xe4/Lwc/MJtBg2JlGRx35EsWHZig3MW9TF8jVQWBVQXr6Kxs7lbNU1n317ZzE9mE8m7MZIk3/ThK1t7yzZ9P8uSSxisYxE/a5LYthQRo8dy7fOOINZL7+scRtzwAEHVqJeL+t+6NChjBw5EvuzFRZUGWOw/6+kBU52O7Krq4tXX32VBkVzLNCy3y2z9exviR177LFYQLUJWNmtSBsVa2xslL2G2O+HZQXmdt9998oPvr7wwgvYrU2bd9ddd1EqlbDAzIK8hYsWYgFdRkButoDI88/NYO/9D6AYJzBOiigoEzshxo1JCTDlC7X8/Jd/4Y3l8+mJ+3Ad2VQiR+uBezPu2ydiBtTglaWFMMQeRsDL+qlQ78KOFjsO3WJE79Oz4NWlms8Mzt47kNhuG4zxya9fy/yZM3DCPElX77e3i5bGeukvwseQ0nj1lJ/VXGj/z8xkwqco8NTZ2UlRg7Zf0eZQ5VasXMNiAbMF2nac+8Y8enp7FXQoUV9Tp+3eqXgK4qSlo9lz5mD/yrR97VrWCyjPmvE8UTnAiFdSLzTyfdI7b0tx6mTywiJ8QA+r+/9f0dVfrP8MVLpkDHld1wYhK2QEeS/BEt/lJ+EG7qCD7lRMyc3wVDnFX0yaXr3gCd0FPmYjNoksnYWQm25o5+Kzuil3DJN3iDFuoGso44sIoxKOGxKrXl9PLNCdIAwH0NE7ldnzt+aXvxrM989u4LjjPb5yaj0XXtnEBZc1KHq1D+df1sQXvr6Br5y2njXr6/C9HGFZrKOYZFIvTJNUv2nmLw8P5+e3jGHpui0EglxyNXl238GhJTeDGn8OnrdSjqqGBat24KZbhvPKrNGEpPXyi0wc1cfQxiWkCxFukKQUNGovfBQPPb6BWIba272KSUOL1MZ5MmEtTqw+0Mafn1qH27Ari3s6yae6STUG1Dc5GIHYVWt8+oIBlKMcDi7KxHFqaW5por7BMGJYFujHiJeJffE00msnixtinh2f4KXdBnKtV+K0V17l9teWMXuRVhoLupg5fwNPzFvBHXNncdOTz/DTR5/nt0+8xAMvzeOlReuYOWctN/3gJS44ppM7znH4w43NtL8ygOZen5FFQ20YEQnIRibWRAzpEDIBGkZ8YI74bZIax6nchepXJWE/VEBq1SSvvhLr6lNbMGzdtYTD+p5lP15mWLySjvWd/PQXv5MdUJncYuMis8I1sNc+W5HXGyl5sV5drDxd5fmNBRcVbelekY6GGun4d+fwwtPn8drzP+CFJ87myYe+p+uZPP/Et9l7t3rZnWFl7NJNEqPosBfGhEZKjwG9B+s0JSVqReSA7KGhKcvnTtqbXabV0ybg9MUT9mK33acQ+IaiQH5MHifqVf1QvHSRTLbPjmRHh9iKV0zZiSj4djzX81qygXwiybHH7ENdNoGnpjYWV+u2spVH5WUg6q9hyJB6dt1qBOVkgnmJZlb79eLnifvGM7L6UruOo4qWkS46Nz4UP1f9LOPS73h42mI56qNb8PUTdyLpl4gELHzpFsnwZgUcCW1X3smEo7Gy8YFla6mrq5OyJprwrfccY5tNR6GATgeDiq/zKV7liOLLjMrPo9yb5dob7tU22ioiY0SxmikTyV6GDmpm2qRhFP0kS51aetwcARvbU6E3T+lEGozUj1j1YxMRa6JQFuryRtJNrAieHuveUCmz8QbbWqj+RIQVzg2lXrbrnMPeknNEaR2eogwtDQ1sel/osHXEhfqGWryUS4ufZ8toPUPzqzVOi/IlAaHENL5DVCmv0mqjoSlNKhsTxl0kTDe+bMMzWTq6s9x1/1J+9JPHOO2aBzj9pme46pbX6VppGNO5kIPClzi2+CyfKc5kh74FDAo7CPPrKUoboR+oD2osdjBqA/Xf2p2n7bGP5Odzct8zfLbzfr7U+wRH9s5hbO8avYcI+64k2lunqUj61u3/SiJWI1ZX9v1bhrEx9FnwWFfPIgGBj37sYFoUcWobOJBvnv4NztF2owVTdjvS/nzEpZdeWomK2ciWBWHf/e53Of/888nlcgwaNIinn34a+9MWxwp8pVIp7PfDbITryCOPrDy3vxtmeU2aNKkCuizYsoDMF4D41a9+xd57710hy8/+TMaWW25Z4dnZ2ano5Vz2228/7rn7bvrzBRLJFB85+GCuuvqXPP3sbKx5J9MpTLlIvrdEV6fDNVf/mV/e+Fd6V5S48uKrWdfTRSBgl9d81NvkQlLn/8fefwBcVlTp/vCvdjjxzbFzjsQm54wgKJlPNsQAABAASURBVFGCEowYMGMAFRUQBcEIgqgjYgAURUUBCRIk06QOdM653xzOe/LZ4XvqNMx4Z5z7nztzvaN+s3vX2XvXrlq1atWqtZ5add7TsdFMMzhSKE/+Ng4r0i0r/Zi4WqOypZfV9z5BNhdQSvt0X3AmUXMjdmg3r1/DwFAfQRRgHPAFvDRBSQoDpGQ7rD10pQ2x3jekUgSKflQqJdyET07blRXRrwk7lMXTlh07RGuYivpmvx/WJ7DlaGyiwM4wh9mzZrHXnnuybNmrbNuyBcvv9q1b6d+2gyCugfTFVV9MeyuNhx/MiPeavdGA60Rs1FP9XqX/lk/nP8KcUSHtGmDtrp3WbUKkexnDbNV27QBrMg6Hhq2Rx04p2Pasz2Mynk/LgAy4LlkvQWF0gFq5wATVo1rhjnu28funs1SKzQQjEY6cRkObIyNstCIIQNM005Qg2ZBkw+Y0F19iOOPdDVzznTnc+cfdWTX6Bl5aN58XV83Xyms6Dz4WsLNwKDuKR7JwyUwWrWsjirJUBSoqRTEaONTiBl5aMYNv3xAyUphD5Pj4UkbDOs5+8wZuvznBx97Tw95z1pBw+qV4Pn2Dnfz45zVF4mbiumXa2gucdUGHtHkDkTeGZ6oUC7N48oU2hvLdtGXKzJm5nemzAwJGcCgRB1l27JzEL+4aw5hG3JrPlHEpUAkj45sfSmk13kTkBrhxQEV0Y/HVlCrgp/KM6xqRYS8RuEi3HOwWUnJShlM+3sp7rstx1ieGmTDfMKL33Zqs+xuPgzU5DwlqvKEU8+ZqxNmux1tSPqcal0MLZSbs6Gev4QqH9cdMX7aZ9mV5Vn9nE0t/8AJtmgiBtk9jORZfaMONIDKgIa5f+Ts6DEbcavw1YdUdojDGmF3P1KVpNM6exskloY4m6iYqkpMq0FneycGF7cwvDZOS/IZGEuQLIY6j+laPZd0NcMQR00mZEkYALgiTxG6VWO2plOhGakWFnASOcWhwDe1ayjUrdTXCpDaPzoaQcdL9D1x0PGGixpDfSEgrhWSFcrKEaz1q7ImIThPaD7Eu6jFYx+eYmI4mn+9+8yJ+/tMP8fa3HYandny1l00YXIEbnAwGB0/cuAqTxeqnbhGbOCYiki46AnUDiSYeT81na3Yyre1l3vamfSWLSKVdlYvFV4mhgtJIgVgU7fa5a0RX7H3nuveSTI6xPNvBS94ESn4L1ulVSWC74Mjgp5OIDmDlh8OuI1amozZikuLQjfVp4AL148rPnMbszpx0vkAgedvV/+u1fC+J5T+ytIyrueOiIhTyeVz12dX8RnSw/dM1lKFuCBIkIpfZoz0cl1vN+eUVjFMEqmegqshIj6SA5qIKxzEpSSUh+bU0GLVdY1OmgWHRDR29t4yrcXFOrH+RE1HTGEf19yG+HIVxUPMqq9P+tSNOSDVAVF1it6ZaaUIV8jSxYuU6ylFGnQej9htlLz2KRMYnpfHTsKkeKhWKLpKXQT6MYpClrTzEtOJW2rD6kmDrhgEGNL8VPsC2K1ZxgEMOnMi3rnkr7zx9Lkfv38mCOUlmTApoasjjCDiZMENc6yYuJUipD1OCUd5S3sxbBxbxptFVnDC4mpa4l6JxqRYMTaLqWG7UgNE9AptouxInTWdlhAOq6zh5dC2njK7jgLE1TCgP4GsO2ioG7KWe7IdIKCPm/9ZhKUVqxF5dEXW0wAkly9ykcTR2dBJ7IXMmTuCu3/6azX09vPHEN9a/12UB12xFy/bff39+9KMfYbcazzzzTBobG7npppuYOHEiNmJ1991310Ha3LlzsVuJd955J0cffTS33347zzzzDJbOtGnTsMDO/rVkJpOpf59sSFHF0dFRDj30UDZt2oSNfNnvkFkg9+CDD2K/tG+BW6jFxAsvLCTTkOK0M89iR0+fQNrTtLQ2s3xNL+VKQC2oaW65JNMZVry6hnlz9mXilKl85Zobef6Jl7jvl7/imSfvYblSe3kUE5aIHCmhaAflEoWBXsKBYZzAoSYhxQqUDN77EpMF5BwpXGLeHmQO2A/HaIKrrdWrVrCzp58BbZuXQ4dMY6tkEZBK+CS9WDZUSfPDEUpsFlitVQNizQlHel5Ve4GeS8VqfR6UxD/Kz4/lsb+lNjA0zKrVa9iwdj0J5Y8MDNLW0sxu8+ZKht3kciM0NGbZvnkTw4MDAmMBvvxT7Ls07b0Po5qf6gYOECoZzRAXKQB/+4fl+f+YS8mbhCZTKohJaUCnqNvnJJMclWxgSy1ifS3ksKZOjsw0UjEBK7wSnUmf8xJZ3tnURkvsMTAScOtPNjAyNJNaMSkFcXE8Q6R9u2IOAoGBRCYEYxgcTrC1v5lCPIMi4ylH4wiDiZiggbQTs+ceLbQ0l6jKcFWq7eSDWTz1TJqhfBonm8FLG2ITUq5O5pbvhIpgTSPQXpIX+aRMP4cd1MeMSUvYa+4rvOft67ni0iGOO3ATKRkcwhYWveyRG5mIGMQVQDvysIju1m0a8EB0A2pRI4uXpKREzSAn2tVeZffdq7jeALKxUvwaBJ08+/Qm1WmRU4Fp47so5nLEsc9Irola2CD6EaGMhVFeOlWipdWTUSwxoTuN5xRUNiQyEYHx6BkMpZglHNOH7w7S3FEh9pNskuxHjS+n5NFcgSaB5kYBscZqTJNCzi2VkI5ywCStTObr3TFBzJlq79jBEof2lJmwdgcdpRpJdh1m1+Uf5NNInRz0KVn+2y7FMZg41EeVOEqQqaaZUAyZVKnW9XxkJGL7zmEgFg2bIpwYGaEUkZyWsQ8mxl6N2VUKjadNRjpvdO+oEYcQmwyR6Oy6d0U14To4AgmhjFBNyddcSFvraIlZ2oh2bPm3SXU1tzQJVDMSvYjGTIK50yfqPpYJQlcltWk0vpYHYqOySjoj3bm61rmM9SC6Bd9nVWI8SzwZPT/mkMNmMn5CG7G4VAmdDlUSPPXCMh5+6hVtbTl6p2xjS0S0NSd500kHU/U8XvJaWZ3pkq4miBzJU2VC4+4qryr/TPJf31vZ2H7pmvAMp795Tz718ZOZMaVNVWKVtsnR1SBREllDrKdID1Fse0V9u0hv9b7+rLfU262KQlVyDRyPTBgwuZBjv3w/k4NROZAE9z70gsrGkl1ErDlmJEE7Xk0NTRgtJsv1+JFL6Nj20WGU/uW0nIkN6sNVL2Mw//K6fhdKvVCuBVqWR4lFrcTK+V8TOhwR0olxXAaHhons+Jk/oxhDqMhbrHxX9y1ycrOqJboKMauW9LNlZ059qUmnY9GPcDR6DalQkdfZfOnyc7n+6rOUzuC6L53G168+hU9efBQnHj6OSYk+GuIcgWpoGOjwQoGqHG2VouZBUKcVS47G8QjjWFosZl87DZKf+q5sPHUuJfCdCSrYlIhqolhTyUjpv+GU6GJx3zV5ihZUJbZt38Ga1av56Ec/wtq1a5HCYH9m4rjjjqt/oX7vvffG15yYNGkSP/nJT7BRr0QigaP+/dM//VMdSN1///3ce++99R9vPeWUU9i8ebMWI0ls5Mt+Gd++b29vJ62tRU/z4tlnn8XmWyAWaewWL16M3Za0i167JblmzRpaWlrqkbWpU6fW23ddl5/99GfMV1TN0jGuw9PPvqQIU1l+Uj7BKpXsy8Bgmd/f+0c6WtvJCdwkBfy+8IXLyQ1uYHKnJ9tSlu5CzatRlL2quo3sHGhkuL8B36ShbCiu3km0eBNNVbD2ILnXnmhCETtIPiHV4ihdzSlKuQGMomk2tbU0kvId0gmXhOas7xuymZQWRGNkUml8x6/rSVKrMKlqXV/6BgaoKlo2khulr7+f3Oho/Tt6fX29rNaYpBRQyI3mWKNty0wmi5VBpVKpRxULAghDg704mu8mBjRXM4qexR3tUldHGggaZl4/bJuv3/+tXq14/0O82c7YZDtufYIFY7LVmpim7tgPqVbYt1yhWQpRKBY4sFrkoKDIi9qW/GWuQletwNmyFh35kiZlqIEPWawozPPPeWSbJktuHrHAgiMlb2zO4ic8DXyE4zo0ClljklSCNg1ohyZzhsLQdhrcxUzMLqS94Y9M7HiJ5uRqEnKg1fJUXljUzaot81i3Y5aUr4NiOWb1qhYWvjiZcjSFyLi4DDJ5/FI+dJHL7rPLBIVemvyNHLjnMi7/VJJ0ap2MXwMjoxMEHDOEdS7LdLcs58Jz0iTMDvESE4jnbTum8Mc/djFW7SaTHmTvvfpozg4Tx1lCrX6JU4RRC81NXbRmq3S2SqlLI1SDNM+9nKcWtBAqGhaojYQUbEJXDs/PUcgNM1XRr2wyT8LXUMkoVqV4IwVNhnwLY/3DmFqeE09tIdEe81hQ5qeVEV5sddjZGFD2qvgRomrU5xiI8AU2GsIqbbUiTaqbDXJMKOfZTYq+u4x5l1YqbhSpjor/Q52xxjPWRI0x5s86FuteKVKyDtKVF6l4DgUvoOLlqDlFgQ5XY5kkFHC1MkT1HasRKhtp/9vSC4IqxDVeB2KoUKxkYoOJ9aSE5I/q7Uo2wyaDPaw9NQJO9l1VbaN7P3CpOMoxkYqorGgR7SqPzTOxWrBJ46pynjHSa4MxVltD4rqGOrqiwxBhCA266r2uxr6RlY1Vrt9r5AVvGuuyk7DfZXzj0QvIJj3ViFTX1nGpiacvfPlX/OjOFwVKR2xtvYtB7cVhxClv3A2osLxxMk/6k6j4LUhB64uP2IJMK2T+7SEKRMYhFPeBAIMxNS0mYuwfL5x87D4csPccOXbJViV4rVVLRU1qXGIi/bO9jdX/RDIhnu1bddBebFIDbohKGUqeQzEREnkBnjNMt18BCeW5xWuwpF3Nw1DyQFQ0vNjoRyi+I23D1BxfRV3+0mGMIVaTYRTVeaoT++eCeiF6mmIQObpDKawnR7z961QvLXqOkjEG66Qdm8m/PtSmmDSilKiOMcPbQpuziaFqmSu/+6B4z2C0U2FkF1Gk0RG4TxoHa2Omdjaz96yJHLnvDE49bk8+9t5DueVr5/C7X1/OGefsDQ0leht8Hq+l2ZJtp+IZ6h0UC2KZ9s5OEK1YbfP6oSKOu4snlO9FIZ7sTb1/oJxIHzH/Lw87JrZFm+zUmaRoV7KxkQMPOphf/+puPvuZz2GjWgfsf0AdSFlgddRRR2G/m2QjWUEQcPjhh3Prrbdiv9918sknYyNmdkvS/jSF/ZFXC6R+8YtfYH+O4umnn2aHtt0s6HrrW9/K4sWLseUskLDfC/v1r3+NBWoWaNm/srRf4G9ubsZGxh577DEsSBuvrVLbfn9/PxMnTmLe/Hm88tJLrBFgXLDvvoxX1GtH3wgpRcKSCoLk5FeTjc3M221PqqUqmzdtprWjlQvPO4kmf4yWVBXPq0gvQ0pVX2M7g0rLnkw+7j207nMsgUCi3x8w8NQK4p4REhqgwE9h5u5GpKumrsYuZK/5s9ln/nSmjWslKo9qgdRNfmSQtOxEOuHr6pNKOFSKeaZMnEhhLEfCc2nIZqUqDl7SZ2iYWa8gAAAQAElEQVRkiLaONvoH+0lp+zIjwFhVYGBkZISNGzeKT58XXniRdes31r/c39PXz2N/+pN894ukRefV5UsZ7e8jVIQNcRXLZsSdXbTssQeh4/AvR6RbO+q6/I2ff871f4hVo1I22Yo2uRKCrxW3J+PTGlTYTVp/eDpBa5AjqbwFpNgn0UgxlWWH55CVNdk76dItIrEiUr+9d4cGKIv9Ql9+VIKTEXT9MqEia/29MYEA3fhxNZpTAyQiDy9I49bKtCQ3cMsNE/jtr3xuujHHd28I+NZ1MG/mUpKZHWwfaOfu30zkC18YlILPIpXpYNMWn6qbJpQBxoS0NPVz4YUpgbCtAoZ9GIE+5Nh8d5iJ40eYPjMicMeoGoGlRZuohc0EilCknJ2cfMIYe8/fRlIrPpyiXM847rk/y3OLOwnkrPbZp8z0cb16rz5JZrFTrjuBcimn7c0Bmhr6ae3KUqg1smJDUoa2CUf9c9xI/dzC/vsUSSTGNGEdHNNPR1sV1O9Yq8pIylYKPEZGmgjDLGhlsseCIt+4eQpzDmvgCa14rtfq6HtxmrsbszzTlKDXdSm6ScY8mzwK6mvVNQQORFJmh5h0LaQ5iEDJqq9NYv3v+ozqTgr1bldvpHa4roe6zD8fyow17pFAlusmMFGahByvS0De9enX6mwg5WvBkGDi+HZcx1ZAh6467V8uOfgyIAns4cnwqEHdqk3pGSYQAFRS5lglZlBbOjaNFGNyJZfRsstAIeDVNX2g8W0KCzKEY4RuSChGq6IUoYHSFdEINT6FQqSoaFmLE5daYKSXGje9MzaJJ3QNwhgb/h+WkQ5MqBxRkjzsO1suDJSn58gYan6STZlJrM1MZyzpcciCcZx01B5kpCO2rKY1VdF75NEV9PY28eqyCqvW9CrKHEhdQuzq3heLe86bzptO3IchL82ixDQ2+Z3EJoUTQFLtxJGlpo7ESn92Llm2jp/d9SgD+RqhytdkO+x3vFLS2YyfIqFxcDSv6l3TWMmj6Iw0FruIxJZ2PUGhUCSuZ+/6tLd2yBL68NVfX/3wLRhSijVHKjWVEOH25gYcS1uP9rQSRc81OWJEG+mEg1HWv9C15f6XJPqO5qdNqCz2UPFIdYkN5QKqD47KuQIo6JBI+DdJ+fZ7ZqHkECk1NjRSr6h6/NkRhZZL2Unl+26V6eV1HFZdzwxtp694cSeXffle1vcOUxIPVYFN6rpvSPiu+mowqm7UuCeaKcelUXo+ZWKGKz/xFj777sOIs4ZnWvbjCW8+fX4r0iCq0j8EwOptG1V8vZ+6FRuIXd1Jy+KIUEDMNuIoR6Lk9ase/+pnnbXXWlH3CXWvISDT1ERV4/Hq8hW85z3vY999FmDl+/VvfJ3PfOYzWGBlv5hvtwk//vGPY7+7ZQGRBUjvete7uOWWW+gUCLVfyN9vv/2wAOyYY46RPsbcdtttfOlLX8J1Na8V5Vm6dCmvvPIKewgkrFmzpl7GfrfMpptvvlkcwZQpU+plzjjjjHqUzW5dWsBnwd3cefNYuXKVgFwvba0t7L/fvjz62OMsWbGGlRt6Nf8Ndp57yQb6tBW9o3eAVStWKhCwFy89/xSJSi97TW8D+YigJntQ8ti41eWZRTUOOuHDPPzKSobkjwcE0CstEyil26hqvg17CWLx3HbYYRjji8+YqgItPTv71IeIrvYmJsgWbtu8gelTJhEGNfkwaYfkiuZXu3jdvGE947s7NeYhgRYGrgY/UMCmq7OD7du2MGXyRAr5MfL5vNRJdkGD1NzSwpKlS6jWamzctFW2ZoA1a9YzNDSiwFwrz7/wPAkttOwP8IaRjIoQvlELscBoZqbApfEIjQGdvH6I7uu3f6tXieb/jDXbJ5siVbMpJK7/s52PCWlX+Hp8say3RrJwOE6T8ZREihVC6Q8ov1tg7JSOZuZKcHEpYOWa7RokHz/lkdLqC7vi1EA6GrVMxsFxDY3ZMpMnVnHNGDg1XEetVoeYNqmXBu9FMs5ast5a9pw1wMTOkEgruFy5TSjaY9PWTiq1jGxBipGxADsRcariDSqlIRbsnYRwO8bkSWQrhDJmdvvPN0WmTk7g+iNYx/DcM44Q/EQcL62VeciEjm286fgiTckBHANVDf5QYRLf/UGZsdI8Jk2ocszheVJmPS4xkRMpuQKceebMTdLUUiIUKFyztYENO7IQZXG1XYop0ZDawInHpkmmCniSQbnaw7zZ7VpZBhhCjKKONQHS7b010u0tOGl1QX054bgC3/p2Fxd8chxth7TwWFzmO4pIfqMUcpPG4Ue+4R452ecFitcnmhj0Ghnxsgwls4wk0pTk7AJxG2D7o49/uNPIiMQyGiESx7/pndUNu9Viox41J0V/YjLLvPnInGCRxJSJHi1NEVhvE0MkWUUakb7+EnGYkh4k66/CsIZxLHljP8CoPRNR1OLiR3f8ketu+ANXf/0+rvnWg1x34wN89Tt/4CvffJBv3vJHsopUztQc6q6MqV4Vy5MXI8fNrkO0jObE2i07Bbx/y+Ydo9QE4GM8ta3+GVRHfRRvgdKdv3ySR598WbzqBbG4BcuaTXpEykQoemUnwavuODZJHxwvxzvOOQrHAQsCIjFhAW0koX37hh/iSE+k0Xz/B7/AGE99dXR1cEWwVXN4n707SKcNGzOTWZToIO82E2teY2pEmttWfPyrY2vvEFd/9Wfc/IOHGS06VENXjBqVincle8E+26QsXdRq3QlFate+Fq5SP2OSMtT2WaX++Yx0VzHKFfhJCVglwoTmbDN9TKTHacURMHnD4QskGytDV1dQt6nbtXpbEZ62M1MaW09yELl/c1rHaTOtzOr3as4+W7aNI3q6seDSiLBaURviXC/iuuSs9P4l1eu99mGMIQhq9fFF969l1y9lbZuDwXVd2Q9oqYTMlYxnlkPS1SS/emgpn73mF/zy/pdZu3WIssBsDaiamFA2KXDtFWLRiMUR0qVELDpOxHkn7M9Be0ykP92ieTCBHq+DwHGIxEOs8k2KwBj1RSMlirtOvcKRvF4f41APgfoYKa9eIsaqnG2Q/5eHmlUfEe9qNZPG8xOkMxks4GpIZ+nTltgRRxzBHXfcQajQtAVaNipmtyAnTpzI5MmTsVuVt99+ex1UeZ7HuHHjtJ22kwULFtS/DzYyMqJFfxkb6brqqqvqP4Fhwdyhhx7K3XffjQVuFphZ2itWrOCd73wn27dvp1qt4vt+nc4TTzxRf05oC9TmrV61msamZoGQFuVXWLZsOa3tneAl6RmoaD4lqIzkyBerLFq+llFtSXZ2dbN82TL2mDGBt592JBmKRAqW9BYa+Nnvl3PDbX/kzt8/y7s+/Gl+/YeHeGHRKkZrbQRzDmLmBy6htN/BrJ8yA/+8t5GcPQe7eHGFrrdt2s7Tzy3i6YWvSHZpjXMsEDmJ3v4+PAE3R0nFpM0OYyOjzJw5jdGRfpWr0dbSgFSNtPoVS5d3mzOH3NAQCeltWlExK/NkKon9S9NJkvfadevq4HP7jh42b9lab2OdgJ39i9Ue5dXKVUZyNiIvrY3BOB7JllaNr7TxdV2D+phLRXX3t306/8fsqZPqN5Eqhkp2pY0J8NTbUNSM3iR074Q+XRJ4VmCgOSjQHQc0aFKm4wTdMhSNkYtnZ6fyc7kQ43r46YhaqUZ+OJLiRFq5qAGdRe0jz5vXTuwPU3VyMiBGRqmNwaE8mawaVcNhtYTnjYIpUlUIPoyaGC0laelOk0zXNCKuBqUEYVaGwMdRqN4V+HGkNq5RNfFswVAUN6vtGM/dwcyJCSmhnCHNrF89l5df8tQ7l7qhDXo47miYMXnY+mgiN6BiUqxavjsPPQxRnOfM0z3GdazARGXxmyRSFAscGdUcMWUB0KyAaJrtfUm997Eycykxd2aN6ZNVJioghpVyjB+fxJGsHNWUIAjUj03bhyAVEMto1sYcomIfs3bbyQcuSXLtjeP57s/25ezPzyR9XBuLJ0bc4xf5YVjkq+UxvlLNc43uv29CfuvBIwJpS5Megwovx24SEztq9x/ltBqrvujiSAddz8EYPf/ZaTCUBVhr0tm85LEo08SdLfP5WfN+rMxMpdNUebsFJ4qS7apmpAsOoQj95LbfE4QJIoEHR3psjN6FKqX2dsnREIt+/0iRb9/8KD/7xQru/M0afnzXMm69cwk//NnLel7B5p2GpjBktlZ6XQq7e3GocYhIh0hrjAjaMyJ2HfLaPv7Tsxv55Ge+w8BQQYtQgzFGBWK1FVNWlOyHP3mGb3/nXjZt1WKiPp6+3qtMbLmRjqoHtnQoR5nzUixLtNOXMFpEeByw/zTpc0TousTGhVhVHTj8sAUcdeQcpSksWDAHvZbu6nWEDK2DjYqdcsrBdLe69KaaWJLplANvoeQ4ohXjiX6dTf7XI8SXZDu57fbnueorP1EkzxCpYGjKutaUInb9U71YCSOWIlTEPmCnr82O1LekDDv2of7GftiyICoETo2KF7I1k+Xl9gn8rrmTTcl2grjC6ScvwKiVoC5t21pMnQcRcxTZaRCHGUL+PSBmjJEsYhz11QIjEbONSzg6I92KyVjJ6NaeVdehLABcdpKU3BRFN63nFIFJqEVTb9uWi6QTDc2NGBNLH2JlWQpKes5mUkilEXtIU9iR7GKJaWFrUrQSaBsq5E9P57n62id534dv530f+iHf/M5D/OyuP3HPAy+ycPFmeobL1AyEJiByykSmRMWNaJvYwkmn7UfFH5SMXDaKz6rjqpxb589+r8cROwYjnv7lNMYoRy/0GRmHqH6FyOwq89pl18Nf+9Oy8Vob9ai3vfd8xvJ5bNRp57btvE2Aw24PNjRksX/RaL8T9uijj9a3Ge2WpQUHv/nNb7DfAbNgykasHtMWov0umd1ytBEdu404bdo0bam9oDnh1gHFMoGh73//+1haNqJmI2KWzjxFuTICgRZo2S3IsbExvvjFL9a3MwuFQr2+/QOBOI5pb2/Dvt+6ZTMJ2Wb7cxkDg4P09Q8yXKhSlmvLNrdSFDBxkj6btmxSwGCIqYo2nX/mcUxpS0hnItZu7OOmO57h+795iRn7Hcmm3u08/czjDPUMEJQzXP6VH/PLh5fh7nkY7R/9KBOvvpLx511AnG3QwEFucISXFi5i+aqNLFuzmQ2btwogNmnrcAPd2kYNFJmt1kLpvwuyNZ3aKtywfj3jx3UIZMaKBOewEWmjKHyT5t761Wtoa27BlfKWS0XpsFGQokJCgHTtuvXY75ZVqzVsFLK3t0+AtwfXdXnxxRelTS6D/UPy70XpYowjbXQkK89PSH8d2UI7yDbtGnyz62Iz/maT8x/lzE44Vx2ynbITyVasX2Mj4Uv2RPiRvUIgwSTjmp5jLChrKlc5Ws7l5GwzWxRyvH20xCsSssRfV650Yw3HqHIU48qSJzxXzw5CMxJ6CKZCY7JAOu4njlLK8/XKZeXWMoFpwf71yMhYjdXrxrG1J4OjyJKHOKOCHAAAEABJREFUFNrkOOLgKilnoxS2QEdzBuPmiLU6iHFVtyKlzeF4CWJH7WnF7pPTGxlgZ5gZs4skGaUSOWwYyLBa0avYNOHoX7opEAjbzslv3EnaXStldwjidkU9xnP3AzHFXAcTW7fz7neKH28b9jDGJ3DkoHonMjycZttWWPTCRAGyNgLXoSYWUoxxxkktpBNbCfLqZwFamvJMnFomdqV4pLE/1ho6Hju21QiKnbgkyLTUSAo8yJ/QpPZmTF3Dfoet5vJPl/n5bybz4GP78PuH9uT7v92Xz33vCE7+/Ml0v/U4Fna284OxAt8vFri1WOJBhY43KCoTYPhHOIzth4k05i4hKSJFQ11f1iuOUKbGTWNNQFF9dhMOiXRKYCTNPekF3NF0MKvS7TjJMp/8+CnarpuC76SwwKUqoB3UAoaGq7z8jPRLUcXQJKnEOdGsSm8kPScGYzQblIxDjZBS4BI4cumur/F2qToJItfqpUfCd0U/TehVsH9tHMaNVKQToSsyQGxcIuMRa5shk5Ze+a0sXl7lw5/8Ib0DpXp+pHelEtqWX8JXb/gTA+UsgRyoHxmMTeKCKBInLtrdRHYQ12vggfQ0Fmc7SfoVvvbZ95BMQEqAxTMo1gZ2eqQdl6svewe333gGd3zn7Vx16XmIZVzHUfIxIuY6Dp1NaS48/RDJYoTl3lSeaZiu9wFo8eO7hiAoI7upHr12xg6e6gVxM4N0cP8Dy7nhO7+hXItlVFNEaB5IlDLzugfdYj/VHHEQ42gs3UhZ9tS8yFrnYVTKKFMXZKMc3SYFXiOvwJgfc09mL36UOIxHUvuSzyQ44Zj5TJ7VjREvvqWjuvXx7S2yfP2oFkkJZo8N0Rha3m2Bfz/FsW0UDK8d4sU1DnFo8JIhJqqQ8xt5qm0Oj7bvyZMte/BYy17c37GAxxrnssmfxpjXSX9SeuL4uMYwUMlr2ERRfbE8WkHUYmmUIqdNMsz5ZCOrmsdzb3Zv7k3txcZUs7Q9wEskiaTvOen36h0lHn6+j2/f+gJXfe1JPvCZn/OWd/+Ao06+hq/c8BsK1QihZTGdJm0SGrOQ4w7fh7T0pZpopOi2SF9TGpM0sRhwNZfs9naofmF7q24bHPEpOq7BuBEpjU1C9R1l1YsYg7qAveevfDhqSKLHJkdt2VR/CCo0tzRw8D77SRernHP++Rxz1DG0tHXUAZT9Nfuzzz67vl1ov3xvjMF+l+vyyy9X+QD7PbCzzjqL6667jsbGRqZPn15P9kdgLXCzC/VisfjPZW+88UZuVyTtySef5MMf/jAXXXSRuAFXwMIYU/+1fhvpMcbU80ZGRpg1axb2O2P2Jx0SvluPxvX29mKf0XG4onePP7OYTVt3UKsVGRit8OSzKzjq6OPkh2q0ZWtMay5RHB1k6aYy19z6BFtzPtd+4wZ+dvvPCWtVGgUGj1H5z195DaefdT7dHZ305Mu0nXASE84+E5PNUh3Ns2X5em7//p2sX7mFCd3TmTtvf0WrCmzdMsC8eXuyacNGXGJ8AzVtX4ZhKD571Iep9O7YRqvaaUr6ZGRM2hsz1Ipj7LPnbowODpB0HRrTaTyQvfGoFIocdtCBlARIPcdImxCvgXxkyKtLVzA0mGP56lWMKjgzrPoRIbt0Kcb1HarSy4Tx8JVdc8WPBl3Tg7/1Q2z+dViMNTBlCSKQlAI3pFmTvEGAbLOQwpJaiUEZEbtwPfqw6aQyRcrFGqVRcLViTrdAFEQUhmLVjmlqTTB5UiMmKuE4GvLII4xT7Ngq6vJU6YyHl57Jn57KKozZjEmN4no59tw95KxTxmuQh7Ej2tSSlNGuYmQo60lvhgYrEoAHijbVamXqq04MxlSYMtnQ2VnDk0EJwoxQeSTUrvbrUitD1MuJJ2ZobVqvVbKcu1MlMD7rtjQrhJzGT7gceViKzqZBRQtqkogjrWrQnnfEth0zCDiMZ18clepkiWX4jVPQxB5mrz2zan9M+Xn1syqnFdGQdkhENZJaUSTDKp4iYvmhJEP9acrVFE7WUPNGKeWKVIsxXjMk2qqUh/swI8vwxw/jdicYznm8unGMhxeu5U9/eIyG/h6O0bbwe9KNfCjTxJvSWSb6HrEXiSeJ5h/ijOu9sLpjiLERhkigHwx61KdD0knQ3pBkQntMV1uajvFNTJiW5pDDmvnkJw7lLWfvRuSE9fJe5Gqip3GNyyOPv8Coor+poEh7OEyD4ygiK/2U80FOCNuAVT45+IxWe60NJRJxPwmVT2kupMIKKYEnX9uRvpx8n5vk+bCD5d5EKl6KyRPaSGk80BErYbk11I18YOeI08TTq4t84tpfs2ZribLmwy8eXMJ1P7ifqmki9DJ1FlQF+SVkrsBxdQXPsa8MeSfDelqouGkOOGCGtl4maI4YJU/zRa2aEExQT64T4Cn662lOixV2HYY6bXk8q8exypx/4TF0dsUMyoksddvoS7YSmAgbsfK9BEZt76q769NuCZugiiveClEnt/7qVb7x3fso5CsYLeJs8iJf/CQRR8ROVG/elcN3dGdExtELV9dqRXWMwRijJ3vu4i9Ku0R+E4POBF70J/JSUws9rYa992/i4ouOprVZfIm6UWdM7OEL1K3f1ssri9bSUh5lNoO0RjnNdcnDkv1XKZZOObZj4sM6I13+pYSp4XghLV0etWSSHQJaf6qM41vZ/flK82FcJ9D/jZYDuabjIK4cfzjf7ziO32cWsC4xjqJ4KZcK4kwUjdo2umJwxF8YutKFiD7TyGP+VJ5LTmYgm2HWvFY+9aGj+MqnT+SaTx3LFz58GBedtw+tTSGR8RmrNRN606mEEwTAmvnRT+5nIFciEF21AGrNEOJ5se6galwCpXrTeovKdY3rEtBzxMdrctZFIiDUR2z1XzUdUMmY/+7jdQ6sjkRjOdlMBQNeeZlzzz+PM888U3qW59FHHsH+l0S77757/a8oN23aVP+NLxsRs1uJ8+fPr4MwC6gsIDrooIPq25A2SmMjVbbemKJb27ZtY7K2Mu0feaxXVMj+l0h2u9ICtY9//OPY75PZ7c7h4WES2qozxvDwww9jf7bCtpURcNmyZQu+7IUFelaX7JbmuHHjsN8ts0D/ySefYnC4xPodY+SLHrhZ0tlGVq1ZTVb+ar/dZtHY0sWjr2znx/cuYdKeh/P8ole5/mvXs//++/Omk99U3zp9RJG/Aw48lHUbt/K7e37LulUr2LR9J8s37KRntMDzTz/D9266iZTr0JpNM2V8N02KwjYqqmU0shvWrqOrvZ0wCKhVyrKtARXNv1QqwebNG+nu6sDEEQ16zvgGz4Si0VX/gv+0SePQ2pdY897RHA8qJdpbmtioiFhTY0OdltWfSp1uRFkgb53eJdJJXBmvpHFwIqulEEuG1UIeX1crH1cK9y+6qoe/8dP286/ColX4RARhXRoxOSnHDgImN7fJwRjKeGRV4IzTxqnQKI5jcKV4CCQpg10TZxd7FhR1dem9KYDASBy7ottAz84kpXKKcjiDR59p5d4HRmhsamN8SyONqZBx7RtJxksEgop4viHbHOIiY/9aG2ibtG8n1IIkiGHbfL1h0Seu0Nle0ErHxZgqxBkGBz2KxZSK+BgiHDMmRdvMSSc2kIjHwFTUwzRDuaksfDlDQU6xIbWcww/wcJ1hjBxUECSoVLu496GINVt2Y3CsjZAsyFG7pih6OdHeCHLOyYYYL2koCaSG1aoUWvKIMsQ2oueMEnl5GtqklCpTC0KMcfAySTzJNZaTjmTAYz9LpTiZ393ZwEc/spXPfGYRv/r2EjKP7+StpQY+7Kd4v+9ykrbk9pKx71ZqVNQyGcVqj/rxj/JhwVeszriei+vqxp6xkawNjnR1XFsDX//yhVx39Zu59qo3cd2Xz+TLV5zP2996vPTJEKooGnfkZGIZgE09Y/z8DwspK5Q5qdrP5KCPZDWU/JuwoEOahS1vNLaO7joUKbr2ixdyxWfexNWXv5FrrzyRq79wIld99kS++JkTed+79qVtRgtrM+PZmJ5CzTEyLDa+rMp/dtpxtr/PE9gxFyhMltO89NQ2PnPVb/j8lb/nu995gpG+mEBLwlLkaKY51Fk3Rn1w1AOjeWDQVCKWzoyYLD1uK7geZ77lMNIZ6RIxqK4+wMpIfbA6+i/JKF9CIwDCP0uRihuSSYeL33EMJenihkQ7vclOrdSjOmiI4ggtmlXnX05LIZYxbomKTI+qNJd9fviT5/nSV++md6TKLnnGyI4Tq1p9CqtX1m4YY3QXK0VKsfhCfYxU6s9OE7FgXjfH7NnOQXt2sfvh0zjylHl87uMncOVlb2HveRMUVw5BvKHatmZN1H736DJKuYhJ5UFmxwM0BAXJzr79C8lQ582+2QVE7N1rKbbXUOMJ47p9wmzIQGOaHQ1N9DY0M5huZiCZpaehm0Xpydyd2YOHszPYmUpLV8u8+fhDNI6x2IupK6vRVSTnzZ9OLNuSS8S8lJjEyvQkismYow+bxUVvP5S3nz6fd79lXz54waF87mMn8tH3H0t3e0TK0wJPiwDPsdcce8yfQzaVFG0Rfa0XsfpfqRgwrlKkpwDHjrUVvjEYx0VmQg4zxB6RPmIlezW6ca3e6Pm//TS7OLA8OeJrdPsOolKR6XNn8Zvf38PsObMZG80pmnQU9gv07QIWLS0tHHLIIfUv4tufmzDGYKNdf/jDH7RYOUARoR7SiuRYoHXwwQdjfzPMAisLmux3wDZu3IgFWbblpIC3BVkWyFkAZ0FYLper/+XlF77wBZ577jksHQu0yuVynW4kG+N5HracpWfpWNpbt26VT5qusTAEoaNdoH78ltnaLuxjrFBh46aNzJ89m0IxUCRsjC/e+Fu2jMTc/ovfceHb30VBkSa7lXrvvfdi/+rTbpnmS2UeePhR3vymN7FV9e1fOpY1sM8vXsfG9RtISWjV3KAWnyW5uDHick5zJar/1WK7fG1+dBg0Z9H8DatlAasahXyO9rYWRoYGMNo3T7iGtMBTyo0ZG+qnq6WJSn5UAM2vp5TeZVIJ1Rujq7OtHhFzHQeJnQZtGVv/ViiWFdxIMTDQh/2FASMf58ouWX2L5bNKvf144iF6bf7aYbdjbmX3t56cvxaDVgi+lN4KIqF5WtNA9HrUQ5+D1RgTN3DoAS2M795IWYOWSDkkMjXKhRqFEYOr8tk2I5MQUy0XmTjJ4Ajs+G4NowGKBV52DE4n557Bw88eyJevrTB/n73ZZ/9+av1rScU7ecNhGaZ0l0FUHIGpdConI1rB0XPsiG6YZWdPirIcGco1KqmtbsJapHKQTA7Q3lpEGgemgeFRn6GcIyfiEUm5PIHLTGI7557eTlNiEz41qUAD5eo4nlho2LgzS1tbkX3qvym2k0hAy3qSqkDdg09E2uqcRynuEC0ZW5JSohJzZ0Nb86jajzF1Q+ZQK1XB6yPwt1NJDFLyh4n9GCdZ03ZkRfpfojQY4KofbpNbVyjH4oIAABAASURBVN7qYERuyKUvP4+Pf36UKz69nNX393HINocvuW1cbgLOCMc4oFhkzliZpmqZiICaibGHG4GVB3/nx67e/Fkn4nhXv4x6V096p6sjp5LyjXRyGiceMZnjD5vEwftOYfrEDjK+j6cIrKNRQTKK3QpFz/CrR5fz8qtl2mUg9qvsYGrYjy8DGss4xNJ1Q6x/gMbR0SXpwikn7s87zz2It5+7H+edsR8Xnr0f73jrfrznvP259MPHc86pe1BKuRT9hOpVqYWhFhoxu5imfohz6WBAVeA8cip0CAC2FYd4ekk/P32gl5GdY4yrjtAYBziejwUv6qJcaCwtB3vvaLTtUEeuoZxIMSLt3X3PKcybOwXfDaR74j0CC/biEBAoi2X47dUmE7viQU5cUWriKnrARAajrVdHZRudmDOPmUdaC6JRk2I0UH80uYxRGePUeRDVfz49yR83SWupnzfXlnHc6CqaShl+/fudfO7639Ejm1FWX+3WaxTEqmewEFX2F6IYR3QdXY3etLRmtfhysCtjPdZPiZ5jDtmD2254H7/4/tnceuO53HTl+XzkjMPZe+Z4EmrfdRPEUUggp1JRraXrBrjzVy/QUqqydzDAxOowrsbDtq7X/+Y0xrYOjuvwv3TQVtDiycqs2Y149K5LeeWxT/HME59j4eOf5amHL+WJP1zKU/d+lmu/cBqx5vX2bJqxVo+T3zibu275EFdc8lY8JxRZ9cTSM7KDun744jfzy7su47Sz9sR0tjCaaJQ8grrNqEkePhVcx8M1kPUj3nnOIdz5vYv4+Dv25Ow3TuBtp03mxmvO4o5/+jgdDUk0BXClG7HGqha6vLJkHSYwpLU12hgW8KVFLmpYfS0UiqinuOqvsXmoaaVAMrKgwchROrz2RlX06v/pqS6rdeqc2ealknghbHl1uRbDFQaHB0ikMxx6yGFUFI0ZFGg4/vjjSQo4vfLKK9jI1Kmnnlr/GQv7Jfrx48djf7rCRsdshMr+hEVzczP25yqampro6urCRsRsNMtuNVrAY7+HZuepjZ7ZevZ5cHBQfqEN+10zW89xHFKpVD0KZ5+t7IIgkF8qM2/evPp3x+yzzbfboPYPDGp639U9gSdfWs13fvYIv//jiwIpGRx1+pmXX+X5lTv41o/vY11fhULZcPzRR3Pfb++ut2kBpeX7qquuwn7n7cADDyRfKPG166/n+GOOYTe1OVXRqk3rtxIUSyQFbpJhkcrQTpzyCE3SI21C0ZRMMLRzJ83S1VBRq2oxLxtgbUdAU0OGwugIba3NGoNQwYACYbUo/YnJJDx2bNlEe3OT5mlAVC3RlE3iSbdaFAmz/51RZ0cbnpTWyEjZvotIfRzXbdokffMY1tZk0kug19Ipja78WEHj6kv3YpXUMONE2GrI/PK3fjh/TQYlB5GP68JIhwmKySz3VMeoyBlO6Cxy4TvHkW0dwLXxSSs5lZYeaebUP0HcWYNQkTKkUjnGjc8QRXmZiRoVObxFy1s5592b+dTnSowVDyMh5HzIUeMYP2GI3WevY8+5A6TTRWKZlopWsg2aha4iYpGJCEQ7dFpYszbGS04iDDyV85B9ET8ejsqkvYCWrGUjJDYygF4DpapDbB0tps6nK0c0ZcJGDjtkREZ6VLkBjiJtq7c0sXDpRKJ4Co2NBa2CXYwJRCfC0yo3X5nGzT98UX1pItY/ZDBTfoE5MyPGd1dxnCRBKYLIo7kpyZzpPlM6SzTEYzREeVrcAeZouxYpsa+JnLQyNIi3Koa0JNnE8NAMPv6h5fzx7kGmF1ze39rBexVW3rcyRLtoNCmi4ocgO1vnwMSqr5olTYCyZrQe9fSPdRrJqloVYLagQjM0dtVLR32U7HRKdo60ZRcwlgjAohhrwZV2ycenNwe/eGgpN3/rV3QqWnNIbgPH1HbQUs1JjiKmSAORK2H6Si5qRnTsGYp2iC8lkwnBV2v2Wk/KS7kuGaujcZlULYcfBxQriMZrSZfXzyAMiGR02moFjq72cHZ+JSf3LeLkgdWcMbiUN0Zb6Kr0aOVaw5PuxqoYydA5EWo1Qs2h5ggFPKKwREM24rCD25g9pQVPtaIoAnXYOD5j1Zi12/q1DdLPuu0DbOodqN9v7imycXsV+6v01dAXLU/6Z6WoqmprXHsrF5xztJYYI6R9g3ESBHLOiJm6bPmzI4w1FzyytRL75FZzemWlwNgK2mXc/3jfYr52wx/YMVxDAhTfRjIxGD04ErMxBkldKcaI70Khapvgz4/YvlX7fkMCvwEakzEZRYIdAWpbzmiQjMpoOmg++Cxf18d7PvAt0kXD3oVtHFrdTJf96oLmPv/OYYGfMQYrO8exHO0qaDm19BHHyAa0N7iMb/KY0GSY2BIzuUtze1KCGUr77jWp/t0aQ5k5Ex2+9sVzOfzA8SQ1UU29V699xpHGCTJexL7zW/jKZ0/jyP0nSiKR7A88+cQG1u8cIXSzquUouTjiLeWG7D6zg8s+ciI3XXsB13/xLN5y8m60pRN1epZHo5EwOIxVIu57eCHWdk+u5ZkQ5rQgqakXkcY5ri8SEE3DriPWRWIEZTggXoy91d3fxmnEhqYxUe8grVKcbkW+TjjxRN5xwTvYe6+9BWR8Jk2axJNPPskJJ5zA888/j41gFQoFLrvsMr773e9iQZAtY79cb3/GQiTrka0FCxZgwZsFYC0tLYraDGC3GS0dC77sF/VtJMz+l0cWzFkAZMGdjaTdddddGGO503hmMvUo2MGKslUqFez3wowxdQBoAZwFd1a/Tj/9NFauWcmarf1c+927GKsl2LZtJ4cefgTFakTPcIEXXlnONddcy5LFi1mxdBEDvT1ccskl3HnnnXieh9063WOPPbjluzdzwhuO4SiBsBUrV7Hwmeco9/ex9dXn6Nm0nqnju6iMDBBrsZdQxDornUtJkK5C6ikPgnIBz0QYrdgcqzuag5F2WDLyNb4UwddcKGmnJZ8r0N83QP/AEBZU5kZHpdc+Hc0NNEr/Olob8WWgmgVqq6USsWjYn7WyknE0XoHsXUNDE2MjY5RlR9xMg/TaYAgwW7ZRWLaqbjNjYzUR6R/1uWDH6G89SUx/PRbtVk5Fji4wHtt9j8eKOdZrCdugrbTTTm3gkMMrNLa5JBoM1WKNmoxeIpsg0wjyM1TGYlzPpbHZwXHyTJzQjP2OChqsVLaBXL6NDZumaOhn4CR9/vjwNu1zDzNQGua889PMnNUPboFIimydVmMigVFkDCIiA7U4xeBQlp29IVGQJqjEeq8XcUwsixJpIqTEt6OBjaRkJTnwmhTAcz3x4cip2LKQTW/Svn9Ag8CiYwpSyIhiMJ5f/a5MvrQnyVQrGa14YgE0Y1zkc4gYR6HQqa5kcGWcMWNkG8YYP66I546B2irLEAZCjI5bY9a0nbz7vDHOOmExF576KhecsYEzTqxSGV2H4wYkWzyqbpHqQESsBqrJqVzz9QGWPZlnHwG//bVCyco52v/ri8hBPl6Q1FBzDJHkgw6rDH4MqSiWQutGeX//p8botU4YTVt7a4z6/1r3Yk3i2IRouCUHlxib9B5bT3qgHFs0UsVqELNidS/X3/AoX/7S/bQXfPYubeGEeCuzc9tJyDBFjitAXgVL0Hh1KvUPEykrFhVn16Pu/vzc1RpUVQeNR5oqrmgUpQNubPl4vbS9j7XASNdX0ZlawPRcPycWVnNx4Uk+OfIAFxReZv/iRtqrfXiK7hhjsPxHGn8pdl0/kSN3Bd5d1yXpVGhLlXnrWYcLHMYYLZqMcQnFcyWEb//gUT71xbv55Od/ySWX/4JPX2Hv79L1V3z66l/y2Wt/wS/ufY5SDKEXE5madDzCSzkcffhsZk9KQVQg9pMkEh4qAfrUx2ufetK8MoREsUMy9JhZ7OW06ivsW3uVrnKVe+94lW9/7QHNeUMQi4LZVduV/hr0T/1B/EJUj0pYY6xu20L1ZPTpqZ5ROVdt+JGnWijKXCN2QmJbV4WKWpW88Oo2vnDlL8kPGMaXxzg03s7u5Y1kKznBE+r1+LND3a4/qXr96ji2j/VbfdhclRB9O89CjW/0mo5JQhrjJE7sgqjG1HBMjHVSCdGwzi2VdFAharpE4lsEifXPXpGBdTTXPU3mjEHjWMJG6mM3wYYdeX5y9+NyyqFohhjpuMGomvot/VejuHKYSbWnkVY+ompE0hDHoDUaTy1cy0uvbBEQc5gSFhgXjuFoviDB2jIpRZPqFVUTkVY1PcYYLeQc44JkrQ/sO/7siP/s/q95K5b+F/JGfDpi3C+WiQZHGR4cYvrUqXzsox9hZ18v6zZswG7V2aiY/aX9trY2stls/fte9jtcp5xyChkBJfuXkr/+9a955zvfiY1gWaD1wgsv8MY3vhG7xWijTRYw2S/cWzB37LHHst9++/H+97+fkZERXM/j5Zdf4TvfuQn78xaTJ0/WuEV1WnZ7s6W1pQ7qxk8Yv0sX5LceeOABdt99D9rbOxSxS/HAH/7AnDkzsb+JlmxqZpWiV+2d3XXgOG58B05Uoau1iVu+cyP2F/m7J07CER279Wr/2MD2w/L+0EMP1X9Hbd2a1XVgVixVOOKwQ3j8d3eTLPQwc9I4POllrHmQ1Nj7snFuXMGTP4xrVbKpJGG1Ir2I8T2Dq/kYRQGh/HxLUwNZbd+mEj4WUDnym+MVVZwwYSKtzW1UKwFBtQoq36ByvgBbUmUtHUd0MspLeB6ebJTVIVvf03O1VKNQVNutrdRVWdHB3KsraCqU8OS7Yg18zK5Dt7tu/sY/Nb3/6xzaTjtWUrhEGrZYydXQWMrWdmxoTnGH3j8tcGGcmAP2a+Z9H5lCU9t25coQatsiDFRak8QoxzgutWpEpRgp0wHXJw5KNGVGRHlXa6GchUNKCtfExHFVTj+3m1zRYcmSQWbPKnPgPj2YuI+gXBNXVYVDfZrbSti/QPRMEWTsI03MgYEJLHzBYLwGtIuDMWpShtFoNH05Ks+2LSOKUyOf86lq+884DsjICKATyEIm3H6OOmiM/ffuxSEvGhFOnGXN6vHceY/Lr+8fplzMSklj7bO7UIZAEbiagKDtoWuVG8O4iTvYbfoYzoj480K8dh8nLflIWZsSfZx5eh+f/lTARz/YyslvbmfC1BA/0Qra+kGSN47BOpua28iyNUltWWwjSQMHtLaQlrIuHh5mRxQQmARjjkefOlsDGeRYn0gau5LRo4apnvf3/lGTBLzQVYynRNKCEo1XWc+1WkiIxkFjHSh6ZcdB3Ua+Dfu1GHtFyhvLMYdKfQM1fnbHk3zk0tu5+7dLSeWqLChu5rTycg7KrRV4Day5InSqZFNtxHFAhSo1ozZsO9KMQJoYSOaBJG3Vvap3VRPvKqN74TyqYY3IKVMU3zFpElECG520PMWEolSmFMfYv+R1wgTV2Nf4FZlQGWBuYSdzSxuYom3SNm3nN3pqxTUy5gZXdZCOxSCQFBJoLpbLUHT0aT2GAAAQAElEQVR80SvUf6plYlczrgyZJhuxqVAh5v7HVvKDnzzP4pcGWPVCD2te7GPJ09tYtXATK57ezMvP9nHfn7Zx/c1/QP5NfQmUJE3j4RFwwJ4zmDW1CbTYEDfY3xGLJHNE3bajkpQlAycM1G/13W0ST0maw2H2zm/njOqrHFJdT6MWSffdt4EvXfNLbIQu0uSLBO6sREISRF6N2Mtj50A6kaVaDTUjKth2Q/W7xq7D0Tg46pcFX5F4ktiJ4rpUyJdCbv7Zs1x86c9Z9eogM4b7OSG/hkPLG+io5tUfVDtSberJUwuOaEca11i6gvob6jpabVSfAnyVCvQc1Zs2sgk22RoOqI4RxYpxsToRGyOdiShrntrv54RagPlhUqBe3MdVlVZrkmms9ozd946TdSaMSWCilDTDELkRjaITSJZlMvzq5xu54ZYHKVRDjTkEoa2ttsWTkc67uooRRJJYsqjZpIdAIHXl1mGuu/E+cjuLzCts0hhsY1J1THJ2Vd5IDoY4SmP7FlOSDCNC7FGkYm1jzSdhV3XU1L+YRIz4RE9IDrrXM3/lY9dI7WpkV3OxFpgBbdpmDbZsYua0GTzwyEPsecCeDAiUXXj+O/nBD37AoLYO7Zfv7ZbdrwW4ktqqTAjEpFIpHnnkkfoX+O0W5EsvvYT9Ltg555zDJm2Z2eiWLWPr2b+23NWy+it/YX8eIy1gkdVW5lipzMuLFnPwQQcTaSGVHxqhMDzC9OlTKWqHIyXwZ1Uy1HgNjY4wf485OJojvTt7WbFiA8cdeyJ2Pvf2D7Bl6zbOPfcsAZMCvuexae16Zk2bKkC4iT0XHEifygz07+CJp57iggvfSRAE2OicBYDvfve7sVE7CyQLijwfcvThDI8NsmX9avrWr2VGdxvtDVAc3IF2DqWDIZHqh1o0xbJvrhZdpXyelJ+QLsbiUX2NwVd/M5kkqYTHuM5W2hrS7L/bPA7YfSb7zp7I0QtmcZDu2zLy3+qj0VymrkmSWBSTHytItyJqklNC4C0W6ItkF2Ol0cEBNGWYNGkCjQJiNbWFwOPA88+Q1danq/YVsBOhXRSj+t3f/ofzf4PF14lEEmboaLBMqEkZE8lI9KRd7qsU+aP2cMO0Yb8FDdz2iz2YNns7noxncbhCJESdafVIqGxQCQhqMemsT1N7CozByGB4rkNLswE7KJJuVUAtNGVCb4RMMiBrCiyY7TNv0nK+cEmW9pYRKV2FqmgZJ8KVIuOOsOeeVZXvkwms4ThGSL2NjZsjQpVxNOhB1cXyEMuBlaJWegYTMjLiA0MyEZBKV0S3DFGSRMrFTxXFX8i4tjzHH1egJbtNPFcgzqjtSdzz+wot7ScoT0bLKRGbqu4hUhQi9gqoe3o2mlgDHH6AYfLEgiaV6JsIV32OBBpGh0OqytqxvZnf/raJT39ymHe/awufv3ITXnY+ZTmQwnCArz4kOhE/hmceXo98KUEpz/Zt2zjQyXBGQwt7ypi3iFhLHNGlxtORygOGXUesy+tJt3+t8/8dXROqbxEJXRuro3SEVdZsznHFN3/Hbx5YwhPPb+Z3Dy7ml/e8qPSCQNbziqo+zd33PMuP736WK264j7M//CP2O/kKPv/t51i9pUSnAMJJI4t4e3kFhxZW0hYMExPga2xNXGLd1hK33LKQF17q4bkXNtfTM7o+s3ArTy/czLPPb2LZ0l4ZzTEWv7KDlcuH6NlR5tVFA7z0px5atDBJKSRRFQBft26E+x9YzfrVJVYtz7NkaYHFy3L89GdPMtozQoeiNO3hKKmgghcaHHHix6GewalIaSJYsqqXNVuG6B2pMJIrMzQS06/01S//UsbLVXJI+60MjFUYzFcZzof05CIWrRniO9/9LaYWMb0yKFCyljNyizhlbClvzq3npNwKDsutY8ZYmdJOj3dccBPFvohqzqUonRwphBRUN3CSxI5LoEXA00t3sFULjR0lw1DZMFoMGS7U2Kb7IPJJFHJarNQ0HyIagjKHDvZxbnErByvilwpL3P3H9Xzr+ocY6Quk9yl6doakBEjHF8YYpy1JV9uoLy5egV3DFYSCS2q/IptSloMb0yo9J5nmZDvGlHJFQ05hvG39Ve55eCVv/dDNXPvdPwl8REzMDXFsbRPHhBuZWuolGYVEkm4obZKY+ZfD6NbRG4MvHUjFsgehZKC5O6Z2i0FMpLoVeVabqlGE/VrF68loEWYdUSQ+Y/U/Uh3f5rk1mRiXgrZnqqor34d1SCFV/RMNtVp1I2ouSoaq5n4o0B5V03Rr/GeXttFVDvjWbU/xoc/+nGWrhyhZoUQRRoArUvmaExPGskWxQ003ccWhMlzVPFjIyRd8jR2bA6bkRziuuoq9altp0NZsEDn1sfHEYxiqfWtfxR+EJETD0wIzCn0cN01gHaPyo7rkwEpq18dr9/x1j9g2qKSTeru6cTQ/mqoVtmn7rTAwxNxZc5jcOYHd5s7l5htu4HOf+5yc/CRsZOp73/seV155JfYL8+vWrWPZsmV8/etf57HHHsNuV86YMQMLuq655hqOPvro+l80+r6P/RHYCy64oP4dL3RYwPbHP/6xvr1oBC5MvsC6pUu4+cZvY3lsbG+lbVw3ixYvobO7m4reW48TjuQ4dO/9WPTiIoEdn2TSsNfe0/ndfb/S2tvDfkdt/py5/OCWHzFu3CQ6uibS2NSqwMIL7L1gASvWrBV9Q1oA8ugjj+LGG2/C/i7XtGnTOOigg+rbrY7jMFHRsq6ubr589dWccPxxdGTT+Jp7DdKvwkAPU8a3MzY8gGdifPnMqnx5rVapR57tj8fu2NmD3JX8lasEqVRCoNBhliJ2taCqiOLE+vOLzz3HUN9Odm5Zz9RJ3aJncB2HdDpVB3hGelQqllR+ihaPMcJkxNJXZWP5jKRvUydPwhMP++2/P1k/RayXlfWbKb74khbDtdeHGXtjZWuv/B0czn+dR2m3zFCIZrQGyiJ1dG9X8RvSHvfUPH5bcRlR7PywIxu55voptLQsw3cLyIIQR0bTtEws42CFWioGVMthnS1jDJVChfxoEU/bb9OndeKYav1dHEcCclXa2gZpa1yNU3iQk454hR9+s43dJr5EWB0ilXbINLqIM0IZDk9tvvVtjRx0QIjvDBFrEIO4kdF8K8UgpYE3OHg4MoKhVp3b+ibxwpKS8rPqUpJMQ5lMY74+wUIZTWT47EDb73KFlW2cdEKZPWauwDPDqpOSwWxkcHgezz5bJpd3CeMEFqjaa+xIYk4eo/6HIpJOrOO0YxI0NOwk0eUSyXE5MqQeCbLqQ5Rq5C6Bum99P8lTy/dmODyBkcqh9OYaRNMjDhPi0aeiJYHRCrhvS02OIcF8gcVDmhqYMzbGXppAXQLFvoyjJwVPyTG6kj7/wIcnfYlNLGcdsJ8zyj6jK2kYGuLnv1rMxy67m3e8/zY+ftlvufQL93Hp55V0/fQXf8+nr7yfz139MD/+yWKWPrWNhtEEM8aGOGpoDe/MLeHC4hL2y62jo1SUBCM6q2McWRjmkJHtOMNDfPvWR3nre2/lvPf+uJ7Ov+jHnH/RbfX01vf/mJPefgtHnv11Tr3on3jDBTew/8nXctpF32XhS6uZNNzLG6qb2KO2mVgrzi9d/zDHn30dJ7z1m5x0/s2ccv6NPPzoGm3hldmnspV59JPUdoEjnUUa7MeWn2H2iYYYn+vn6T+t4ti3XM+Bb/oy+5x4HfuefD0LTrmRlVsgUzOkSfLIy70cpvzDTvkWh5x+A8eecxPveN/32LqhzKzSdk7Kr+I9+UW8f/RZ3pN7nnePvsz7ci9wcXEpp+Y20F3M8eL6fg469Ruc+Y4fcPZ7lT54K6e9+0c88/IoCc2VRqGJpx9ezLvf9xPOu+hHXPi+O3nPe3/Oh979Y67+5hN0yHHvU9tOZ2UU11pRE8q45tlDcj6ruJQD85pbsgd3/Ho1p4jGR7/0S752w/2kaqPsV9zMobVh1a3w4K+e5ZJLbufSq37P5V95gMs+fxeXf+6nfObzP9P9HRrnn3PpZ+/iE5++k3e8/Z9441k38qHLfs3iF0eZXow5enAV7y4u5NTyMuarb01yOqY+R2SrZJPi+v2uj5hYszdWlCciLaA3TXNsuuzXsoUDXPal33PTj57jOz94ghv/6Ulu+OHT9XTjrc/werr51ie44UdP840fP8+1P1zIV29+iC2bRwWqk2zeEgoYPsNNdyzje7cv4Ue3v8KPf/4KP/nVK/zs7kXc/psl3PGbRfz8nsV890dPsWTZIM1CiQeNbuaCyqscOrSI7lqCPzyylbPf8z0u/cqv+MmvF/LosxtY+Mo2Vq3Zpsj5Np54YQO/fXgZN/z4OS7QouMLV99HMp9mt5F+3lRcx/HFVRrffrwoIqFoWydFGsIx/vTMQn6uxcyvH1nDbx9dyn0Pvso9v1vFY89uJhLwHR8WaJQjduO4LiwrQ03F+v2unPrt//OPRLVMsHIljI2w97w9+dVP7xIwOYD99t0L+72sP2jbb4ZAlv1S+9NPP13/svwHPvABdu7cyR133FHfrvz4xz9ej47t2LGDgw8+mN122w0b9ZoyZQrjxo2r10kkEtgvxN9111242l7bsmUL67dt4JiTj+ehpx/Db8qw/2GHsHm7bIYReHFSpL0shbEiU6bOYER8rtm+hWSmgWOOP5mdOwbIDeZob27lkMMPZ8miJVRKAY2NzYyb2MWOgdVc8J43svd+s2hXNKsswHnaGWdKj7ayZt0G0uk09kdobeTObsFaPm166aUX2W3+7nz+s58jNzDI0w/+AVMYIVkboyll2Lp+FZO7OnA0D8JyEU/jGQYhiWSKV1esoF3vilr0BdJ/7GJEAZXW9haWLV+OnCmDI6MCh68wfuIkSuUyyVSStdoKnT5jimaPZpDo1bTgiHTNNjRgQW9He5uAZ1I8Z7DfiUv4CezPgGyVvGfOnknnuPG4TgJX7Y498RRN6zfiq+3/vTL97b51/qus2QkVyBRp/mOJubqvuT49mTS/kZh/pxXecKPD2W9t4ppru9j74B5MWKY8VFNJn3Szg5eEcj4mEpFMY1KK5xHJaIe1ED+tMhkPlaCzKyWKRYydzQZSXpGTDjN84O0lLn5Xnne9fYCpU17FDQaJtH9t4hCMQ6hVaVl7yiYeY9+9BtlnryE6Wks4xggsJdm4tZnNm7vIFzPgRjiJJMXiNO67L2BgpEHgqAEndEgJPGV9n7T4cb2IOIqR7uAmXSlNmc7GbXzyg520NWzCc8cITJn+UY+e3gwjQ0mSQRo/HpbCxJhYnY6ttBxcU2T+rAJT2nZiolHQBA4qHpVcjSgskshKvdXnsWqKQtxNyW0Q4DIKI2fZtLVIMuuSbUoQKapQHjWilyHRnKEgRzbZN+xvIhoVCXK0NRc4MUUXJGoiTD3xD3xIbNjUIH1YkN/EW4rLOHlkNfsIMM3KDwhc9TOrMMDs4lA9zSqMMjdXZv5wgX2HpCTkCQAAEABJREFUBzl6cCOnDy7lXbkX+UjucT4y8gJnqv6sfA82chEZXzoJLbUCh4xu5vzCKo7KL2bu6DqmjvUxUbRtmlQcZFJpqJ6mqo1pY3mm5HalaQrF11NuhH2LGzglv1Rg5wXOKy7imLGV7Da6lWmKykwpDjEjn2P33DAHDm/gxOJq3ljbzORKH67AlxPbGYhAQUx3ZYBjS+tEazV7D21lxlDAxD6Xrv4KnX1DjBsZY+7YDg4prWa//Crmlvro2jFEy/ZBGrYOk9mgMlsH2Gusn9PliE8orGXO2FYmFofVhwEBlm3MLPaw1/BqTiwu57jKEmaX1+EN99GzfAfbX9zOTkUBi0s30b1zG/tIHvuNrWFascDQki1sXdrH8kWbePWVdaxcvJlJfds4KreS42trmShenCiu62jRj2T4y+xT6OGCwgpOK7zMhLH19G/cwPP3LqFteIw91O4JlRWcOPYqe1fW0qaxfvGxVdx371ru/M0KfvvQRu59aAsP/GGz0iYeeGADDz68lscfX82K5dto2D7KHgLnbxhex4XDC3lX8UVOzi+XbuzQuFbRdCHE0zjHOLqzUjb/PGdi3YXKD8iEeeY7vcwvrsEdHOH+B1fzte8/zbVK3775Cb7zncfr6cYbdX0tfeOmJ7nu5qe5/pan+c73HmfRM5tpKJTpVGTQ7Stx14+f5ptff5SvXf+YFrGP8uVrH+LqLz/AVVffz5VX3csXr7iXz3/xXtF9jJENPdKN5Zw0toQTBxdzTnk1bxtZwWGKXrb09vLQ75Zz+Vf/xEc//wCfuPy3fOQzv+TDSpd8/tdcdsXvuPHmh1m6eIAJ+TInDK/gHblneZNkOqGUQ+ZO/YSmYIz54SAzSgMEfQVtFf+BT13xIJ/84v18/KoHuPTaP/DkU8sZX9nOgYXtdFVKkk0kqSH5Id00sjq6N3Vy/y0fGQ1ow/ZtVFevAC1GzzjrHJasXI6bcLHRq1NPPRUbwbJ/sWi/6zVz5kxslOuDH/wg9gvuduvy29/+NldeeSUW0BQFvi14O//887Eg58ADD6S5uZlztGVp31s6FojZn6m46gtf4k0nvImoGinSDC8/tZC9p82lnBujsaWVkiK7MydP0PbgGvbfYzdOOekNHHjwvjz05AO87T0n8alPvJV95k9j2XOv8JZTz6Ai+aYbI8aCNVzw/vkc86Zm3nbhsZz4xmMFEA/koQcf4khFw5qamkgJiD355JP13xELwxDP8+T3NnPiiW/kuWefZ8b0mdJ1R/6rgaiYI8yPUBsbYdqEbkXE+kl6hrRkFEtmoRb7w0OjtHd0snnbdoSK8OUbG7IpMhlffFWYInrPv7SEV1dvIFeuyr+Wae/sYnh4lBkzpzOkaHdK9Cwf1hdbZbCynDFjOqO5HI7r4ihi1pBK48pXl8slOjo7aBrfrfpzQP4tWLuGoXvvJTs2KnvM3+3h/N/g3C5e67NLxMpOgi3pRu4t1/hdqUR/NuTDl07l8svTTJu5VYMfUdNAVqMK+AXcJIoUGSp5mbiawfWcOqlCvialrOK6Dp7vUMwPUiz1aGCqoCkdy7v6bo49Zm/j0IO20tG0gYS7TbRy+I0+GYGTOlAKpSNSIC0qRCugJdHPzMn9TOoOCcWHglQsWupw7+86yddOYiw8jNHSUZpQh/CH+xyamqfjOTV8r5dubT82pTxcfKBMWROwpoifEX1H++Xl3Hbmz9zCu8/P4Mev4jplQoGxME6LY590tIFTT9DVW4OjFYATJolNSNLdzvFHN9HYXMQx6r949rw0yYyD67kgUJp0QyaNc2lOVEiUMiQVYSv27lSkoSh+yjiJooxEmThvBA4D9jloEoGA43A10ISviV9NvNiVQXUxctipyFVdF6cubf7iId3/i/l/T5mxmLUpQUBHdZCDSht4W2k5n86/xDUjT/LVkSf46vATXDP0eD19ZeQxPp9/lM+WHuFTpcf5UPEJLio9x1tHn+dNQ8vYrbgF64xSkcYtiohMtS7B0InIxIPsXV7B+aWlXDa2jGuGX+Q6tfGv09Vq8/NKl/95Eg+fH36aS4eX8rb8SvYfXMIbR5bzfgGxz4wu5tKx57ls7Fk+O/aM+HuGy3LP8LGhpzhkdAMN2jJSN+t8GCJiPfhxTcByG2cVXuUDxYV8XE71suHH+VTuES5VJOtS1b109Gk+pjY/oXefUnq/ZPLewkLeq/LvHn2Rdwl8vqe0kDfnVgh0bcdVn8smSSj9j9WKBfMJzeNZpY2cV1rBpaMr+PDASs4bXsk5I6/y1uHFnD/yEhcVX+bi8nN8oPQs7xh7iXMHF/GWoUWcrnenjL3IyblFvFX3ZwuE7VfZTGttRHoZqScuqZrBD32a1Mf9R9fznvzLfKj4CucOLOPNPWs4e2glFwiIHSM5HCnwcF7lVc4tLeJNkt8b+pZy/OAyjh1exXECrm8cWM+Jg+s4cWg1J0q2p+Re5Yz8Ui6SLD9UeJoPFJ/mzPzz7FXYQLpUxpFhCzS7KiSkPY7ka59iXSVgnZHSrtPmxVrslDmgsoq3hws5a3Qhx/Ut4ojeFew3sIk5Y1uYmd/6WtrCjPyutOfQNvYdWsf+gys5uH85xwwv47TqEk5lMYeVX2Ev8biHeN1dIHWWAOi0/Damj/W8lnqZnlca62XOaA9H5tdyevAKB5c3MLk0yF6Fdbx97AU+nnuZC4ZXa5t3B1MFXJ3tw4xt7KF3RYHBFUXcjSPM0BbUQYOrOXH4Bc4tL+W8ysucUFjMtPIO2RO/vmBFR4PA5t7lrRxf3cpBY9uZqijRlG0jTN6Ro3Ogn4mD29l3cC3HK3p5VHkbbdUCrhYJkVFlnY7Sf/fpuFDbsImKIkpFLQDcbIIDDzqUz37u89gI2O9//3uOOuoourq6sODJbucdeuihWBBj/+rRAiz74603aCvTE5ix37Wy25cWjNnfHjvppJPqf11pv3v1AUXSUqlU/cv3NsK2Y1sPv7vnPgG4QS585wXEbpWNO9bKv1T41W03s1dbI7Pzed7S0MA1+x/KnE07uejUN3L9t97L0WekMa1/4i1vbeemmz7OrDlJ3PQw7/3YsVx25VFMn1/k1eV/4Kgj9+M973wnV33xCg4/9DC2bNrEti2beO973l3/LTT7BwT2rz/32msv0gJnm/T+2De8gQmTptDe1sG27Ttob28TcEvQ1tLEekWvZkydLr03BEGI63ryNSGpVFa+cxkTFQUslUsYE5NO+QpcZBk/YRKLl6xg8fJNrFUfsk0deMkMZfmjWXNms1ELqba2FrIK2CT8BL6S57l0a2v2VW0B26umH5F0p1qrkUok6OroYOu2bZx73oU0NrVgZBPG7v898SsvkDSByv53a9Z/vn3nP191V007v7w4lnOHstDr5oTPb4IyP3drzD6om+/ecggfuLiTtm6fQr6Zkd4GiKbipyYQhJ2MDTeqbqdWAw0aKI+gEtQJp9IuSYEeuy8cy+FpHGhu8mX+y6BPmyxQMJ6ezQjGMdQKBgV9MJGKqE6pEFEqBBgZU0e8hZUK+d4hZk6NKJc24wgEhU6RUnUmv75/Apd+yeWiTzRz/sUeH/z0CNuH5isiFlCpDIqXFzn2DTFNDTnNYiOaUrpMjCdMFoq+miOTiWjIbOW0N+/ggL0qdQcCEbGp4Xh9HLrfJt7zjmEOO3QHKa+3buiNyZP213DkEVmB0hLVXExlqIDjVHAaPOzKozAU41RCjjnUZd/dFrLXjCc5Yv8/ctknhzlwQYkoHxCMOaSyGRqa0ziJEQ7ZK6S73WVlYFiES0mRMRfxq7GyDsYRX5FcaiBhxfzjHpG6ZgGD/DnWGWQUjZ2T28QCgYv5hTXMk/OaozR3bC1zdZ2fW83+cu4HDq7gQAGKvXKbmTq2k/GlUZIC7l4ciGJNkgzQyKIAqgAtVKV/NtrYVSuyd24LB8l57qu0l6Jn/zrtl1vFYWMrOVyAy14Pk5M9XM/2fm+1317tJ6l2xleK7Da2iQPkSI8WwDlGoOKo4UXsP7qE+flNjKsM0hRWpEdQ00w24sqOZSBeaq5HQjRmFXZyiOi/QXXeMPoKx+YXc3xusRzuixwx+iq75zZKFps4amgpJ6nMm0Zf4hRF/U4bW8qbCqs4fGgZU4o5fE2siua0Q42UIszUZwAoUIwnNz0t18fxA2s4c2wR5xSf5/z8C5w/9jLn5pfwptxyDh1ew6Ej6zhjdDHvLi7j/eLlgwIrHxx5kYtHl3KO2tpzbAstctw29uRKujYK40WetLdKbMpayFSZlRvmDUPLeZciY++uLeItpRc5ZHg5DdVRGqIS+4yu4W0ji/lIcQWfEmj7TO5pPjv6JJeOPsMn8k9xSf5pPjb2PJeMvMTHhl/iIwMvcZp4OVTyn6v2J5RHsdtpxqkLlMiEhE5ArMWYg7QpBjGjD50GrE7pgqt8Vw9thTLH5Nbybsnhs8WX+NLYM3x57Dm+OfQk3x564t+k64ef4zqbRp7hKyMv8zmB1I/sXMjF25/ikwOvcGVuKddqPK5X/WtHntL9k1w//ChfG36M64ceVXqknr48/DgfVr+OFQDqqOQx4icVFekq7mRvyeTU4hI+Un2GT449xEdH/sh7h57lXcN/4r0jf+L9uWe5OPcCHxeA/Xh+EadLLlbvstWqOonkXxEUlc4bkF9kunTqTYoYXlR4gY8UnuSS/GNKT/Dh8iN8WvK+TPyer+jl7Op2MlEZQ1yXE7qTVPXJf+shVaY70Fg++CiN5Rwtna3Uxirc+dM7uf322+vbjPZnI2666Sauu+46cQ/21/JXrVrFl770Je6++27sX1TOnj0bG/2y24/vePvb2W+//WS3HSxA++EPf8hHP/JRkslkHdzZ3x075ZRTqMUhey/YjXef8xYeve3HHKUIwUfnzuF355zLxks+zYUDg7wnN8KHwoj0z37MScPDvHHafD54/ofYc/cDaZmcon3OMFtqd9E1bw3v++RsuqZvoxCsglrEnAlH0JKaRErAZs7MmSyYvxuN4uHs00/lB9/7rgCPzz777MNBBx/MQw89hP2r0DPfcgbvv/j99CsqvHHLVlKNTTiZDAhkjozm2GOPPdmmCGI6nSEp8OU4PrEW88MjerfnnqxZv0H5KbJ63ygAWa3WeHXZSoHPlaTSDcTGl19qUVCjWfcOff39zJg5g+11mgnSAmMpRb0czbmR4SEOPOAAenr71EZMNpOlUbwkEwlyuTEu+cQn2Gf3BaCIXv6pZ9n+w9sYryi7/X5sqPr/rYr1X2jc+S/UrVc1xDhEMlYe2xJNPC4FeiXtMOv43Tn4DXsztLPGT3+0ja99G771jZivfTPHlVdV+PKX4Tvfcrnjpx73/z7Fug3jqRbGMzbQTKlscNIebjpLNVdVfqDokM+UKQ24pkak6AOOAEjVp5TPUCo4GBnBbINLUsoTq34cGJICc6n0LqWRD61Pkmw2yeRxIcce5tGc2IajWRlqq2/n6Dj++OPo2b0AABAASURBVEQbz7ywN0tWLyDK7EfoujQ1BEzp2Mabjxvi2MMrmHCIUr5AHKnfem8EZkr5MkEV6a3B94u0N67l4P1KZP0R0W/AEc++s5XTT3WZNXUVJxzdz7iGRTSzlhndyzn3zXkmtG9UhK6AlzZSXlBD2O1ZEcDxwJGzmzN5B5/+cJkrL9vEdVflOPdtO3D81Wj3kqCYIHbV14wKV2q0ev1c/OF57PAjnpXpy3lJUfCJRckRzxXjUHMM/zjH/74nkV6H6q69+vIm6TAgEyjpmlZ0Mh3WSCklFfUxMjJO5FjRK8VysoZYMgwdex8K4EjfRUsqJqpW+40ijQZXOijSJMOIhKSdjMtkBZT+dUoHZRIatHRQEg9F0rpPKiXkOI1TI3Ag0PjUgR41PKdKQnqaUJTLiwN8ozdqv4ZLIM5idNQ/7JPulRcJcOvEVX4iqpFUfdu3hO2vnGNWvPmiZUsblU+LdkutQGu1TFu1qDRKc3WMrOQR671dnboq7Guue2rVEXGJAxMr0yaVSVKiORygu9rL+PKA0pC2poZpqebUzypJOYqGIE9LrY/Oyk7GlwYYXxxkXKmXdpW3US9f88qSs8mRMGO1F6q/tqFIY6BmJNMCE1RncnkL46o79Vy02dJqNIZVOqojdJd7mFTcyrTSVqYWtzFZ9xN1P0lXez+puL1Oo7vcT4vGweqABX7qDUay9SQPR1Q1FJJhhKP+WhlEehnbQn+W7LNNkR0z4+JKj2x/phS2MbuwkTn5dczS9S+l6aV12DStuIEp5Y10V7fREvbTXhtkYnkn0wubVXc9s4rrtWhYx/zCeuaqbD2VNjK3tKmedivqfmyr5DgqfiU18RKqHyj50iEL7udroXHc2KucllvMWWNLeZuA4lmFF3lzfjFHjK1hTy06po310FUaISNHF6luqH66qu8IQES6t/SS0qdxpQH2HlvP0YVVHJlfxpGid9zIco4U6N9vbAPTFKmzOo10RWTs8EmacT3V6Vha/03JFUOpWgCr19Cr6JczNsTu8+Zy7LHH4Qu0FAtF5s6YxdGHHMbPBMzwXQ449EBmz53Nr+7+JdOmTWXixAnU/+JwaISjjzyaoYEBhkcG2Wf/ffjxj2+js60du2Py/LPP8pVrrua2W/+JYw45mEsvOI9jW1voeOllPpBI8sWmFk7bsI2Gn/6Sozdt49jhHAeVykwfHWKWFmJNa1cy/MfHcKvjmD3hdHab9ibSTopJUw3plj46xpVpbXBIFLMMb0zKTsxhXNfuxLJhcd8OTlNbszWHhlat4YD5uzOxs5uKtgn9ZIpLLrmEbwpoXnj2W0hoXs7VduEe++3DXkccwPi5E6l5Vfysx5ad0quuNo1kQKRdlqpsSazZlkkn2aHoWXdHJ9YlK7JCVbRtam9uYY7o7bXHbqRTKYrFPKlUksBGLFyfp559Dht1C2WDK/JXyJYZ49Pc0iag1if5dpP0U8SyGS1NzbipBEcefywXvf+D8rGuIprr2PTtm+ns6dWcD3BiIx0z/00a9V9v1vmvkghliSvq/6APj8qZPFErUSyX6Vu6lZ/e8ixXXLmYb31+C9+7YhM3f7Of795U4JabtnPLt3v42pd7+PKVOS75WC8XnNvDhe/oV6hzd4yZD1FGggVXk8BR2MnEFbqaApoSDiZSY1GKqNjGji0OuRGPOAxwvUB1A4qFEuVyjOc6yjNUSjXlxRg9e9kqmeQ63nLKIAfstkpOcAsIRUWmkWo4nlqtjUq1jdxojYZUgbnTBjnr1GE+8+EMzcn1OFLOZGMsWi7yExgpfErbksJkIOPnSB4pRjls/xFmTHqWJm8hjYkH2XPOUvbeax2tqdWcfOx2vvqlUcmgl1tv7uUTHyxoIiwXnyM4yaiu/JVCldJoIJIOqVaf2CkTV7aw95w+DtlvmybUesjvICyMkWiBRFtMKLmXC3mMaKQ6h3nvxd3sf0ialytlXnQdhjNJIMbVZ01ex4nBE/9Gz/+op6OO/XNSf+29dTC6xfa7nuofKvja1ZgQTKQEtlBsVFrPTn3Awda3RS2tWPmR3rt6ZyRb+06lURayDfWyNu/Pk81/vb4dA5vsMzpsPQ2N6keqGxLrnyt2HF1RsuXcAHz7F2oCUrGpqhZyvnorXuq0xYAvx+nozevtxuqTkfGUqspoxYLj2K4pRUqhnmNdbWvUD0dm16hOpKdIdI2ujh5iXa2Dt+3YZPNdZRrdhGJeJ67KWVkoS3RF29RANNSAnsETbd8m1fMA1wSgig5R/b3l2bZh8+yCxMCuW/V/13OMbdOPwLaFDtu+UZ9tvqtynsCDbcMVgHpdvo7K2fYSyvPUllGbsRIq7+rZlXxilZG4lWNz9aDT1jO62rPer3od+/Ra0stdsghx1S6ib+eYJ53YlULNs38n1eUQyoFGJCz/4sG2HIu05SkpQOgpzxVHvuglBZCSsnWJsEbyz5IfBRKvraWKkrVRf17n2xE/dtz9KCapRUejbHSbIogd5Twd5QKtiqA1BUUS2mZ2NOYiJCJIT1B/6rfYMbF3Rh+v36e04MjWqrKhFbKi26zdjIT4cMSvLWdl8npZ+2zpRlZ29QcR+m86JQb1LaKlUmL7bXcQLXxB0q3Q2dXBuI4O3qotw988fC/7HHEQ4yaMp6W5ie999xYues+7mTBuPIEiPrfd+iM++uEPs2X9Wi3W0/QO9vPl669n/m57sPvs+dKCmAce/AOXf/Bi3nbYoVz9pjfz4UnTcO76Fftqy+7U/kHO1Q7NnopAzVHUa1IxR7cWBI3VMgmNsdVbX6ClSWUSPdtAoee0mUC3vwczMgeQzU1gdvPujPMmUlwXsf5POVY9OcL49j0wjhyCVu8DzzxJ4cbvcPKWTZwncHeagN/OJ//Ep88+jduuuYIvv+9d7Jtw2HbrrSz/xk34YwUSxmPirNn4na1UNaZV+dKZU6YxNpIj5SVIuT6+BtbTRCpVCkyeOomBwSE835NvNNS/e+Z6tDRlOf2UEwnLY7Q0Jhjf1Y7nGmra2ly5ZgNdE6bQ0zNAtRpQLlUplWvi22d4dIypAro7tm8j6Rka25tBgO8AbR1//BOX0jxuHGH/TjZ//5/IPvsCrZKP1FtTLsbKjP/Xx/+l9pz/Kh1Hg2J/I6ZFK4xDNdsvbOvkrOx4Tqu2aNvA47hazOnNjVzQ2sHZ6VYOk+M/VluOB6Vcpirq4I2FioI5rF0PD/6xzLnnPMn1Xxhm/cKJFAYl3KyLKyRdyxVwK33Mnp7AM0Wx7VAxCXYIhCUyzZhkjbAaa0K5pFsNKdXbFRWI8X1XIWKjdyjqBMbPM7FrKd/6SjdnnriViS0vkTYD+OTxTQ+N3jDpeDNTxy/jsAOWc/45w7S3LqJcGCQ2FdwkBAqHjOVCQoW4/ZSPcR29D/RcI5kqa8twiKs+GXLp+1/lJzdH/PT7HcyaMowpjtCWHuLwQ1Zy5KEPMW/KizQ3bifdUBKf6EgQC2gaY3BE0zgy6cbHKlsgJUaA1PEr4CoKkA9FzyNOhkRemTBfwRuNCBIRYWOFRGERn3rPdLyJSW4tFlnUEFIUSAtxNNljaxdlMh1i/v/jMOqmTbr8p84/r2vvbXqdkL236fXn/+zV0rDpz+v/pWeb96/T63X+PP/1PHt9Pd/e/5+mf6/uv87/18//p+38vZe3/f/P9MHWez29Xv/1Z3u1efb6v0u2zP9X+t/Vt+/+d/Xte5teL2Pv/1J6/f3f6tXaO5uyAhpTtu5g+ZeuI711Ky2y49MmTSaVSvFNAZgjDz+SUQGssFjh2iu+ws3f+i4jQ6Ms2HdfLvvsZ7ny6qs45oSjeNu55/CjW35E7/ptHHLggfQO7eCBu35K8YUXuePt7+aIlevpuvMuOu64nVPV3kE7dzB/bFQguKJIdYQF2J4M/OsY1crUys5erXUu9O6EcgU/StDVtgByU2nL746zppXSYo/cqw5hbwOt3mS622eoqsEEUN7ey+ThUY4eGeXgVcs46KknuK2lg6lf/w6jZ7+d5Ycdx/o3nkHiS1+n9vNfEinyZbQCcsiy+4LDSSc6acq2M9A/TFfnOFC0t1INQUBLHobGpoy2LDfT3t1KXlH+kVqZkiLo6XSacd1dDPX3sPdus5g3fTLtzQ0UC2W27+jF9VOsXLlW9VsZy5fq4KtULClqVpYPTLB27Trax3WT6ciSbWnk0GPewKVXXK3tzJn4A0MMSNbRL+6mvTCKq8WJBftyx0T8/R7Of511Q2AMCQGs2cIH3UKoy0d6WTq4gwNTIe9u6qIlNowqNHmIMMWZLVlOamrlhGwjb53UzVu6Gji90+f0cS5nTO7g8AnT+P3Ph/jkJzexc+cUYuOJxUodiMSmj6kz1IjXS+SW66HTnuGAai1FLEBUGoGwksTxk6pjKIxVFSoNcD0XT2CsWg7IF3xc0WzJFhjX+hyXfbzCFz7byylvfIGjD1zC/vNe5IQjFnHxuzZz2Ud6eddb87Sm1pHS9lA2A0b9jEKDcSLR1NUY8RajjzrIi9VX7U3gJzez5/y1nHvaDg5esIq27IvUqoNSxirUaiSdCimpTqmvRliqkMxEAnAulbGKUpVkOi1wliSohBRHy7gCZY2tCYwXUi0WQMu6ZJuL0+gR5Q2O9rOcLPhpD1MzuGWfbLLCAYeM8s4PTWeo0eG3oyVeTaU1Xi5JaW+s9iMn4H+O/5HA/0jgfyTwH5DAP0QRN3aR+UNmnDaBsQmr17H1hlsoL1uO6zkctNc+zO2ewtMPPs4/fe9WTnjjSYzm8rR2tvP5L11FSfa7vbOT8y64gHe+8/3gZXBTCfaaO4f8+tXcou3HU0YLvGH5ako33kzi/geYPzbCpGqB1rBMY1glQUxN/rDiQNU4sskO1nX8JQEXewegXFQZA36z2uqmNBBBX4pkrhVyGSqjDtlsG5mGLHJSGKG6lkkTKHguXhiRUZsdlTFaNq5h+lAvU3ZsZsZADzMVGBhfGqF1dCfbnvoTkfirJFyauyczeeY8qgkHvy1LUf6vloiIUjHFuCT6Lvb7yy2NjUTVCi4xBqhWqwwODrBi+TJFvLYzIBA52LeT9evWsUXbmDbyNTSax0mk6RseY7hQYaxSJafIW1k7N7Z+pqFJ7zPM2fdg3vPej/CxT36atq4maltWs/OGb5H74Q/pHOwlIbRpZRarXUfp7/n8L/NvQ82xhqBkMix1DSO+Yarj05LwFXXxMHmPgcGQ9YrmDDQmmDC+mf3HtXLc5C5OGtfOe2fN4NNS4C/MmcNFXS3MCyra2gxZuLrEK8vayQ8k62Ak2WRo6QyZOKEqnFPGrTXixVnGhgyFXDtG4ColUOL4VaJaRc+QSLk4mljxayNkjMFRRMsQ6aoU9dKQeFZbhWu56rNbuP5LW/nip3dyycUbeO/b13P8YT0ka8uJimWcqAFP8VjpCoXRWIoXkc64IEReGKsRWmXPuprIrvbgY4VgizQ0j9HcMgzRAJEqOgIckvaZAAAQAElEQVSmiZYAkywTxzWBqphUc4SbCLFKjELRxkG8gfS6nmyot6Z9clTC9XwiybGcj4grLnEGQoGtykhEOOqBIodOU4JazqPWn8RLZUh1DXHmORU++fE5rErF/L6aYEcmQcmJiWxjApb8z/E/EvgfCfyPBP7/RAIysUSyp1WZb1lSmkdHSd77IOuv+zqFhc/i1ApkWhu44IPvZ3PfALPmzuPUM0/j2m9cz5YdWzn5TW/k4AP25d0XXojneOwxbw45RZx23vdrNnzmC3xgZ4Hq175J98sLmSmwM7VWplHbmTLzmFC2PpagI9l5oUEv8uTHfEV2HIuf9OJ/PY3KRr1DciG9RE5I7Bpo0GJa25iFfJ6cthNL8k+joyOEUZVyZZSQGpELjXPnMtrUBlGKhFBfSsjTFfBMBQEp+ZGEFvMmVgMOtGjBv/Wu+6n29hGamEiBgJmHHYnb3M1QISaggZJ8jo0BVEqGYtVQjT35uioJx8UXGc/Sk+Oqyv+O5cfYsGETO3p66R0YYqRQpFgLBbpq5KshfQKqQwpAjJRrDCkqliuXyctH4nm46Qxnvu0CPvTBSznkxBNJpQzBopfYcvXV5L97I12jAyS0jY/6EUpcRslVPxyNqm7/Lk8NwX+N76oXk9NW4yKBhK8JDf9RQt0/28aCTJbFtSLb2kucvnsn1x29F+fM6uK4hmb2aamxW0uFKakiXckajUmXdes2s3PlFtr9BgIp1Egp5Ke3LiUsdSuAFAucxCQTg0yf1Mv4lm3aOlxDxn2VjL+NnJB1YCLcTCgsE1AajKgp+pVIethIWH60QsU+C5g1NErJBPZqlRjjJ2hqckgzSIe/ialdK9lnjzXMmr6RbGqbwNaYlAASaUNsQjBJRaYMSYEYowlkBGREhVoVYquEjoMxRluEaqMMjmOE7F21HVEai9ATiUSaoOQyNggW/XuZmBhHgDKql0tkfPyMR1VyrCqUm8o4NCsSZulXtGpwPZeGFk90k0TFWKAU/AYPITrcarcm4zRCZ08q7hyttKZjvNmSW8SpZzVy2XXH8YI7ygOSVW9LVtPVlQFw+Z/j35HA/2T/jwT+RwL/cBKICWX3YkWKqIMfWVJaR/toeeSPvHThO+n/8Y8pLH0FMzrMnGlTmDdrJmMCOk0CJ0cdfCB7TJ9BMJoTmInI7NzM6E9vZfP730/0+SuZ+NDDtGxYQ3NZYC4M8OrgQF4iRm0akBdAh6urH5v6e5dAT6Fy/+3pyq805osUFGnzZbdj1fCzrYQ1h5LaCKIKiYSHp3L5/gFGtm3HCaEWu8TTppLZdy9K8hmx5UNgJVITwln1foslyo7LgJ9kQ0" id="319" name="Google Shape;319;p17"/>
          <p:cNvSpPr/>
          <p:nvPr/>
        </p:nvSpPr>
        <p:spPr>
          <a:xfrm>
            <a:off x="307975" y="236538"/>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grpSp>
        <p:nvGrpSpPr>
          <p:cNvPr id="320" name="Google Shape;320;p17"/>
          <p:cNvGrpSpPr/>
          <p:nvPr/>
        </p:nvGrpSpPr>
        <p:grpSpPr>
          <a:xfrm>
            <a:off x="1663700" y="1234101"/>
            <a:ext cx="8864600" cy="4649041"/>
            <a:chOff x="0" y="102791"/>
            <a:chExt cx="8864600" cy="4649041"/>
          </a:xfrm>
        </p:grpSpPr>
        <p:sp>
          <p:nvSpPr>
            <p:cNvPr id="321" name="Google Shape;321;p17"/>
            <p:cNvSpPr/>
            <p:nvPr/>
          </p:nvSpPr>
          <p:spPr>
            <a:xfrm>
              <a:off x="0" y="427511"/>
              <a:ext cx="8864600" cy="1940400"/>
            </a:xfrm>
            <a:prstGeom prst="rect">
              <a:avLst/>
            </a:prstGeom>
            <a:solidFill>
              <a:schemeClr val="lt1">
                <a:alpha val="90196"/>
              </a:schemeClr>
            </a:solidFill>
            <a:ln cap="flat" cmpd="sng" w="12700">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7"/>
            <p:cNvSpPr txBox="1"/>
            <p:nvPr/>
          </p:nvSpPr>
          <p:spPr>
            <a:xfrm>
              <a:off x="0" y="427511"/>
              <a:ext cx="8864600" cy="1940400"/>
            </a:xfrm>
            <a:prstGeom prst="rect">
              <a:avLst/>
            </a:prstGeom>
            <a:noFill/>
            <a:ln>
              <a:noFill/>
            </a:ln>
          </p:spPr>
          <p:txBody>
            <a:bodyPr anchorCtr="0" anchor="t" bIns="156450" lIns="687975" spcFirstLastPara="1" rIns="687975" wrap="square" tIns="458200">
              <a:noAutofit/>
            </a:bodyPr>
            <a:lstStyle/>
            <a:p>
              <a:pPr indent="-228600" lvl="1" marL="228600" marR="0" rtl="0" algn="l">
                <a:lnSpc>
                  <a:spcPct val="90000"/>
                </a:lnSpc>
                <a:spcBef>
                  <a:spcPts val="0"/>
                </a:spcBef>
                <a:spcAft>
                  <a:spcPts val="0"/>
                </a:spcAft>
                <a:buClr>
                  <a:schemeClr val="dk1"/>
                </a:buClr>
                <a:buSzPts val="2200"/>
                <a:buFont typeface="Avenir"/>
                <a:buChar char="•"/>
              </a:pPr>
              <a:r>
                <a:rPr b="0" i="0" lang="en-US" sz="2200" u="none" cap="none" strike="noStrike">
                  <a:solidFill>
                    <a:schemeClr val="dk1"/>
                  </a:solidFill>
                  <a:latin typeface="Avenir"/>
                  <a:ea typeface="Avenir"/>
                  <a:cs typeface="Avenir"/>
                  <a:sym typeface="Avenir"/>
                </a:rPr>
                <a:t>Guardrails in state C3 grants program </a:t>
              </a:r>
              <a:endParaRPr b="0" i="0" sz="2200" u="none" cap="none" strike="noStrike">
                <a:solidFill>
                  <a:schemeClr val="dk1"/>
                </a:solidFill>
                <a:latin typeface="Avenir"/>
                <a:ea typeface="Avenir"/>
                <a:cs typeface="Avenir"/>
                <a:sym typeface="Avenir"/>
              </a:endParaRPr>
            </a:p>
            <a:p>
              <a:pPr indent="-228600" lvl="1" marL="228600" marR="0" rtl="0" algn="l">
                <a:lnSpc>
                  <a:spcPct val="90000"/>
                </a:lnSpc>
                <a:spcBef>
                  <a:spcPts val="330"/>
                </a:spcBef>
                <a:spcAft>
                  <a:spcPts val="0"/>
                </a:spcAft>
                <a:buClr>
                  <a:schemeClr val="dk1"/>
                </a:buClr>
                <a:buSzPts val="2200"/>
                <a:buFont typeface="Avenir"/>
                <a:buChar char="•"/>
              </a:pPr>
              <a:r>
                <a:rPr b="0" i="0" lang="en-US" sz="2200" u="none" cap="none" strike="noStrike">
                  <a:solidFill>
                    <a:schemeClr val="dk1"/>
                  </a:solidFill>
                  <a:latin typeface="Avenir"/>
                  <a:ea typeface="Avenir"/>
                  <a:cs typeface="Avenir"/>
                  <a:sym typeface="Avenir"/>
                </a:rPr>
                <a:t>Won through state budget fight</a:t>
              </a:r>
              <a:endParaRPr b="0" i="0" sz="2200" u="none" cap="none" strike="noStrike">
                <a:solidFill>
                  <a:schemeClr val="dk1"/>
                </a:solidFill>
                <a:latin typeface="Avenir"/>
                <a:ea typeface="Avenir"/>
                <a:cs typeface="Avenir"/>
                <a:sym typeface="Avenir"/>
              </a:endParaRPr>
            </a:p>
            <a:p>
              <a:pPr indent="-228600" lvl="1" marL="228600" marR="0" rtl="0" algn="l">
                <a:lnSpc>
                  <a:spcPct val="90000"/>
                </a:lnSpc>
                <a:spcBef>
                  <a:spcPts val="330"/>
                </a:spcBef>
                <a:spcAft>
                  <a:spcPts val="0"/>
                </a:spcAft>
                <a:buClr>
                  <a:schemeClr val="dk1"/>
                </a:buClr>
                <a:buSzPts val="2200"/>
                <a:buFont typeface="Avenir"/>
                <a:buChar char="•"/>
              </a:pPr>
              <a:r>
                <a:rPr b="0" i="0" lang="en-US" sz="2200" u="none" cap="none" strike="noStrike">
                  <a:solidFill>
                    <a:schemeClr val="dk1"/>
                  </a:solidFill>
                  <a:latin typeface="Avenir"/>
                  <a:ea typeface="Avenir"/>
                  <a:cs typeface="Avenir"/>
                  <a:sym typeface="Avenir"/>
                </a:rPr>
                <a:t>Building off momentum, press from collapse of PE-owned hospitals in the state </a:t>
              </a:r>
              <a:endParaRPr b="0" i="0" sz="2200" u="none" cap="none" strike="noStrike">
                <a:solidFill>
                  <a:schemeClr val="dk1"/>
                </a:solidFill>
                <a:latin typeface="Avenir"/>
                <a:ea typeface="Avenir"/>
                <a:cs typeface="Avenir"/>
                <a:sym typeface="Avenir"/>
              </a:endParaRPr>
            </a:p>
          </p:txBody>
        </p:sp>
        <p:sp>
          <p:nvSpPr>
            <p:cNvPr id="323" name="Google Shape;323;p17"/>
            <p:cNvSpPr/>
            <p:nvPr/>
          </p:nvSpPr>
          <p:spPr>
            <a:xfrm>
              <a:off x="443230" y="102791"/>
              <a:ext cx="6205220" cy="649440"/>
            </a:xfrm>
            <a:prstGeom prst="roundRect">
              <a:avLst>
                <a:gd fmla="val 16667"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7"/>
            <p:cNvSpPr txBox="1"/>
            <p:nvPr/>
          </p:nvSpPr>
          <p:spPr>
            <a:xfrm>
              <a:off x="474933" y="134494"/>
              <a:ext cx="6141814" cy="586034"/>
            </a:xfrm>
            <a:prstGeom prst="rect">
              <a:avLst/>
            </a:prstGeom>
            <a:noFill/>
            <a:ln>
              <a:noFill/>
            </a:ln>
          </p:spPr>
          <p:txBody>
            <a:bodyPr anchorCtr="0" anchor="ctr" bIns="0" lIns="234525" spcFirstLastPara="1" rIns="234525" wrap="square" tIns="0">
              <a:noAutofit/>
            </a:bodyPr>
            <a:lstStyle/>
            <a:p>
              <a:pPr indent="0" lvl="0" marL="0" marR="0" rtl="0" algn="l">
                <a:lnSpc>
                  <a:spcPct val="90000"/>
                </a:lnSpc>
                <a:spcBef>
                  <a:spcPts val="0"/>
                </a:spcBef>
                <a:spcAft>
                  <a:spcPts val="0"/>
                </a:spcAft>
                <a:buClr>
                  <a:schemeClr val="lt1"/>
                </a:buClr>
                <a:buSzPts val="2200"/>
                <a:buFont typeface="Avenir"/>
                <a:buNone/>
              </a:pPr>
              <a:r>
                <a:rPr b="1" lang="en-US" sz="2200">
                  <a:solidFill>
                    <a:schemeClr val="lt1"/>
                  </a:solidFill>
                  <a:latin typeface="Avenir"/>
                  <a:ea typeface="Avenir"/>
                  <a:cs typeface="Avenir"/>
                  <a:sym typeface="Avenir"/>
                </a:rPr>
                <a:t>Massachusetts</a:t>
              </a:r>
              <a:endParaRPr sz="2200">
                <a:solidFill>
                  <a:schemeClr val="lt1"/>
                </a:solidFill>
                <a:latin typeface="Avenir"/>
                <a:ea typeface="Avenir"/>
                <a:cs typeface="Avenir"/>
                <a:sym typeface="Avenir"/>
              </a:endParaRPr>
            </a:p>
          </p:txBody>
        </p:sp>
        <p:sp>
          <p:nvSpPr>
            <p:cNvPr id="325" name="Google Shape;325;p17"/>
            <p:cNvSpPr/>
            <p:nvPr/>
          </p:nvSpPr>
          <p:spPr>
            <a:xfrm>
              <a:off x="0" y="2811432"/>
              <a:ext cx="8864600" cy="1940400"/>
            </a:xfrm>
            <a:prstGeom prst="rect">
              <a:avLst/>
            </a:prstGeom>
            <a:solidFill>
              <a:schemeClr val="lt1">
                <a:alpha val="90196"/>
              </a:schemeClr>
            </a:solidFill>
            <a:ln cap="flat" cmpd="sng" w="12700">
              <a:solidFill>
                <a:srgbClr val="57205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7"/>
            <p:cNvSpPr txBox="1"/>
            <p:nvPr/>
          </p:nvSpPr>
          <p:spPr>
            <a:xfrm>
              <a:off x="0" y="2811432"/>
              <a:ext cx="8864600" cy="1940400"/>
            </a:xfrm>
            <a:prstGeom prst="rect">
              <a:avLst/>
            </a:prstGeom>
            <a:noFill/>
            <a:ln>
              <a:noFill/>
            </a:ln>
          </p:spPr>
          <p:txBody>
            <a:bodyPr anchorCtr="0" anchor="t" bIns="156450" lIns="687975" spcFirstLastPara="1" rIns="687975" wrap="square" tIns="458200">
              <a:noAutofit/>
            </a:bodyPr>
            <a:lstStyle/>
            <a:p>
              <a:pPr indent="-228600" lvl="1" marL="228600" marR="0" rtl="0" algn="l">
                <a:lnSpc>
                  <a:spcPct val="90000"/>
                </a:lnSpc>
                <a:spcBef>
                  <a:spcPts val="0"/>
                </a:spcBef>
                <a:spcAft>
                  <a:spcPts val="0"/>
                </a:spcAft>
                <a:buClr>
                  <a:schemeClr val="dk1"/>
                </a:buClr>
                <a:buSzPts val="2200"/>
                <a:buFont typeface="Avenir"/>
                <a:buChar char="•"/>
              </a:pPr>
              <a:r>
                <a:rPr b="0" i="0" lang="en-US" sz="2200" u="none" cap="none" strike="noStrike">
                  <a:solidFill>
                    <a:schemeClr val="dk1"/>
                  </a:solidFill>
                  <a:latin typeface="Avenir"/>
                  <a:ea typeface="Avenir"/>
                  <a:cs typeface="Avenir"/>
                  <a:sym typeface="Avenir"/>
                </a:rPr>
                <a:t>New payroll tax for public investment in childcare</a:t>
              </a:r>
              <a:endParaRPr b="0" i="0" sz="2200" u="none" cap="none" strike="noStrike">
                <a:solidFill>
                  <a:schemeClr val="dk1"/>
                </a:solidFill>
                <a:latin typeface="Avenir"/>
                <a:ea typeface="Avenir"/>
                <a:cs typeface="Avenir"/>
                <a:sym typeface="Avenir"/>
              </a:endParaRPr>
            </a:p>
            <a:p>
              <a:pPr indent="-228600" lvl="1" marL="228600" marR="0" rtl="0" algn="l">
                <a:lnSpc>
                  <a:spcPct val="90000"/>
                </a:lnSpc>
                <a:spcBef>
                  <a:spcPts val="330"/>
                </a:spcBef>
                <a:spcAft>
                  <a:spcPts val="0"/>
                </a:spcAft>
                <a:buClr>
                  <a:schemeClr val="dk1"/>
                </a:buClr>
                <a:buSzPts val="2200"/>
                <a:buFont typeface="Avenir"/>
                <a:buChar char="•"/>
              </a:pPr>
              <a:r>
                <a:rPr b="0" i="0" lang="en-US" sz="2200" u="none" cap="none" strike="noStrike">
                  <a:solidFill>
                    <a:schemeClr val="dk1"/>
                  </a:solidFill>
                  <a:latin typeface="Avenir"/>
                  <a:ea typeface="Avenir"/>
                  <a:cs typeface="Avenir"/>
                  <a:sym typeface="Avenir"/>
                </a:rPr>
                <a:t>Coalition where business community was central</a:t>
              </a:r>
              <a:endParaRPr b="0" i="0" sz="2200" u="none" cap="none" strike="noStrike">
                <a:solidFill>
                  <a:schemeClr val="dk1"/>
                </a:solidFill>
                <a:latin typeface="Avenir"/>
                <a:ea typeface="Avenir"/>
                <a:cs typeface="Avenir"/>
                <a:sym typeface="Avenir"/>
              </a:endParaRPr>
            </a:p>
            <a:p>
              <a:pPr indent="-228600" lvl="1" marL="228600" marR="0" rtl="0" algn="l">
                <a:lnSpc>
                  <a:spcPct val="90000"/>
                </a:lnSpc>
                <a:spcBef>
                  <a:spcPts val="330"/>
                </a:spcBef>
                <a:spcAft>
                  <a:spcPts val="0"/>
                </a:spcAft>
                <a:buClr>
                  <a:schemeClr val="dk1"/>
                </a:buClr>
                <a:buSzPts val="2200"/>
                <a:buFont typeface="Avenir"/>
                <a:buChar char="•"/>
              </a:pPr>
              <a:r>
                <a:rPr b="0" i="0" lang="en-US" sz="2200" u="none" cap="none" strike="noStrike">
                  <a:solidFill>
                    <a:schemeClr val="dk1"/>
                  </a:solidFill>
                  <a:latin typeface="Avenir"/>
                  <a:ea typeface="Avenir"/>
                  <a:cs typeface="Avenir"/>
                  <a:sym typeface="Avenir"/>
                </a:rPr>
                <a:t>Won guardrails after a PE takeover led to steep tuition hikes</a:t>
              </a:r>
              <a:endParaRPr b="0" i="0" sz="2200" u="none" cap="none" strike="noStrike">
                <a:solidFill>
                  <a:schemeClr val="dk1"/>
                </a:solidFill>
                <a:latin typeface="Avenir"/>
                <a:ea typeface="Avenir"/>
                <a:cs typeface="Avenir"/>
                <a:sym typeface="Avenir"/>
              </a:endParaRPr>
            </a:p>
          </p:txBody>
        </p:sp>
        <p:sp>
          <p:nvSpPr>
            <p:cNvPr id="327" name="Google Shape;327;p17"/>
            <p:cNvSpPr/>
            <p:nvPr/>
          </p:nvSpPr>
          <p:spPr>
            <a:xfrm>
              <a:off x="443230" y="2486711"/>
              <a:ext cx="6205220" cy="649440"/>
            </a:xfrm>
            <a:prstGeom prst="roundRect">
              <a:avLst>
                <a:gd fmla="val 16667" name="adj"/>
              </a:avLst>
            </a:prstGeom>
            <a:solidFill>
              <a:srgbClr val="57205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7"/>
            <p:cNvSpPr txBox="1"/>
            <p:nvPr/>
          </p:nvSpPr>
          <p:spPr>
            <a:xfrm>
              <a:off x="474933" y="2518414"/>
              <a:ext cx="6141814" cy="586034"/>
            </a:xfrm>
            <a:prstGeom prst="rect">
              <a:avLst/>
            </a:prstGeom>
            <a:noFill/>
            <a:ln>
              <a:noFill/>
            </a:ln>
          </p:spPr>
          <p:txBody>
            <a:bodyPr anchorCtr="0" anchor="ctr" bIns="0" lIns="234525" spcFirstLastPara="1" rIns="234525" wrap="square" tIns="0">
              <a:noAutofit/>
            </a:bodyPr>
            <a:lstStyle/>
            <a:p>
              <a:pPr indent="0" lvl="0" marL="0" marR="0" rtl="0" algn="l">
                <a:lnSpc>
                  <a:spcPct val="90000"/>
                </a:lnSpc>
                <a:spcBef>
                  <a:spcPts val="0"/>
                </a:spcBef>
                <a:spcAft>
                  <a:spcPts val="0"/>
                </a:spcAft>
                <a:buClr>
                  <a:schemeClr val="lt1"/>
                </a:buClr>
                <a:buSzPts val="2200"/>
                <a:buFont typeface="Avenir"/>
                <a:buNone/>
              </a:pPr>
              <a:r>
                <a:rPr b="1" lang="en-US" sz="2200">
                  <a:solidFill>
                    <a:schemeClr val="lt1"/>
                  </a:solidFill>
                  <a:latin typeface="Avenir"/>
                  <a:ea typeface="Avenir"/>
                  <a:cs typeface="Avenir"/>
                  <a:sym typeface="Avenir"/>
                </a:rPr>
                <a:t>Vermont</a:t>
              </a:r>
              <a:endParaRPr sz="2200">
                <a:solidFill>
                  <a:schemeClr val="lt1"/>
                </a:solidFill>
                <a:latin typeface="Avenir"/>
                <a:ea typeface="Avenir"/>
                <a:cs typeface="Avenir"/>
                <a:sym typeface="Aveni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8"/>
          <p:cNvSpPr txBox="1"/>
          <p:nvPr>
            <p:ph type="title"/>
          </p:nvPr>
        </p:nvSpPr>
        <p:spPr>
          <a:xfrm>
            <a:off x="304799" y="301047"/>
            <a:ext cx="11887201" cy="613353"/>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50AC93"/>
              </a:buClr>
              <a:buSzPct val="100000"/>
              <a:buFont typeface="Arial"/>
              <a:buNone/>
            </a:pPr>
            <a:r>
              <a:rPr lang="en-US"/>
              <a:t>Executive/Regulatory Campaigns</a:t>
            </a:r>
            <a:endParaRPr/>
          </a:p>
        </p:txBody>
      </p:sp>
      <p:sp>
        <p:nvSpPr>
          <p:cNvPr id="334" name="Google Shape;334;p18"/>
          <p:cNvSpPr txBox="1"/>
          <p:nvPr>
            <p:ph idx="12" type="sldNum"/>
          </p:nvPr>
        </p:nvSpPr>
        <p:spPr>
          <a:xfrm>
            <a:off x="11734800" y="6121400"/>
            <a:ext cx="4572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venir"/>
                <a:ea typeface="Avenir"/>
                <a:cs typeface="Avenir"/>
                <a:sym typeface="Avenir"/>
              </a:rPr>
              <a:t>‹#›</a:t>
            </a:fld>
            <a:endParaRPr sz="1800">
              <a:solidFill>
                <a:schemeClr val="dk1"/>
              </a:solidFill>
              <a:latin typeface="Avenir"/>
              <a:ea typeface="Avenir"/>
              <a:cs typeface="Avenir"/>
              <a:sym typeface="Avenir"/>
            </a:endParaRPr>
          </a:p>
        </p:txBody>
      </p:sp>
      <p:sp>
        <p:nvSpPr>
          <p:cNvPr id="335" name="Google Shape;335;p18"/>
          <p:cNvSpPr txBox="1"/>
          <p:nvPr/>
        </p:nvSpPr>
        <p:spPr>
          <a:xfrm>
            <a:off x="265176" y="4210159"/>
            <a:ext cx="6172200" cy="4667794"/>
          </a:xfrm>
          <a:prstGeom prst="rect">
            <a:avLst/>
          </a:prstGeom>
          <a:noFill/>
          <a:ln>
            <a:noFill/>
          </a:ln>
        </p:spPr>
        <p:txBody>
          <a:bodyPr anchorCtr="0" anchor="t" bIns="45700" lIns="91425" spcFirstLastPara="1" rIns="91425" wrap="square" tIns="45700">
            <a:noAutofit/>
          </a:bodyPr>
          <a:lstStyle/>
          <a:p>
            <a:pPr indent="-190500" lvl="0" marL="342900" marR="0" rtl="0" algn="l">
              <a:lnSpc>
                <a:spcPct val="100000"/>
              </a:lnSpc>
              <a:spcBef>
                <a:spcPts val="0"/>
              </a:spcBef>
              <a:spcAft>
                <a:spcPts val="0"/>
              </a:spcAft>
              <a:buClr>
                <a:srgbClr val="613395"/>
              </a:buClr>
              <a:buSzPts val="2400"/>
              <a:buFont typeface="Arial"/>
              <a:buNone/>
            </a:pPr>
            <a:r>
              <a:t/>
            </a:r>
            <a:endParaRPr b="1" sz="2400">
              <a:solidFill>
                <a:srgbClr val="613395"/>
              </a:solidFill>
              <a:latin typeface="Arial"/>
              <a:ea typeface="Arial"/>
              <a:cs typeface="Arial"/>
              <a:sym typeface="Arial"/>
            </a:endParaRPr>
          </a:p>
        </p:txBody>
      </p:sp>
      <p:sp>
        <p:nvSpPr>
          <p:cNvPr descr="data:image/png;base64,iVBORw0KGgoAAAANSUhEUgAAAmIAAAMNCAYAAAA7gxjdAAAQAElEQVR4Aey9B6AkRbX//6kOk28OezfnzLLLknPOKCpZQEkqGFERMYEiSM6gRBMoCoiACSTnuMRNsDnHuzffSR3+35plkaf4/vB7TxHe9PaZrq6uOnXq9KlT3zo1d9bpN8RVquqgagNVG6jaQNUGqjZQtYGqDfz7bcChelQ1UNVAVQNVDVQ18G/TQLWhqgaqGni7BqpA7O3aqKarGqhqoKqBqgaqGqhqoKqBf6MGqkDs36jsalP/NzVQ7XVVA1UNVDVQ1UBVA/9MA1Ug9s80U82vaqCqgaoGqhqoaqCqgaoG/sUa+BcAsX+xxFX2VQ1UNfC+aSBWy5Z0eQ+nwdbZRH9f8Z/lbyq36bm9bsqzV3tvyab//8iWs2TL2aulSDf2qkv1rGqgqoGqBt43DVSB2Pum+mrDVQ18MDTgxAYLWlyhlthxKRunAqzsh81XNo4+dBIYA7FHFPuEGEzs4ipdxqPPc5SXII4TKu9X8tGzkuNT0nMjBo5UEhqxwNFzVI5K2wU9KKrdsp6jcpbK4h+I4jfbsFfbpi1iZTVWbvG3MpVcU2nbUdlY+QX1o+C6qo1kpHp80DVQlb+qgQ+wBuTePsDSV0WvaqCqgX+5BizuseDIqKU4ikhZ0CSglE8YepIePQmfXj9JXhQKVIVGNUxA6MaUvZCyI5il+0wYqVaJslui3yuTd8tEpowfBeLoEjiO8iBvEvQ7KXoF3LoTDqHjkQ59EgJRZc+jN+HS70sa8ffVVuSE9IpfSW1Fuu93Hbp8R3keZdcVoEuQjBwir0QxEYIXk4whHVABYsJlVI+qBqoaqGrg/dKA8341XG23qoGqBv6fNfBvrhhvBCxqVYElYgGn/lyW/LDhxENHUxo+jp4xY+kbOZq+0SNonzCOdRM2Z8PYzVk3fhKrJo9n5eQJrJo0mbWTJtE5fiK9YyfSpWfrJ0xW+cmsnziSNZPG0qH83nET6RSPrnET6B0zkX7x7h4/io4JI+gbM1p5E+geO0Vtit+Esao/gQ1qr3PcZLrHjSc/RvcTx2Pr9IwZyoZxIyTLRLpGb8ZalVk7bjN6xk4i39hMl4fAoDpWPasaqGqgqoH3SQNVIPY+Kb7abFUDHxQNWCfhKmwUCY6VHUW5hMb6hg8l951vU/+Ta2i65CJafnA2zeecQ8MPdf3RObRccrHoCgZcdjVtPzqPAd/9Lq1nfY/mc8+i+eKLabzqahquuYqGi86n8dyzaTnnh7T98HwGnHURA867kJarLxNdS+slV1D3o3PJXfAD6n/0fZq+o7IXXkHz1dfScM55NP7oLJouvIABl19Bi9ppOO9cGi6+iAFX/5jWcy6i8YfnUHf+2dSe+0OazzqHgWf9iNaLL6fmsvPYsO0WAmHanow/KG+iKmdVA1UNfBg1YH3sf36/qhJWNVDVwPumAW0CanvPRo4M2uHTVqGho74eb9utSWw7iSUzn+f1Cy5ivoDQ6xdfzZKrb2DdK8+R3WYK6emTmfvkUyz80RVsOPsyFp57GcsefVLPtqJm6y159bEnWHT2JcwXaHr5wktYdvVVrLrrN7g1Edltp5LI+Tx32ZUs+OElLPnh5bx+0bWsmr+Ymm2mseDBR3nt7CuYf/0vyIwezNIHH2HGBZey+JnHyQ0Zwet33MeC869i/vfOpf3ci5l3wVk8cc3FdK9cSnb76cSNbaTKqep3xN43y6o2XNVAVQNWA1UgZrVQpaoGqhr4pxqw3w+LFA0jdkiGYL9m5Ua+kJkvEBNQv34lA2a+SHrRK7SmA1IznmXBFZfTNWMGprOH1KtzGfzGbOpmz6DutReZ95c/Euf7CE1ItHQ+zXNeYeCcWbQE7ZRmP437u9tYce1Pibt70Afp115m8MyZuO2L6G8qUsyUiE0v0fL5tL4xl/Dxx+h/8WnqVyymae4skisWQrJMucGHqIf65W9Q/9pzNHR1kvRd3ESSWL0N1H5vIlBUTDfVs6qBv9NA9baqgX+XBpx/V0PVdqoaqGrgg6kBC8QwkYSPdTFgYrxI6dDFlHMkezJkA5+8n6Bpn31I12QZ0lOmd/4KgvZ20h3rVaVAb22Selwa126A7k4c1W8u+iSCfvo9Q8OOu+HW1Yp3AKt7CTvLmLCJRJwgwKFx6jZsf/YPmLDfQcSJGmGtMjWlPEMKZVb/5CYaujfQUAoVvcviZJuZ/s1vMPlLXyV2MxTxyYj/zpdcRctH9hMQS4E+Q6+Mdl2Vrp5VDVQ1UNXA+6OBKhB7f/RebbWqgf8wDfw34igSZuKNz2MBolA3sQVmjgUxMYHSeVPC6emn96kXiboKYFK4mST92gZMrVsPRQczYTL52iwtvXlKs2YRuDFl8Survlsu0vvHp2lem6eQgNTEoXgNOUDAyskLyPXT9dJcXvjRNSx47FECIjCGSDzcIKL89AwKC97ADcu4gRXWIRrYQjxkCL5xCE1EnMtihg4lrEurVVf1HfwQ8aZ6VDVQ1UBVA++bBpz3reVqw1UNVDXwwdCAxTVvSWo2puxF3sOCqcgtknBDWhU6e2P+IhaOHk7XvrvRtuN29C5ZTnldp3BYmrrNpuCkktTli6y97zG8orYPXTGKPVIiL5OlZFzSTpJctp5y2gMnwI8ikoGD2xMSru8l6o+U55AMFdMSSIxTKZoLLv6i1fjlgEQpxpR8korSeZGnCFkkzFYmcuIKaWOTUO3GeCQCI1BG9ahqoKqBqgbeNw0471vL73PD1earGqhq4H+ogQjcMBYoUrRJW5X9XoLtzv8eO9z2M7a+5hpoa6bUvZaeuIeUAFXfa69XomaBq63EN2Zi+rtwojKeIlvdSfE5cEc6B9dBX4Gep1+ivGp1RcCSSVJAQG6Xbdn+5vMZd9hBRAJSRbdUiaplt59G18Bayi6U/YiedCjByoqZhQROSFltO47BCHS5ZYdkHAmYgf3DAxDYq7RS/ahqoKqBqgbeHw0470+z1VarGqhq4AOvAQEaJ3KJIwGl2KWcrMcZNhYzZDRRY72QDqTXdNMY+aSMR96JCJM5ASAPZ0079OcxrtCTeJjQI07l6HU9wtiQLEWkAgEq+vAVyVIr9C9ZyIIbrqP94QcE4vooSoFlJ0W5sZmmjx9EVyZHQZE114KrqETsB5REgRCXF6aIvTQKheEGEY6ibDEb/4lN9axq4N+hgWobVQ28owacd8ytZlY1UNVAVQP/PxoIFX0KfYfudC2LGxqZk84RJjOQSAgAORT7+5n7whss9ep4vK6BEZecR8fOOzOvoUFgrIb+Vd2sNh4zUwlW1DTTJ1pa36zntSzKJihkU0SpWpaK56KaHMtWrGbVr/9I52PPYXpitdvAkrpmOuqH0nD0SbySaWRJTSvrTRbj1+AWowr4WpFt4I2GAazNJgl9dUpAjzjWlmRYIeExZVbPqgaqGqhq4P3RQBWIvT96r7Za1cAHXgNu2WAEktpO+iQTfnENW/38CsJhA7UF6JAKQ9zaJOPOPp2hN1/HlBuvg3FTGPTNUxnzsysYee63YcwotvjGVxh721WMvelSBuy9K7uf9R2m3HAlo8/6Br4AmzNyKtNu+ql4/ET1RD+9jtaTjiesr2Xc177AhOsvofHk4wgnjGfbm3/KxJ9dw/BTT6Sc8bEwy58whok3XcXImy5j2DGHU65NgY2MGav+CCNAVkna2ypVNVDVQFUD74MGnPehzWqTVQ1UNfBh0IDxiRVhSg1spXnsFgwaPwFXACzu6YVlS/HWraJl2lYM3Hs/Bu+xPfT1ksSlsWU0DeNHkM6kaJ0yjUH7HkzbVjtTk/VpGTWUll0PoGXzbXGTvrYQ+2kaNICatkYaxo5iwBY7kh2prc+Ew4DNtqBt4mbU1Dq469bRMnYMDTtsz4AJE/CiAmbNSoIly0jXNdEkoFY7bDChCYlCF4S+IlFo+0D1qGqgqoGqBt4/DVSB2P+e7qucqhr4P6aBADffzbLf/56HPnkMfz32GN747a959Zc/46kjjuCFg49k7s9/jlPspPOv9/Ds8SfwzHHH8tLRn2LW0Uez6KLzido7IMyy7JbbefSTJ/LgcafA0uWYKKTn6Wd59rOf5MVPHSP6Ai9/7HCWnf4NghdfgTgkePYFnjzqOJ7+5BE8fcShPCgZ5v/hz5Vny277KTM+fQwvHX8yz5zwOV4/6hgWnv8jvI7llE2f3lMgkGeU9omNbqtnVQNVDVQ18D5poArE3ifFV5utauADr4GEwmGOh9fZzZA35jN89iyCGTNIvz6HwTNepHnuPOL1a2D5Mp793tm0PPMi42KXickUA2bOouunP6PnxRekBkPNyqUMVt7gWXMxHesw7et4+fKraXjscRo2dDJ+9BgGrF1J/29uYcU9d0MpL4DXx+A58xj24ms0b+igKVuHHyZhzXpe+cEPGfHSawxV5GxcSyPZOfNZfOPv6X95MQmTIDIGnaQiuz0pEapnVQMfSA1Uhf4waKAKxD4Mb7Hah6oG3gcNRLGCWX6aVOsQ0q5Po7YkzWJtBXb1kPUg35IjOX4UcdmhbkOfQFKR5GYTye26LV1uTH1PH15PO3EiBFMkW1C9fA9EZejpZvCGbtq6Y+oGjaT5sE+wsq0Vz0/iCWi5Xd3EKhcqcpY0LqM+uh+bn/NdRuy/LwQRfmCgHJNIZ6nZczvyR+5Pw/FH4A0ZASVfETdfYCwSlageVQ1UNVDVwPupgSoQez+1X227qoEPsAZMGBM5LplRAlutzTilkOyaNaRXt5OxP0mRyjF8i60EfBxy/QGpsIzjGoyfxY2SpEsRbqGkyJaUEDnEuoROBK4rkAV+qUCo8sWESzhoIJljjsU74SQyO26P/ctM7N88OuBKjjWPPMtzV/yEVa9p27KxnraDD2dVroHuF2ez5ra/kCrFjN17J5LDWlBQDhMaHJH97bHq1iTVo6qBqgbeRw3Ijb2PrVebrmqgqoH/eA0YE7MRrAgqvflXhoYYUy6R0DU5eKCA0gB8A7Wr1+JqK7IcBnjZevzBg4kUHuvzA4p+mdjkFa0S+BLwKqhCmJILih1M4BMLWJWNI3244PgIyxH7kUBdCT+ZZeKBH2fEScfTuseuuIp0GUW8TByJb4DbtZbchmWEhTVEfoKp3/gWo876GtFmA4nemEvitntZeMq3CJQOvAjUJ9/+Wr/koHpUNVDVQFUD76MGrNd7H5uvNv3fa6D6tKqB918DrsBXUZ7C/v+SHiFOpK09DMaUCQSE4rpaulpaiJI+ma4NuCvng5ekt6ENJ+nixAFCVJhQsM1+hyvpECWSimT5ehZDVELhKex/QWQEkITIMI5DnExiVDUvUBesXsyrx5/ICwd9hPkXXkTQ3omNbMVuSMlN0XzMCUy54lqG7HYgJl/g4S+dzKpbf0/rnnvTfPJxeAJfDasWYV58Ba8sIIaibg4Y1ADVo6qBqgaqGnj/NCBX9P41Xm25qoGqBv7zNSCoJMBiBJqwGInQuJQsUHKTAk8+UTJBSluHpSWAiAAAEABJREFUvb5HZIFZIUBwjNzEceArupVN0VWTJRZyipcupO+VGSAA1F6XJcjVCISlxMcoz8OJBNbUSpxL0JnL0pXwyff10vHw47QsX026sxs/m1NELAeO6pEkW4zpeeJp5l33E9qfeBSKeTpnv0Hp5bn0vTwH33PocQI6FIErO2pGbcdOTOA6lB1Prdm8KlU1UNVARQPVj3+7Bipu6d/earXBqgaqGvhAaUC4RTEkKqAlECyz4EyIDE97lq4AzbBdd+O1hhbmNraysLGN+UOG0bDzLiqZwTS1MeZLX2D9kJEsmreIBS/PpCObpu7g/clsPkmACrpra1nU3MbyxkECdrVQ28SII46hNHo8+ZU9LLz9L6wKeujaZTINB+6OqUlSyvosaaplVX2OBW/MYcHv72LDyy9CY5KdfnAq8dghdLw4h1d/eScdAnXsvDupqVsRhlK9omxuGGmb1LG7lMqonlUNVDVQ1cD7owHn/Wm22mpVA1UNfFA0YCSoBWJGsKpssJ/Ulkt4xV5MoZMgypPefgv2v/supt9zN1v86Xfs/buf07z3TljUY78QP/IzRzP19psZ+/NbGXbN9Wz1mzsY8b0f4rSMgHyZ4cccys73/Iqd77wZd+QQTBTSuP9ejL/tN0y85RdMvOYqpt9+K9v/5KfUbrGrol4umYlT2e/Ou9jsr/ey1V/uYb977mHCMSerzXpaDzycKbfczLibrmfyNT9m81t/zdQrLiE5aqS2PUNMuZPA9NHvlhGWpHpUNVDVQFUD75cGqkDs/dJ8td2qBj4gGhD2wigEFhFjPEMiCsgsX07njTfRft4FdF9wMeuvuZE1d9zDmj/8UXQ3q39/J2uvvJr28y9kw4WXsOrKn7DhznuIHn8a77ln2fCnu1l7442sv/hC1l72fdb/7GesuvtPrLX1r7qKdaqz5spr6fj5L+l+8q8UX3uazocfpOMnP6P9kktYd8G5rLpWfG//DWvu/B3r77iNDb/5FetuuIb2C85jw3lXsP62X9P17P3ErzxH730PsuaXN9N+8eV0nXcJ7ZddTXrWXDL2d8Q+IO+hKmZVA1UNfDg14Hw4u1Xt1T/VQPVBVQPvRQMxioBpS1JoLAQiN9YWZURi/TqKt/yGsoAN51+MpfiSS4kuuohI1/iiy+Hii4gvOx8uvADnnIuILr6E0uWXkb/6UgrXXEn+oispX3A55UsuJrxE6Ut/THDJNfRedjF9V1xEXoCr/8oriS67CufiayiK8ldcQXD5eZjLLyC6VM8uvhbnoh/jXnSZ8i+mcOX5lC+9gMKll1C+6FLMxVcRX3g1/VdcQyDQxwWqd+FF5K+5QUBsPunAYKN96qZgJu94RMrd9HxTWlnVs6qBqgaqGvhf0cAHHojZDjixgxt7FYdq7D6DTUs9m5ynLWN0E9kvC1emFT38u9M+tw7578nm/13R6m1VAx86DWh4VPrkaix5lXEClaGEBxpAoat7W6KsnT+NoYQQSaZcJFcsUFMqkCv3kiv1UF8o0aytxoZ8gZSep/W8MZ+nuZhXuT6Vz5PrL5EKSpRzWUzGww88jF+LN34UJbcMXi01Hz8Sd+IYEuUC9fk+MqVu0lEvDf39WN7ZYpHG/gK1+SIZpe19rdrNFkt6nqeh2E+92q6xVO6jMd+Lla2ulFdEr4+U+KRKAQnfEBkoG0Osjtr+2zEfq6+OyJ79KqMuV6KCJU85euA4Rj7HV7arelSeubaSJapHVQNVDbxdA9X0f68BuZT/vsB/9FM5vUizRSxXGBNURLXu1CgdVNbt8pqaWPQYeUyME+qiSrzzYZ+8E71z6WpuVQMfLg0UBbaK8gglIZFIXYs0GIRR6PJy9CdzuF4KRw9KKhePGEK5pobYOKgYb/vQ6KMCbnyVFTv7nX4sz9BExCbAUZ3+pmbqv3865sjD2DBxPCt2mU7rtVfgfP4kVk4fR/KAXYjGT6LsJIg1aiWOgA/4sU1BrGtMhDF5QqeIlT2SsL7cgB5h/cCbhVSYSl0v8lUDPJVh4CDat5nE8sRGIOWLodHTSGTUhFRAXv0sO4a0/ZKb/IxcigCkIVC6xxjKiQRF9aXsIDkhUFqPVLt6VjVQ1UBVA+9eA3Ih777wf1rJGEdO2iOS1wzVk0BOs+S4csqOHDFy2rHW82ZjmTiBieRZrZd+h45YB/pOVGH0DuWrWVUNfJg0YMFHMqQCWGKNGPs7pzb6050yFD5+EO5nTqB9+GAsUNOwo1hTRzGZIhIgsXow+rDEm3V1q/FHhV9owPLzNPbcONLA9PFSTfSbDKvnryYxZSy5/Xen2DKMxF770bL1dBY/9DhNo8dTcJJEtkEx9CSfWAnwuHR5CdY3NtKVyeBoseWJrRODpzEeqZAlXd6siYZxpVcV+SMBpqipjaZDP053YxtF16vIKTdC4PDm4VTyXPFNxEYyUHlWdB0K40ezsKmB4sSJlAYPoeS6qqPWVE7dB3RbPasaqGqgqoF3qYG33M67LP8PxbSQ/Ie8f1/GRudq24vlantNmtWJDCuyKUJ55sgNKfgRnYmIPnnxWGTLvhPFyvxnpEfVs6qBD7cGZPwbgRLYq408OcallMww6LQv0fyFz9AzWREq12gr0eCYJIErsvhDY08XNh6xFjxxBcQoJVziCCiJp0BUha/xKQj4FIV6co5D6pXZ9P71QeqytWTqWhiw2TSKL75O7bJ2kk01AjkCcWYjdxuNExu6Va9/z31ou/03ZC86j3WDhhEZj8g39GuMWzxE/KY0qmqTsdpzHYXCHNggxLa2HOPVD6fx40exOlejvnjYZmJ3Y73IqKBAXXvCx1LZ9cHKXpMifeihjP32OfRP35Zw2AhCLfc8hQ89pdQc1aOqgaoGqhp4LxqQt3kvxd+5rAVj7wvJuUYmqjj6SKviDs/j1fqYF4d6vJht4NXaGl5pyDEjU8NSrd4Lxq345zhm467F2672gW7t5b+QvXmn8v9d3jtr6cObW+3ZB18DsRBEr4cWLBCpO65FJLFPjyJShc4ykVNHmSxlgZNIiCXwE9qOc4gEWCKVt6dYgD48fQSKEm3IpOhIJQVPPCy+ifQs1LMoiijkQupG1eOOaaGuO6KudSiltAqUe1k8dxH5MUOIyv0kI4EnNrbg6HEs0NOVydLyqWNwd92D3KFHEu1/kABYTuXjyn+zhA7r2IyudkyXdVNwHXqyOXrSCTrqGhhy/LHMzZepP+ZQsvvuQZ+fxqiBUBVsvZLSC1oH0H/8kfQcdxjLWwayWn7EDB3F60+/Qm70WMq+S9JzSMhJJEA9o3pUNVDVQFUD71kDclHvuc7/egX5PrkyKvT3zDc9s/mb0vZq77UIrVSynbCxsZ5kmdrdB7LLRdux+qAES/fNYY6fwksDPJYkk+SNdZm25kayfDaRdfU2HeqRpUBuNVB6U76SFflsmb9P2/u30z8FaW8rtInP27KqyaoG3lcN+DJ2X4PKjqdAi5p1TQJfe+wADTlCAZjk5Mn0tDTR60M4sJ5ESz0V4GKcytiwwm+0a1PZtmwf2IQzfXOKioCFGk8lMQ6jEPtFfa+9k97Fa/EFgp4fM5TCwEE4rsEkDfEWU2jea3dWP/o8tcWyakbERtxFgZugR0AsrM8q8hbgNtST3nc3+saPIRbcS4RgtxPVlOqhPCowrtjSTOlTx1HY72OsbhlJzZEfY+qhH+ORxx6mfq896FV0rxw5uBs7QOiKz377M/6ssxnz/bPJfOwQigfsBQfuT9DeQdetN1OzcjGdr71IMihjfUXZkexGclbPqgaqGvhXa+BDxd/6q//nDlUAh2pb3/VeyPoq+Tk2NW7r2tVyLNdplOvqalfV6IhE9jsmjvJcPQu0LWGUVjZlj8oq1t5GxlDyfTq8PIN228CBl7jsdUkLI49twa+LyDT7rJOjDIwL4mMpUsXQUHHWRitt64TLro0KJFjgJFmVSVe2RlRBLh6t7F3V8JU2bKoX6+G7oUjlig4oiIdtsCRZYs0uRpE8zX38v1L8d42//RYdtj1LvP3Bu02rfvX8v6EBayNJa6RKBE7Mei9DfNjhTPrRj0iPn4zTWsvwzx/H4B9dTHvdAPKlApkRgyk5XsWeiy4VMKI7bJS6X8AmHD0Vd/hwAi+mX4NLrImdULYeUru2m/Zf/YbBO+3IVj+9luSECSQUtYprG9jxh2fieT5m5qvkBHI0TLBkNPp6MymSe+5Ocuw4jKJuxolo22lrFiQ9gSlPMphKWQ010Bizfw2p5ukaM56WUz5D6/HHM/Tzn8U0tuAJVDYMH0Hc1AomxP6/mRGuon+GSLJM3G0XqK0T1dLRkCZdiPGSWWomjmbNQw+TeOJJmnq6VDd+0x/EVI+qBv7tGpDZmbfRv739aoP/Yw1U/NX/mMt7YCB7IS9v3ecaCsbIgRkc/fMESGI5WruyDHQNsXcoRSVl8+RZcVQuVD0EqHytYEMD68Trjdo0rzdHTP5oBtwV5JraaWhYydLnFzG1cRADm4bQkUjQp5V+ucLViHmMnXvQ4SjP0dUadNFL8FxU4pU4ot/1MCpqn9nJIJKsKkakPHt9LxSrsK1mZbb9c9QzK4HlZZ/p8f/jabkacbO0UV8xNm0k50ay9yjv3RPV4/+YBiLZRyhDt6DKjBrL0MMPwxs+BhJJYgt6Bg2k5oD9CQcNYtWiJaT33ps12Swl42mcJGkXSOn1khS1XdehcTp6v71Y+PAD+GGJpBi70mciAk+UK4W4Tz/PolvuZPiEKSTSKezQctJZmgYPYbWAjrNuqZZHG0FOqLrdxmHFmBFsdta3BfBGgHxArLZNfTMjd9ud/nSG2BhMDDoJ1E6kVF71ekaOwh08kNzUqUz69CcJtWgLVHDnj34Us64TUy4I/KmW5adLQbq4/5bf0vH6cvK9ZYptrSxauY75z89i1D77qnyZVE8vvhpRMyqNfJNE4l90VNlWNfDPNGA2PrAXSxvvqp8fJA04/25hraEkA0MqNCTlrP0Y+V99yGE6RBgTEYjKBqzzdSSgFujYv2aKlWPikPXKXON7xHFSq2ujCSDBM2I04XPbM3KnWiKTJwq1Ok4UmbZbkpW1RbpyRQoNGTo1SRQTeqb25IfVthrQGes+wGhrwqETn5fTPi+kfFb5dWrVoXJo1RyKIt1YmXR516e6g52Eyqph+2YnI8vVgjDLT9n/T6fVnAV1liL1wcRGE5Ej3TjSzUaKlWf7997o/0mcaqUPqAZkIpRl1J4GXUSS4vhReJMmEAqACQ0J2Tg4AjRkfYbvvDVRVzdu21AS2+/Ayvp63KOOpuHcc2nfbHPW+Vnqj/4YpqkG+ztejoy8b+Bw1g4YQrfGbaBIlSGgJiqy6oUXMYU8JoqUY4jDkL5Zr9Pxh78qAhVUtBmjkRJ7tKfraDvpWOIhQzBaIMnIQQAvdnxGfuqTrEt5imc5FXHLqoLq+U6CrkwN0xQNC3O1RM0NkEkQ+A6uC6xbQ889fybnhNmq7xEAABAASURBVGiga8yUMY5Ht7Y/tzr5BOpHjyVR28z2x53A9hecTWHiCFbPmUlcLEje0DaP0SCU6sSselY18G/SgGxO7v6txjTECA0VeiuzmvjAaKDirv7t0spz2e2LsgkpuTEF7R1YssL4MjDdVkSyxqVbwSN7a1MxoQqt9Q3PxwErtE0RaXKoKRkatDJ97U9vcM81a+npHEg5auL1WUN49YUGWiZtxuL1/TS11rCsXKLXddg4GVBZxVruhkiOFSy/5bLwjsGaRHacwEy10+v7RCokscFYyBNXnK/hvR22b7aO5WPToSaKwNic98bHln57rVgZsTLs1ZHshlA6+xs5kl6PVeq9nbFl+N6q/G+VrvJ5nzRgvycWaSHSnU1htD0YW8OSLJ4WTa4dkNpDX/r66zTlS5SWrWP44YezbNokUid+iprPnkTDEUewduIkBhx7JD0PPUttGdbmcqTP/Ca5b36VroljCdyEONozZERLAz2vzQZtQaLxYMGV29FBc3sXWQ2UUMUcRaYdpUvJFIP23IMwCDFdnRQFogqrV7N2wWKi2gzp0cPpd1xCjSnrJ2JdHYG0PpHb0qpR4IHGskVgYocTlokWLqH3qWdIhoFakgTyJ0WNIW/4SFq2nQypCMczGC3eiutXMqA2RYv8T1Jbs5F8Q2xUTR+Vi02KqmdVA/8ODVibk6m+1VSs1CZSsnp+gDTgvB+yWpcXqmFrSCY0eIEr8giMT6AVLFrXunJudpUZGRXUaSNIusiZgpfN8aqA171RntXajmgMHLYphrQ93035rynu/mmGNa+P5IVLQvp/vobBzyxkx5oWhmUFUepT9Ply1s5Gxo6Y2lQszrHj0e07zNK2pD8kyVb7i4faWJxMKlrgqyQ4mohsQuK9fQzYrHdNvirb7Zy1irqtr0AmK8W7rv5fClYGnkHSi3QNRDYaYKnkokmJipzK/i/1qjdVDbxdAxaYbBxjhoLGX8PoUThBjBfHby46dLW2ny/T/tos6rv7mHPjT8lNm8iEb3+NxLjJOH6Gvh2m4332CPw4wfJ7HyUhHp0jh1Fz0EfJffJIom22oy9ySWqspQnpe/5FFt5yG6ZUwo73EB29G3DKeQGuGA0PXBmvhjipthZe+MsjPH7rb3nlT/fy2mOPMu+Fp1n2yku88tjjJKdvyfoBg+j3BfQ0pCrf+YoCkqA+uCIxEjgjckjEylMUrmvOPJKKyDlhhKPGLNjsUdS8aZttmP2buwjmL1Z+jFHEbOWf/0Jw9U9Zd8PN1Cly56LDUImi27q6q55VDfxbNWDUWryJdLNpvlRW9XzPGnj/Kjj/qqY3Gccm/pvu7dUCEUcbCL1OkpWJLHOSGV5J55hdk2ZhxmNDwqdsPDlAg3XO9jeAePPwZGkNPTFNXpIHSkX+qlVpp4BVQzlicrlAau4KXr99OfN/FjJhSczWhQ6m9a1hSNxBg1bWQ4YPYZ22FUIBsU2dtzJZ9kZAcK3y52mCaGnNMmFcQO9Qj9e1h9GticPKYp2v7N0Wf09k2yioQTuhoJ51plO84sMStRmK3omZrWPpnZ69lWc2Ai2phbJr6NQk1O4nWZ9IKJ2i10uRl55Dtfnf8bLPLL3Ft5r4P6cBI1vqlw31ZhM0DBrA+sWLiMIC1rYiEypYFRKt24D9r4KS2lasXTCHnqeeZuiWO+E3NmrU9DF0q+lM2WkXZn/zB7R2rqckWFeTq4VQ4CiXoTBqDL0tg1hnIlyhrnR/n0BYP+jeLnIixyFuyVFKOZRiwMmAolSdCYfm6VsxYfwWTJy4GYNHjKJp+ChyQwYwdOgwmoeOpeGQTzL0W9+mv7mZQFHyjOtrEVImVyjS//xLxIqGR8ox6pClWOlagbuyQvCOQt6xtj/RtTvlEo8Zw2O/uhNXfiqMY6JCQaBsEQPXr6Vp/XoyiuC5ki8KJR4GRLqlevzf0oB955vo/6Xn/5O6b28vlgkqpoEly/Ptz6rp/3wNOP8qEa0xhMZo+gf5PfJy8AXPo0ch/g0CXvO0XfFIfQ1PTJvAS3vvzKv77cqL06fx9IjhPKYtiKXJGkoCEJFjEBvQkt2CGCPn2aCtiRGZGgqZBDPShmdclw1+mpwmhwlhCf/VDtb/dQHjvSxuJLQTZnSN8FVvSF0NvakERbnY0IgtiKNRW0bROIfVam+ptinGTIRczXzGbNfGS8V+unyHUCtl2xeDwZXlG975iN7UqlG5WO3EFS1ARAIbpepMusx0DA/2FSkLRGqe+QdGVn9qgk28HPGyZN4qaYhUMdB92U2xLJHh8VSKP7oet6vsrSH8Ts/vdV2eTSVZKyroWWhcPbWcUL//Rla3oYOe8aa0VI//SxowIJOhPZmmOHUzomHD6SkHGN+TFmI9c2SLIaVZL5NQJCmW9TTp+cKHH6bcn9fzmELCBcena8YbpJYtpSHsBdlcv0lAOcST7Y096jASnz6UlXUN5B1DRuNqoMa9rWd5unj4rYNJDxsCWlRo7UQgi3QbG1jR283rS5cwcLMpogmMnDyBEZtvzoAtpjJ0u21onb4Ny9e109/TR0JOoxwWBSQjUk7MvN/+mrhrA5GQU2TKRJI/6u6i1N1N7MaUHZei6tjx3TR2HPR0k8jW4jTW6LlU4CVIyC+FHpiorFENNkCoW6zmLD+j1AfprMr67jQQq5i1C5lMJTAgc3rravOt77RX+9yocBQ7NqlaaPEiqqRgk32Y2Ki+oweaU5Rp66oa7+lQPVtHF4wSpVyS0tRh9DbnEHuUJRtXE5apbnRW8uxtlf7zNCBr+NcJZY2k7Dgsz2Z4qbaWRwXA7s9kuTvl8fOwzJydtmfXa3/Cx66/nqN+fC2fuP4m9v7FLTR/71s8MKSFmQJq3a5v3bC2SGS0srBYVudqu3CAfP5wAY/06DbujPp5Uk6yT1GygXmHA9IJ0l0FCmGMW/YxxsHI2eqDTKlAzYB6ujRYysqP1P1ATniZWlmZ9pmnvN5EyDa7NlMzfBXTd69hSRZe9j06PK8CpErGqDT/9LBGv/GhqRi/ddL23pXnDjX5vJxM8CutsOdrBLbIwTtxyT7+B3LEyIuotBXqs6x27ZZjWX23g78gXitra7gzAZdogrl/3CTWH3EYA84+iy1uupHJ115D9IXP8Nhm47hWw/L+hhpmakJbmc6SdxPE6mssnrFBwBI5BzShbiQwVI//QxqQrUWyh+7mFkZ/+wwat9ue4dO3AAErZCOOthPp6aU0YwaZchkTG8qyoc0+/hHc2gS+xpNPikA8mkaOJE66BNriLyVzDD7qKBjYBBqfzuAhjPjSyZTGbk7eSREK1DSNHAcmVQF6TggUXELxl3nLLouE2l4MixHDJo6nPy7QvWwZ8376c16/9CqW//UJjDGg9pyEIZE0uK5DrPGCjoTkcRS98hfNo2/ePMkdgRvqeUz7Y0/w2mWXk9DCqzSglbWDWliayZFvaGXJczOYMGocJunhi4+Tz9PTV6jU8+2nEWw0VMaM9Umh7o3KWdKlen7INKDXW+lRJLuKMES6i/SyHdmpGyM7FSnPnqFrUBGRwfrswHEJlBHLTh3A2kvJjSpXX3U9MdrEX4/f1alqqr+xaOBC/9AG6j73MXIH7oANelj5YiuGCto2bUkl7aVK/4Ea2PSO/tdFqzCWISzN1HKXnPlfR4zH/ea3+NOIkbhfPoVzZr/M6bfcQq9WnTVtg6ltHUDr8JEMmzKFwfvtQcde23FtsYdnkllW+/UUTEZOTxZnrKgR9QJyg/oDttxqOOVpDfyiex1PyhH3ez6jC700dJWYv6ELgqQoQWBX5daleobmmlq6TaQ8DRSxLDkOy/wcz7gBL2uw1LQlqMttwG8OmbZTkdpxCX7fU2B5sp6yZoeyBlHAPzdrPcYesYaroy0d144yA65TZqWf5B5to86pS1PveNRognPjf+RlxMBo8Lpae5dxKPih2o6UC54uJfFcK8D5m6DInWNHcvwDf+Sqx57iWzfdxJGnf5PdjzmW3T91HJ86/yIOvfQSHh01nNPaO/hu+3puJuD5+loWSg9La7KsE6A1sStnIn1IF0XpKlJkotLYh+aj2pH/VgMGSnr3zdOmUjNpLHEuReC7RLL3wNqhomCz7/oLidcX01Qo43ouq7TVmBw+GjeRxqicq3K4Ll5Dlh7jYFK19MruMlMmgKJlkevJkl1MSxNTv3oq/Ypi9zsuTnOdRDMaLUZRacnR10/vkmVEQQnXifAMZIoxfQ6ktZjpmzeH/E9vYfAbC5lz6x2gyHIoDpBnxJSxpFrqMSm/IrsvmRJBQE0xxC8G+JGDCV3iUsD6Z1+g/vU3SMfiu9OONJ9xBqUDD6Y4ZCjZzk7aX59DLJ3ERgIIRLoCoI56gMpXmqt+/J/QgKP37YmsHZQdKHqyUZHwExuBFFj7K8pMbOChpLHS56VYL/ten6thZTrNunSGDcrr01xYEFAruVZ1MZavg5jh8/9iV4Ha7PMN8YgW3NEt5KaPJF8jfsr3IrDNSPT/F9ZUj3+fBmRW/5rGZANs8H0eS3iM/OKpnPf0E0RyyMeeczYnnvkDckNHkU7VMHWUHGcQY78s2+87RIo6TZ4wnbOvvoGr58xk3ccP5ObGFA/UpFiUzcp5u8iOyWmF2ionO+v1hZzyjemkNkvwm54yj/gJ+uXwB5cNwfL1bCj1E8gu7V9pxpSJ4zK1mizKAjFlTQJ2YBXkbNfK2S7Q5PN0fx9tm9fS0uIQdfXT1LyOPY9o4rVEmQeKRXrcBMlQOjOif3LGyg/ffF4ZaLGhbFzmpXP83qRoH9tCW1stY9JJMmE/XuSoJ6r0d2ek+yLiZqJKm0mNfKNB2y8eCzTJ3Sm+yyZtzlmX/ZhJE7cgTnmaJhxtwSK+MfaL0qV8iURtIw++8AqL8kXOf+ghoiMO55I45CeKkN3aNoifS1/3K2q5VJGyUBOopmDxCage/8c04CapGzaCWFHrsuuDrNII+Dgi+8X3Umc765bOxxWQL7oObQfsSzhoKKFRdBVUGhAgM20tDBSwWRv7GpeTcWoy2O9n2ShXVAr54403QX2WsiamUG1So/p2thMUK+vqpT1q0mk8TTAFLVIS4un1lZk1cyaD6uqp031C47iDThrHDkVhLkxZ9loKWPL4M/SvXEVULCk7JtLepmMlC0vEAnYIjIW9BfUhwu/pprmUV+Tc0DN2Ag1HHMnor5xKTy5LqqeLTNd6ECgUC8kfkA5CjVWqx/8xDcTqb4QjT2xkSTGuxoPWxRVbKJtYESjo1byzvraJVRMn037wQXR/7gTcs79H+sLzqLvmShLnnUPxG19l+aEfZ9XkqfRmGim4Lj0uFN1QvEO18u5PNYuNxNkaRfFgkPhRhnFtFJvTaPqTrEhqxJtK2lA9/u0aeJcNOu+y3HsuFgnYLJOhNR1wAAd99SsU44CJE0ex28474noe6LljDUiON7aGqDBSMgY3MhiZT2Q8UoOHse9Z34PDPkrp04dwxFWoAAAQAElEQVRxrxz6rESKvCqmwpBGL2bxnNUMbSjwre9MIhiT5tZSN/c5CXoSCRrzhtdWr6E7jZxyAJpAPBNQ47qEAmIFXU3o0Gegwwl4rbOXzgRM2a4F1+sj7DB45T4OPqyVKTvW8BQ9vOIkydvJQzLyT45YPRBG0ieaWgzdWhnN05bHL8OIl3Nl9vr4ZNz+PqZriKS1fRPiKPWPzIxyfXFwpIsuL43l8UQuzT05l2uERpdM34q9P/d5YvWXKCQwRVD/HCfCSK/CVKRVfuKUyWRTCbyEz5a778bp1/yEoy+5jPZp2/BxbQdPOOcc7hw8kN+prTXpDJGp9IDq8X9IA7FsVWOqrEnGOB6eDDghckSu/DthiXETRtHetUZ2ZujUIiu79XTs9z6N66GdSQwRrrXlVIb21hY6dfU01p+79TfQ04lWQTiKThVffBEWvo6nbcmE2qJUII6KeFpc+bLjSP6gsv0uEKbmCcNYfqFMoLE8aMRwyOZYk6unecddGJypo++RJ3juqp9QWLGCRHeemjIk1Q/79gLxkEuhLPkLvT0E69fxzM23YIp5SvleYk2g3W1DSCgSb/l6rktTTY5kfxc1HesoL1okABdBbz/5NasVAVHaMq7S/xkNVGzQxJpDIhKyq4QWzhohhFoU57UwX62oV8f225L91mm0XXM5w398JS3f/Q65z3yW9FFHk/zYodQcdzxtp32diVdeQeOF55M845usnjCJXtdOTkb+WnZl3rtKrW2XNBfUjhuJm/aJnCLZSSMo2KCGMZpBNOws3xjtKL13/tUa/x4NOP+qZqyB9CY8Ru++M2ltg6V9l7GjRpHJ1smgwciw7YQfSILQcWRArpyt8gEbwbLG7xuPlgGD2WKvfdn1q19nnxt+zL1y+uuSWTw52GbKmA0FNnSW2XF3n+O/PISOgXCLHPrdpkRvqoaw3/DG6m4wSVmiwZGjTxogkdB2p4OnNoKkz/qUw8yePG3NKbYYE5Cu66ecDHC1+q7JLOf750xgXTbiTk0ar9WnVNeXkVtG/MPh6okjw7c66BFwm6uJ4zfaSv1r1M/enxpCc2YD5Q29DDNZHE0y9r99+Qcmb2YUNTEsytVyl7Y0LxSPu0YO41oMO//obH5066859FPHMH2X7anTdo8fuWBcrD7LkttGF6yOHcljv8Ni5TGqm0kmOfLIo9h5r71p0jv56Mkn86Wf/ZxZI0fyoIG1qSQby1I9/q9oQO8dE+HIgRshePtdLQ1RsPkOxMYQr1hLRlv0aCJKjRtPzRabk2luxh42AmyIBMTAeBnGHnk48YAG3BdfIvXAQ5hCr2w90PgrM2z5chaf/yOyQRcpbfehrU4EjJY9/CTxmg5i18iGDZ6M0MimTQwKeZFaux6TSeEOH86wkz5LYqvtWPrgA3TfeD2dP7sBv2Ot2ingKtoLthJY+R2FtCJFtnrXrMNdv57ZvxEw7O0kUp86tcBpOOTjNOy2M67G9trbf0vhj38muXYNLYV+5j3xmOQOoa8bT9F11/K2OqF6vIMGPsRZccW2NRRkN9DlOqwTAFs1chJNp3+H0Tf+mNwXTqKgrf0VJUMi18C6Ne1E+YByb4mE5oH2Dd1EdY3kdt2F+s8cx6DzzqWw556sS+Uoa0HypsW+ax3KKrEgLO9AsqkWV/NtpDmxdtxQSmlXcsaVURDJXnXaofCueVcL/ns1oFf4P2/QGpB90ZaTTUdKlByXolbN8tkygFjrZIdQWxElx5G/30iOltGenvj2qsiU/D+BGxGaUA47lmMM8VyX7bfdgaaBQxm99z4MUth3AS6x6jQKVDUofd/jSzGJTvb/aDeHnziU1Tm4TavdP+Z7KJo0S1Z1094fy0QTuBLI86KNRiqnWsRjtfbtX9SKt0ty77RlHVNHlzGmk0xbgkBbIMXOVQwbtYoDjprMkwTc1tfDkkwCG1GLjJGx/40MRj1ysUev5zI/meCP+W4ecfJ84lOjOfyUWlYsX0mqDw0+nzDysN8RM6oQi+y5KV2UQt5QROtncZEV++7J9597jo7R4zn4tNM46bNfoKV1AL7naMKK8NUvV1tBJnA0cSCekJAklXzp1o1dTGwwUSwJIeE77LLz1tTVpki6MG3LLTnqu2fyUMJnkQWwxlO/qBCbjlgJS7pUzw+oBuz7s7RJfJsWGVGst+1oW7BiPPZeZAF8QIhRtLj9gSep1XZ9aCA5dARe2wAcx2AXVXYEULEvMBr7iZYBDBw7mtKcN6h5fQEyejzHoTB7FulZc2hbtYqMolSe7DHWYqS0bh1zb/ktxQUL0X4ixBoXsmk0viWGWEdkJEOoxUjQ0MiIYw+nPHkMY7aeQudTD9OwcrlkiQXEeitjOySWIJVTHCSvotFuuQjLV9Da3UmsrUcTuOS9BAP225uwoY64fQ2LfnsLtW/MU0RMZeVjausbIAzonz1Hef24VlGG6vEh1IAsxloN9hXbhNb6skMq964e2tceGEN3IsFKRXzLB+/HmN/cSP2XTqa/fiBdCggUO/vp3dDF3X+5m/V961i5bimvvfYcv7/nNtINKRYvmkfcV6IjMGT324shl/+I+BMfY32uTnZrW6g0aZuvtKtmK2n+/lBRrVEoS7CoKUdiYDOh7Fsmiz+4Udv+iB8EkrfSH5W3vP6eTfX+P0MDzv9UjEgvGJFnPywzcSwrarUilaVj7EQaxk+gVLFoFx9HBMIEWIPZVEX+m415RrDIEYBwcVwHhPBT6RTNWnXblXrK9xg4fTqLBegCJ4crgFEnAVa83ku4NiBT28NxAjpf+NwocgMT3B328utyH69rK/GZ7i56jSMAlyQ2RRIZn7IPC7IZ/lyMWBhFNNXBJ45sIdUqSBboYQmMF2Mki+e2c8SnckzZNsdzQcQvBetmZhN0C2jFIJ76MBCqjR7PY1XW54lUghtU9km/xF4Ht/Llr6ZJpQss7TXUSaZElCcp0GksA1W3enB0daSYUJGtbm1pPliOyO+zO1/9yU+oqW/EC+Gr3zwDXFeyGYyJ8FwHxzHgocEXYSfUWP0RK3D06aJyShpA5Ww7sXEYM2YcNTXqtOfhJRx23ncfspOnMKtcot/zxQvxUp03T6OrJV2qp9XAh4Ds+7QmYq+RMYQYIn3GsitEruzI0Rigo4Nw8TIiv4CNWHu1DRhtYxe16qdUpmdtO6pIqauD/jUrQYucjCaXpAZ6TjzYsEG2FJNftJjm/pLGruw2gP442vidtM4eGhYvIZitbUstsJzKlk0saYIKLvQiyKidWBNPWAqI5QtSfh3xhM3oyDbR0zySOJEVw57KIi5Sh1zVUaMU1EEjcOhrPBaWLKe5p4eoo5tUmKYc9RB0rFIbScz812nr3UAmKFBWnQ2TN2fwPvuDonnzf3MHDYUCCDTa7nwIXn21C/9EAzIdPTFE8pF20SEjVBoC+c4N6RSd06ZRd/rpjLroMvqHDKVPPn7OvDd4Y/4bXHXNVaxdv4bZr87huade4KtfPY1sbR3z5y/iT3+4j0uuuIJQPr9j3Xo6+4p0y/8O+urX6N9tVzpSKXB8YsexTSK3rbIaSpLm78+4kmEqC/C6CaOI0wnZv4sv+eJal2QuWalbcsBXYZ2Sn+rxH6oB538ql6M3bCmQ6VScn+7zrscc39D8ycNo3XorIkWGkFesbJOFalFl9PmOp1GuJV0QSyqHMvzQlYP1CRpbeKTYxYsJF9xaMk6SFcu6ib2kcEiB+swajv2MwMrpw2kY5vNcb8it7WV+uaJdACOg7IaaBFI42WaeqklzC33cXxLwUhTtM58ZyE5758k05AkKRfo2FAk1MJKNOZJy5CPa5vCts4eQGJfgD5pMbiwEPOalWZWppTORYk06x8JclhdqEvxcK/0r8yFPJsvsdvQgTjktTU3jEsJCjv51LrUmICUwZ96mC5u0ZFVUdA2LHFjQ0sq3zr+Q5sZGevJdHP3pY0i6PhhbypZWIXRo0rSTZ6yZpxyUCYJAme98GmMqD9KaSB0cXMvGxGTr69jrsE/whiaerkSMfZ+VgtWPD48G7Ku3pB7plesTLF6xpFfOgnsfIlrZLice0C8bC5xYkelAoCtBoTkrUGMq9hInDI62FQsrlqt+URPNLCKNy3Uvv8j8+/4Ksm1fZSLZuQYcXauWaiYr0Lt6HfYvFsUWO74VEMZRVDej7ftsJkN/+wZcAaZkaz2hZ2SdUWVCsuUzkWTt6qXc349jF3davdXusANjLzmbLS49F6MJL9lTVB0qx5vdrKSJIuJime6lK6jrK9A9bzGucfDUxobu9cKNIcV5S2lU5Dyp2TevSNn4Uz6NUbShZ8bzmFmvkLY8JLQronp86DRgbcz6Qr1+rN2HTkQk92pBeUnAv93LUNxxF4ac9z2ajzmMOStWYVyPpcuWcfvtt3Pd9dcxYcIEntPOxZw5c5gzZy477bQzV155VSXd1dnFiGHD+PbpZ1DKF+np6Sfd2ka3bH3017/EqlGj6dYC3dHc4Uq7sciO0f9ix8p761Q5K1/tpDHy90WtEWIiBS+82iypNo0fVZT4bxWvJv5zNfBe3tNbvaj4QGslytG71tQPRWNkvEZO0KUo41yvLa6RYzcjF/mkS2AjNLIb8vkChXy+cs8mRm+7xkpb4q0jrvC39dH2Queq1Txb7ueywnqWJj0KamvhqghXAC3fXSbqWkP9yGV8/NN5LrtxHNN2iVmhVfwTvR53LS/SlTYYtygHHPK79b3c1Vug3YN9Dspy8pdbSKZWYwy4fqS+IPIxXr9k6JPz72XK5hu49Q+7MGL7BM9ly5zX38m3SpInleF6z3BtKc85Hb38qhDRMSjkjLPbBN58Bk9bj1PTR+fqfvrX50nGAZ4mK4Mr3kZE5Yj1GYjsSmaRJsKtT/g0rcNGKTgR09jSyO777oUrASNNfzGqq5EolUmVMcViwIoVKyqO4L8DYla/xhi1onPTRQ3brK223po+TTjGs65Az6vnh0oDes0VW3u7g49lA4E8QX70GEqjtLpWJNaNHbIiX2AnDgwd3T207rs3xWSdcJWr7XANGo3tPvu9l95+ajWO3H6Na0XGomVrQIAo1Irf0aLBCNEveP4VTG+J/o4NhAQaY7L5CFzZWvuTz2Dq6igPbCMzYADJplYSI0coWmake0vyHxLYDUL6586l2K2tRY2d0DWYIcOo1+Ihs89uRBoIcZ8FaaDiGKgQOsJiifL6Tvo6O3RXpkdRi8gJyanzC/78EG5fnkVzZ1NS+KBgXIo1daS32YpY+RvuuIvWpUtIiaGC8Bp5YlE9P3Qa0OvV2DDIXCt2k5B9+lrvxhoD6/wMa/bamcEXnMOShoFEqXpyQwZy5z13c9hhh/HJT36SLbfckqeeeopLLrmEz3/+84RhyMqVK5k1axbHHHMMd9xxB1ktOBqaGuja0MEnDzuSVavWkmlpw5s6jWFf/gqr6+qJnI2+V8NOc45TseV3Urb110XNOdnRA/FyCi6oQAPbUQAAEABJREFUA8ViEZNL4wxpIfRd1d9YU4/+KZ+NJaqf76cGnP+Nxu1LtowqTl7O0BNgqpGDXTjzNZZru6FYKqGIPuUo5Ne/uIUvfv4LlRXEwgULiVTOUhzFlbQFCZtok2yxnG7sBRSK/ax9+hkOUORpfCrN66bMgrikrZKYkmMoyTJDAZNIw8lJrGP8hOVcddkwvv2NNsZu4fBSz2pmlxL0uzlybpkgYRgxLsHnTmjlzB8Mpb55mZx8if4NZbwU5BpdTBCT3xAQplz8xgQpv48h6dn85tqJnPSFobRsk+Wl+og7iz3c2tfDwynxHZti76NaueaGSRz5iS6yzlIcATMTO4RxWVu1EaGiAAHBm100WN2ZN+8cx9GTmKJyx0+bjvETemKob2ggpdCzLRdpApE6iUoxHetW8fgjD3H6177NEUccRVtbG6lUSnXe+bT8jTHYa6yrXQGiw7FOp7/I4EQSBfIqzkjZ1fNDrAFrd3biKbkOfbvsyLYXnYM3uA2CCNPRT6ToUyRTcoa0UbvnzvQJKBW8FGVFXONyQOi69K3qYN6fnyAuGkqymqi+RhOVR1Hb6n7JkAg9hkycKGsuQ28HhSAPxsGRnRv5i5WvzgY9LWg7MxDSiTO1MHIssZsRaHMpOhLHiUnoumbBAuwX+4OoVKnjVXgk8WNFy0uB8F8fEsGeFUKHHS+OQByFMo6YFJ0y/X0dxFpseYpsN3b3E/d0EyxfgWO/DyaAV540Gre+iY5X5tL5wCPU5kta7CB5jCS1HMW4ev4bNPDvayJSU9YX2jEhPE4Cl5JAeWe2lmj33Zly8bmsH9BCy+ARPHH/o1x9+ZW89uqrfPazn+Waa67hlVdeoU4Lii984Qucc8459Pb2MmbMGA444AAuv/xypk2bRr5UpE9b3LffcTunnnIKf/j1b1m3bCU9mmdaP/ZRnB22oVPRNwvC7LhE1iax/uE0Nsc4FFIOyYYUgSmD5l0E4qKUT9xWp7FpKkAsgspVl+r5H6oB538qlzVaIyYJOVRXFJmIrLYsxgsgzP3Nzdzxi+voLuflwOR4jeHo4z7JrtoP/+63v8MJJ5zAN0//Jo8+/AiFQkFc/skpvkZu1fcSDB86iF1TOQ6uGcAL7Z3MzPczdKBHqaeDTEMGP5eg3OkQd0WkcjEDR67ltC9GXH/VQL59+ea86qxljZ8kIVn22GUg5507mS+fZmhuW6zGixgNPC3TwfHANTJuyV6IKWuEJtIhbpgn6Ful6NQcTj29xJVXN3LZJQ1cdPEAfnTNaL57/SiuuHIwP/yex3bbrSTVUiYiSbxWvIuQaXYIa1zWa5IqJ3w9C9WuqQw3I2W6urPbLvZar2hfLgowAquxcTCxh4lUVmKZ2LBy+TJ+fsMVAmCf5YqLv8evf/lzvqCV2MiRIzFGhcTr3ZybShqN2KceepRBrc0a01aud1O7WuaDqoFN711mR6iVdbkmhSOA0/HUE/T8+W7mnPU95nz3OwRzZ5HTStsPQ8pOSMkrExe60UCgcUQLdQNqCYt9UOwiNaSR0dtOxQjsFDUm3bBMSpRfuQLWriXb0UEuioksLymulEwwXFE4o0h33ZrVrHvuBUxXt8bvBgJtsTsqI1PHiSEZhHidfbgd3ZTsd2zmLWLVa3NZqa2g/JOv0PnSTMryByZWJZ22f7a+JTBE5VIlqpXJF0mu6yTf24MjWWp6eokXLySpraa6UpmUyjaNHQOKDMbyZUExXxmfEfaI9XRjyt5V6cOjAWsvlqyt2RdeMB4rc1l699iBQaedijdiLIuWreaJJ57kgQfuZZcdtmatbHaFdiH6tWAZN24crwqY1dbWMnbsWIYOHcovfvGLStre+77P7bf+li2ma3GtBcHatatYsmAe61et4vV5Cyhmsww46hN0tbQIWLlUDmvMVqjKzd8+YiXLmhfTg5phQB2BtlEdAbFUKqPAhINpq8fNJVUKNHXZ7lTS1Y//TA04/1OxrEuyRuHqVVsDFk4gG0eM6smz1dxlLLnzD6C9cF8PbGMm7XLkkUdw1ve/z9y5c7j+uuv49LHHcNwxn+Shh+6viGO3GDauBCxntD3oaTXqakWcoGHyZtwfdvK6G9Ino+v1YPKYRjn7HjyviOMWoC+E/pDA7yPO9eIUVzN20Er2OGgVB313MC91LidMhIybkGLHvT0yrd3ar8+T7w5J1jqk6w35vpi+7gAnJ2DZYvAdQ3mDhzEGp1HGXZNUtKzI2Al59j6wwEcP2cDRR3dx1Ed7NNDW0pRehR91g1+mkChSNCFx5JLOFWgYmmS1Vt55zyfSQDNsPN66auZxRU0Cha/fez+RtjstKDSKqBlc1rWv59yzz+KIj+/Drbecw5bTc5RKfey6y3YccsghFRljDVLexaHmcdQWGOxlynZb8uradWzw3MoAxh6bBLPpKv1LNfB+MLfv3UQRqZdn0/fjm1n85TNY9cNzSP7ip9Rcez29P7uZDTffzoprbqJxzXpyhTztjz3Cuht/Sc9fHyb/xFNkZ8/GrFhJ/boOen/3Fzqu/inrX3wOzy2Tjoqs/9XtrPnRVXjPv4yGD77sLXIdMgObyQxqZcWtt5KZM4f2B/4K8+aCgJ5LUdYeVf5AxY8gE4CzYjXh0lXk58zHXbKchs52Wjs3EM2agzdvMY3JNDbKZt5UZGyvAlu1jfW0NNdjZNu1fWWcl+YyQttAscZ1QpGwXvs9MEW1IzfEF+Bbdf+TxG/MpyGdYPDE0QKfPjGOxkosyS3TKn3YNGD0Zt0YfSK/7NKpRUL3ZuMZ9dUv4G+1Bdf86teyAEOdIk5jJ4ziuz88i/GTJ1JfX8/AgQP5y1/+wsc//nFef/11+eMS8+fP5/ua53784x+zZs0ajDGc8fUz+PGVV2F8h/6owF7778PZF/yQXE2GWFuJtdMm446boEhcAsM/HhJPdrgxP1KgIDmohTgJml3wkynyvX2SPSY7dIAGTKpS0I5vW++d+FUKVD/edw0471aCjRP230rbFytsVTEWm9YaWU4KbFQlJKRGRjam3EvjqmXccNF5dKzvwCsbPBmj43l8/PBDOf273yHheQwQqOla9jInn3A4E8ZP4Ac/OIcnn36MJUsW0dHRTiHfC3Eo1F9iaXcXf+oscPWqFRTrGsgI2H3kyIEkGkoE/WWC2CFR5+LU+wpsxYTaQnFyHolMEZNaw+DpnaS38FmZjnDyEa7J45kAJ1ITpmw/ZNUJgZ+QSFGrGBeT0H2+rNV2Xj1zxSuJR16Rt06i/g2kG0L8+hKFrvVE6zrxGvrxB3hqG63cy6S0DZlok0zZEF8TzKA2WOIZHsjHrM6mBRgdXOOAgFfJiLO2e0qxi+OmWDBzNr2rlzJ/8evc+6d7+dLnPse208fz6N1X8OmPxfz2V9tSLiznlVfX86MrLiSdUb9V3xXxLg77vpB7KatHeDHb7b8XJ9x6MzdrMlqbTGtQSx0e9hGR3rb94mr8LvhWi/xnasBILEvWOduVsl4pXgQZRbBrH3uYwjWXMGLOi7S+9hqt/T00axGQ/8k1FH5wBs4vr6OloxOZCW3r1lG+5ipK3/k26487gTHPP8aaQz/JuuM/Qyge5asuZVRPJ8mSmGulPlLb595tPyf3xlxitRVqOnE1Nv2FC1nxpZNxr76SjMqMWb2MlYcfTvK3twnAyfZkoBV5JXDRLcITDxFfeznBN05j/aePZOnhH2fJ0cfQ/q1T6L30PKI5s/C1EFRx5G6wPsqT8/LWrqH/kgsI/3gXKUf9ff4Jirf8kpyiZBn5ktJZ36Np7jwtrtSa/MGQ5YtZ9NGPsP7Ez2GenoGrPqDFjeVb0Zv0WD0/XBqIrQ+U/41cyMs/rx04nHHf+yEdQ8fSXwxoramjp7ODi664jDXr2tl1h13RhMOf//znSvRrzz33rICvxx9/nClTpmC3KR955BEiLXL22GMP3njjDZ5/6Xkmb74540aP48477mL2nLl85MCDWaHdjVeeeZHEwDGkD9yfrsYGjRA5Xs0JsXy5TBZHpmm/y1nxwUqXfEN5dAs9YQFXEeuwXMRPJUhqDoybM/S0ZbD1Yg1y7fh/uF7Wh6w39j39S7pkZEbJCAbLsLcZP5YlKxZS0L84LOLaZ2r5lM+cyLnnnkNnbz+C83zlxD34+F5pHrj7YkWWPsrhHzuUL5/yRU4/43Quu+YCfv6Ln/OHe/5KQca5johVxZUccfggpm8dYswGit0QFB18RbFIh0SdEeGGGGoiTIMh7I8IOtcwft8c85wCgRxuqb1LgCkmXZtUtCpJoa8gYBOQyiXICCDaLyoHirD5aQ+/1sNoxRwVowpw83IuXsIlKoYgD22ShkiRNidyQUMgkIz2l8rRbOCbhGRT/biPA3dtpnlYjtu1JXK3EzM3nWJVJklH2tCVUb/Ed04ux0OKJBRGtXDO2T/i04cdzcknH8HypXfxnS808uOftnHM5z2Wry5x3Y0vsP9HPsqQASMkh6O238NpIFJxXbB9iKTbsTvsRGdjI6uNeFlAqO6FqG/GYCdtzWuqUT0/LBqw795SQhNGWgA8GYUkFUVyI3BjqJN9NxbL1BVCUgEklJ8KY+pLJer7+mkQNSqd0nZhfU8fdRbclEOSKiML0kiwdSJSigLbH2LepDdXiQqf/hJ1pYB0EFMj4Fbb3U+qJ1+pH6qMBT4OMYmwREtfH+nX5+HMmktjezutXT0MUMS9SVG6hkJRbYSqIaH1+fbTqO20ytVKrpSK5IKIbKGk8ohvRDpfIKFnnqraPtv+13Z34q5YTq5UVJ8DfMlgI3Masm9nXU1/SDRgtBoPtaUexoa1gwcy+Iwv0jegFZNMcefvf695IuSyyy5jr733ZoEWEHW1dSxbtowjjjiiAsb6ZJudnZ186Utf4rbbbqNekbLu7m7tAB3JLbfcwuYCYHNff52mpiYefPBBjj32WB5//AlWaGvzxZdmMHz8KFb19NC0+660jxshMOgqMhbRl3DYkHboEji0tmft19qhBWV+XY5UJkMilaQkIGa0kxG5DpHmk9TQVgou2DrqGlW//Z9rqNZP/sukS4chI2OXhc88xcTpkwj9pIwijd3bjl2Dn/A55sST+M655zNr4Toeuu8ZPvaRRq768SguumgUm43tYNYLv+V3t17P+Wefx9nfPJM5M56lvgZyA+DYL4zh5C8MIJteIhBRJpNL42vQlAplAq1gEwmtDmSgkaJpsYlwZaBG25cDNu+lNCiiVFumqMidFtA4MmAENMqlkECRMFey2fJhPqTcG+C4mghyMSU59P7uksBXrCiYi3Bm5cv9ZW2FJnI+nrY1ix3iqzJ+xiPdmCTWBFNWnqdwdKoxz5Tp7Xz56yNZ2RhziyahK/IBVwjcXaVIweWWiiUu6evmzkI/P/3dH7j/oV8zfbPVXH/1OC69pIVDDu1g8MCVksnjzO/PoDvfwm5770lagA4M7+nQ6Iw0wVRqRVJj7KKwGqnBQ9hgHItQkB0AABAASURBVBzHxxGQDKQbOyG674l5tfAHSQOe3r/MHAvAKs5bwlsHkRAos6DKfg/UAikje5Gl4Au4JSugLSShMZbUQLL3fhhjAY2tu4ksX8tTLCuntTd770eQ1MTnKtrkqb6lhEr4asMRWXOOdW/L27yMytgoVl1QJlfeSGmNyZR8TVLyeJLVllWV/3LaPPsFbE/t2IiZI3kdpStXlXTfJNvmxvxYIK1MRuUSIo/IilIhFa2eH2QN/BPZ48p+h6EzmaN3223J7LsHUX0tM157lQcfeoja2lp23nln7F9BdnV10dLSgqcdnZdeeompU6fK/6axfyX5mqLJH/vYx7DAbMaMGbRrwbC3wJv9SQsLujICTsOHD+fRRx9lyJAh1NfXs2jBIn71m1sVDKghMXYsNfvtwzrPp5hy8fbcmuRRe9MxqAb7R2lW/Eq0ty5NokWRM9l/WWPBk/8v6VoKSpikT8344XTawaQKdhwaXavnf6YG7Pv5l0nmRmWGabVcvPOP/P5b3ydW9Ek2wnMvvcjcmbOIFO6N5YQPOvRIvqi98xdnFfj61x4n1MT/iSPyXH9Dlgfvm8T9f5jEDdeM4cwzBnPOD4Zz409H8PLsXfjG9xwGD51LkO8m1kra09ZfRIH+Dih3xWAjYXUxxbUBpTUhZCDRliTb2M7gcRGZkYbk4CxJ36PU3UcUB9Q0psjUJbT6KRHq3k/7leiYBXKBJgEvEaPxgavtRuScLRmBGTs5GQccxxBotR2KjDG44m2BXUlgy0T9ODlDmFjMR/ZZwd13TGfCvs28Ulvk0dqIu2p8bkt63JeADUMjtt0nw+WXTeCBZ3fnkstT7Dl1NiMHLifXGpJJDuDlpxO88EIng0cOZ4+99sA4JZAsvIcjVh9iTXglRTR6O3vs7gvqOF0digZUph2jp7bEe2BaLfqB04A1GwuMKoBJ0huRPSN9aDiyiQI9sCtxSxaYb8rXaENDuUJGZSwvXVR742nvLdl2bFmbq+GCbc8VeAr0wFKoa0iEvdrvTzoSwJaxdSyV9cy2HWPvNpJtx7ZtZbFXy/vvyZaMVNfSRt5U2rD9sWUtj78nKx+qY8vbia9CyrTt2DpV+nBpQO5dQQKH/m23YfI3vsG6riL9itS+sWAB3z/r+5WfpLDf9bIRrTPPPJMLL7yQVCqFBVIWiP36179m3333rXwfzH4/7Pnnn+eKK67gt7/9rSJfj9Ot6NiVV17Jddddx7x58yp199prLy6//HK2mjqNA/fel7wiYss1T4486ih6h4+gU4Op3FZH3VG7MOLM4+nZdhSrtDNTTHgwuFnzVwslLUpCbfPH6oBnHPx0Uov/MomRA+ipcbD2au2f6vEfqwG5lX+NbNZJ98mDtmjFfHCcwL3251z/kYO574pLaX/wUX5y4uf45enf5O4bruPlZ57mU8ccw0eOPoyZCxJ87xvLePYRjyDcQH3rMiZOXsEB+yzn6E8v51Of6WG3PXrJea9A/3y8ZD+ZWhdHEaxAqwFH3j4hMJPSiiCO5a5lnK7r4SniFSsdhUVCgbUd9goZv3kZxykSCTBq54VAWxM2tBvL+Ht7SuTzZUganKxDvi+gX9ucNkKUtn8urBmiv13PtR+fbU7gZVxtjZaI+mMyTUlStT6RwGHYHyhs7JJscIgF0qKeDK5bo8HSwdZTVnLTz9q47Y9juPDqQVxw+Vh+csMU7rlrCvfdOZbrL6vn8MPX0dw0gzhahBPnNXv046YDClGJ+/46H3WZKZuPp6GhAXBE7+00kSO4ZWjv6GDGjBc0MYb0rllNfskSWrRN5Ug3sYO2k6lwj98b+2rp918D70kC+37/niIDm0jGUuFn3iykIcY7kS0kDKWxprq6scXFpmJDuq3wC5WwZeyzWA/tVRcsxrJp60NUpNKkLWdBk61TIRXcJJMtZ8tvksPW+e+oUlb1bZuWh71W8lTp7deKHMqwbVtS0mapVPX8MGog8H0W5+rIHv4JCgMHsmr5StZbX6gt7cu1JXnwwQdXomCrV6/m4osvrgAzGyVbqG3K22+/neOPPx4b9bKAywK2HXfckUsvvZQtttiC0aNHV3z0NwTwLPgaNmxYZVvz3HPP5cgjj2TmrLnc8dvbWbFsCblUio5EksZPHkJ3Ikdh/hJMzqW0WSstX/4opY9szoaWJPnWHKEiZrHjkK7JEVgwJuDoOS6RRo0Z0IAnsBbIaq2dRx/Gl/Yh6ZOm2H9NT4SHSIcedquisdzF9sVutp71El0Xncuii65i7KKltN9xO0/8+CoyvRuo0V7G2T88m6OPP5aXX+ngykuWsnBhPXGipiJgnO8jDNfjpNfhZ3sItXUXdMnEYl/3LmEU0NcVEYUOGW0Pkokod4SEiowlGl3cOkPUJ1faEeBqy7JlTC+TxhQwAiD4kKr38ZIuxUKRSLzS9gv+afEl0CqpjC+gl/B8TSQesd27cQN8IRRjvb9AWaQpJyjGmJJL7IfYLctSf5liTxHHdxQJ88gXIdiQJxHl8Ztd8PI4eUW5Ji9jr0N6+cgn1rLHbouYsNkCGsYuxR24hlLUrn704Nu2G3PEKY+gK09Pf5LFCx1K+RTTJ29bCYTF9rtpcUVd7+lDkmBn09fnzWX96hXcdMGFjHd9Bkax+IZYto5ArI1chJazJjF7qdKHSAN6pxaQVBy20m+/mhgqJh9tvNrtRLvNZ+3GlcP/ezJSy9vrb0qLjZ5sPCt5DlgQZW3K0UNvE6mITbu6tzLZMkpqIWK05elo/DhKy2RVzuZb+Wx9V7I4ImX/w2nLWJ6bqNIfVa60odIVeQy8/eqocVdb9a7GuVtJg+27q3qqUj0/wBp4p1fYKZ9X3GMXarS7sGjdegZPHs053z+LxlwO+0OpFjw988wz7Lbbbtjvgi1fvrwS2bJ/Kbl06VLsl/Hz+Tyf+MQnsH85GWq73O40bLbZZjz22GOVn7GwIK1QKFR++PWAAw7APrfRsdlzX2fS5lOolY/v7+liWfs68ltMJjlhMuuWLCdevYGEdpCSI1tp+/Se1J2yD5ktx2BqU7gKOhT6+ytzRNJPUOrPk/I8bU8KoA1plf82smsZt873+sqsniy913rV8u9NA857K67Sb38rck78M8cHcpqhsHiI0YRuv8C7WSHP7oUSfneZp2VonsKw+3R38sTnP8/nJ07hpB22ZfZf7ydRSGn/vI/PnbqM1UsHEMYF/FaXXE1GEaeAoCge9R6eokyuC/Y7WHYLMJ12cBPW2gzGBMSuwZFB4gTghpTtwLBJU8T3C0R00a+BY8JI9y4miMl3B4SFiITAmgU/xa6QogCep/tk1qcgcNXbXsLVqsNvdsAxFNaHuEGSbHMKU692eyAuQ6LBxRcIjATWTL9H2q/BzUmBfhknDHCSBWJfV6eMcftwFKlzy71Q7tMzxCDCrnJKiqwZBxxF3UrlgH5F3Xq7PNZ3JsgLiA4a0Yox4msRE0YV//EMlGVJokg43djiutiJhzICtiVefvlVLjn9m6y+9Td81POoDwp6fzFWfSouzvp8Z/bi9J95SmK957e6jFXT/x/ZOu9E77WH78Tjv83Tw38m23tt+3+zvGPlEkP76i0pKbvYpNNY6f9K9vk/o+jNB5anpQo/fdh+q5nKu7JlLNm8N4tXLm9vRY3KHqkQOmzdTc91+46n5WlpY1kVUUJNK/HO50Z+kZqypMIqZj8tKVk9P6AasEBa63UZsCN7M4TqR0ned8XoUUw994e4A1p59OlneOTBJzj77HN47oVnWbx4MatWrcJ+wf7aa69lwIABNDc309bWxjnnnFOJhtXW1mKjZfb+7LPPZol2FWxk7N577+XUU0+tfGHfcRztYpTZfffdOe+889h+++21W+MRmZCTTjyB1oY2Bg8fwRNPPMFtf3qApo99gt5+l3BlHnIJysVe3JY66vbdjoadJ2AyBrdUlo1aSzaaKyMi+W77v05EKpsc1UBvIq7saMTGluFdH9bOiy7kPSp+045X+7UANaa5HaweN41RW9aSvbf5lhwgsmSojFNdcDRf2nJW5/Yd2EUWOirRbhWw9W07StpmNtbXc1vHZtjnuv3QnVZX/4+dsqqy9M+rx1Zzbz62yrVfBk6EZUbW5Nnac2lRtGtFX8jofjhRb+Wz2pP/nMLAnxtQz0jHY87zBW68bDV9G4boRfrgG4raLixqZWA8RbB8j1IhoLerXDGURC5FKKDStb5EWHLINHi4mZBCd0SQt/cJsk0ekawgzLskFfXKNhqM66OdPoxkymRcvISiWgJn6PA8B993QBGhWP0xBsliRMoDQjErCWgGkWRwbbGYvnxASTK6rocFc3lFxXrVL5Ms4tf5lAouPe0xUTmSPAmt8D361hQoRf14rZBsTBB0Fol7YtICf9lajQS1VRaQ9ZMeCYWj00mHhMCla3pYsXyeGgbjggTjnQ6jTEu6VM74zZuy+lT2YfmyN3jt1ptp+MNfOCmZZVy5hBdpGKlcxfh1tbztpcLgA/qxqd92YFsn8Pdkgant7zvRe+3yO/H4b/PeawP/gvL2/f492WasvjaRrEJWUzE5rD7/njbZyT/weVvG25KWPbaOpU28bNrSW+XeTMRSoCX7jE3HW8+UYdO6/MOp/E287bVSX3m2nL28E20so16/+dDWs1TJtxWr9MHVgF6rQ6wpJcZ61y5FvUZpSzIe2MbTzz3HAfvux2tamN5+x+9YtXYNXz/t6zz88MP87ne/Y/z48Rx99NGV/7LIAq1dd92VWCvc+++/n0mTJjFt2jTuueeeyk9ZfO1rX6t8af9nP/tZ5cv+dmvyxRdf5Omnn8aCuMbGRp588klGDB9e+a+S7r/vr6xbv47jjj8OtPi/7alHSY0axfp5q4gUKIg8GaPm0EArfb8uSxyHAmdFMum0BmQskFfSPOAK8DiYlE/bxDGESUMk+YzovbwwDTXSASRFahXrG+1PZ9ir1McmP4BubNkKaXCUjaFXc4otawEZxqHX8+nwM7S7KXr9FCU3SRT5eAokOIo4J8XDkiMBLf/A2BapRL4rfPVcj2xT9vKhI9vvf0unjFpxpMyEJvfpxR4+kUjSme/nt90beLW/kxpTwtG24Ktd6+ks9LJFtpa6Usytf9rAA48lKfXI6II8fs7FTyWISiGUwPUcEtpSRC8uEghzHKeSh14uqIwMVVvneukSwJqOJ8PVCqKQl3VJICeFjDegt7uARXOJbKJytfdBsUgq55NIe+T7igKBJZJZj2x9klAgqtwT4fguaYE50jEl8TRBglQt+Nb48xGxZEykPBI5IC5qMIU4jo/rehLZU2aICWOcEALJG/khsRtQ6g+JFJlzXBc/naq0ne8TM+OQUWQwm84zeGCZWrXz9KOvUC4F2C83i+E7no5y3RgMfzt0q1WNodDZxW0Xns9BJuYwvZ9xfb14xf7/UvZvtT54qbf32Upv+/3WhGofvp1UwN5aff096dF7Ov8Zn7/nu+l14p6fAAAQAElEQVTelrdyvRO9p4b/lwu/kzw270NjIP/L+qqy+8/WQMkxuJrtjZ3WIzSNuPRNnkJ6z13ZkO8hV1PDpRdcSFvrANZuWM/W22+L/f8jTznlFJLJJL7v88Mf/pAvfOEL2C1LS7feeitHHXUU9i8ohw4dWvn+17bbbssPfvAD7F9M1tfXY/9S0v4flDYa5sqv2+/13nDDDVjg9vJLL5FJpenStmS2JsuatWsZNXkSS12HjuFDmTdjDkaBCkfzTWXWKPWD5jZjjOY/zY+lkoICUSVtgwPloIybTUNdGrcxi50Onfc4YO0YD+SU7FUXq60K2bTNt4vYTc8cwFKk2Ftg3I0t6WF3Is3q0aNYt98+BCccR3TKZwg+ezyFow6ja++9WDlpMstbBrAqlaFbkbyimJgYfL0fO1854mv7a69GabHU54fvtP37l/fKKtAq116tcuuEeWoFhkYqRLa1BkVTOsNqk2KDV8MKAYF8EDE5V8+4pM/qFUV+d8dqVi9PUiyEuAkPXxGrfG+JosjV9mMi41NWZCzfWwbxywg8OX5EXkApCn2ytS4JAaWygFFQ9EhkXdJ1EMk640ADK2FI5wwWfkcybnt1fd2K98bVd0RYiYhp1KojRlqz+//lYiSDi3ETDqGiYv19AQhUJRRVc1wkX5myZPQFFBNph55uKPQGuFpiZOrRaqZEf1dAKFnTzT5pL4npMJiiS7rJx603AnyBQFmRhFY3qbRfaS9UtCpd089e+9XgKZL4zKOv8NjD92JMSCT9WdksvT2txth0xBpOkbZpY9GGjg7OO+10Co88wa4JnyYBMD8o4m8q/CG7aoxjB7NRwo1AJvhfSNj8f63HagI18Y5kn71TQzb/neidyv678v5RHtiU9++SodpOVQP/WxqIBV4cTMWGQ80XXZkM6T12I7X55vzmnrtZs3otkydMIJvNsHjZUgrFEpMnb/yeV09PD9tttx32x1ptdMwTeNhmm22w3/Wyka1BgwbR2tpa2ca0PymxuXguWrSo8p2xwYMHV36uwv68hf1O2QS1kU6nsT9pke/PazFdZorKz1+wgHQyTaahgXldnawaMpR2RY+C/phQ/j1SRCwtkBXoav24k0hgHEeDMt5IRnOIYygGJUxDFgY0EAjQWb//XnQobpQ1B6LJLDYOfZ6hoyZBd0uWvAuR2cjNXmzZiq/THGR/HgbJuypXT9/BH6H1oosYIRp09pkMPPt7NJ/9XZou/gEtV51H642X03zDlcTHfZoNw0fTkUhT0vweyhG/nb9tY2NrVN7bpvSH5aq396/rin05m7hbRUq32AmwX6DLDoatBCi+nMhQq4c3dKxjXb7I51vq2SMHL7WvYm3ZFeh3eOipLlZ3DsRRWRO54hHjp2KclMS3BijD07jSC1KLcYyR8cQCTkVtq8ehynuhcEhEoS9S5CvAkUG5fkxfd4mujiKITUJbgPZPgLs7SwhTka1Nqj2Pvp4igYBhTW1C24ReZbCUimWSGU8DJQGOg5ZUJGSsWUXrSOpeG+nGuHhpg591wTiYyMNTXmyZI8DmhmonFD+IXMmcEJWV7oqJBRgdRboioYS+3hL9ApieQFIikyLfX6S7s0Bsetj7oCw775gh6lvC1750CjOef5FCoaS+xtgjli7sl0P7+7V6UkZsxF8UajBbOR689z6OP+YIHvn1L9k/U8+g3iKu9GbfUcL+v5aq80E/N9mcuv1WV6x2rC5iDJFe/tspVp6lUNe/p7cYvMuEdSSh3v3fU6y8SO2Gf0eR2ozF+51I2e/b+U7y2Lz3TaBqw1UN/A80YOT/7Mi3Nmz/J5P2EUNI77kL81au5cQTT2H9mnXMmDGDS666nAsuvJDli5exbOlS7DbkCSecgP2LSfvF/REjRmCjX/a7Xscddxz2O2Pr1q3D/kTFGWecgf0y/wKBque01Wm3JO+++24sOCsUCpXfI7vjjjsYOXIkoRbEaUXDfvmLX1IsF5morc/Vy1Zw3U+u57NfO42f3fcwrXvui52qMAnsr/mH5TKO6+IlEpTzecIgIOH72N8Rs1/P8VyP2HMpaT7KDRuA/Z5XLP/yXtTmqHAqMHiKcq33YtaMaqD5y4eR+uQ+9Gt+0mPsXGGvsT5CVQh8j66MAOyE8TRffgEjrruG3H4Hkho5AaemFSfZRCI3kGTjSJIjNyOz5Y7kDvoIw889lyG/+hmdnz6CN5oaJK/mWgN2ezMSb3vaNizZ9IeNpLr/SZfevVqk04oZ2KujLbiM0HqdthIbSkVqwoAaT4pP5HFKBfxeAYZySM4rUudBRw/MmN2D6wuJd+QJBEYSWYOf9SjlS4o8FUgoWpSrS1U6Y/McN0Ftg4vjB4qWOaC96IwiYzX1KMoUEwaewJQhLdCHMUSKZOmC5xvdxgIzoeqExEAscIJrsNGxkqJgpaLyHT3xQ8p9ZXrXhZiyh6+oVajtx772MkE5JlHjQ8pQ6ClQ7o1JC8xl61OEJcnda/ASaWoaPLwAgu5Qi4gApxWMZAr7IzzxTGlbNKVoml35hEGIn/BIJF2MFyqyt4aLrxvDLns69LSvZd899ubM734XuzJ75ZVX+N3vflch268YdYe48s8Y9VEZA+sbme4l+ITvM0XvoVHvwXarZKBcKalKH4JT3XmrF+o2ofpfcjwKbuLvyK/clxyH4C0yhI4hsiYkLra+JSUrp01vIpth0xEqLwqMR9n4/0ClN/MCXf+eIslmQaKqY6/2PjQOoUCb5Wv5b2pnU9rev1uydSyfjfwc7P27qisl/hd5JJPl827qv72MTUfvsS+xBIylkFjXSBRX0lbH/FP547fKbSyz8f4f0yr2Lzvfqc330tjb69t6b79/e9o+e6/0P63/P2nPtv1e6/9vlvfeZBYJYvQ7aZxttqRm8gT56IC7b7uTJx97ggkTJ3LokYdzycUXY7QQ33effStRMLtFaSNg9ucobCTL/nSF/a+N7F9J2h9zHSFwtssuu/CrX/2qArr2339/bJ4FZwMHDmS//fYjEGiy/tne2+1JG2Wrr6vnqCM/yZNPPUX7ujVMmTiJfffaj/N+dDGZthHMNBF9AmEGX/NMGvtVFK2zNW+FGPkq47iUxdfVPJrwfELtOBnfJdRukT+klTCh9DuMlli62Dim/jY2lPXWGfoOK1IRvduOZMRXDqdu2mgKa9aiGIHdONJI3Fg0lH8oao5cU1tD50H7Me7aK6k5/AjCmkYtdg2RCYgSEbETqP9FSoqS9BX6sUEIyySuqcPfYksmn3s+g886i/VbbkVXLo3lGYi3lVMXW3Rjgx+yT00v775H9oVF0oZVemRiKSVW5Rh7b8k+V4ZOo1duyalcqZS091SOVFQmISty5dkdMdyi7HJSKkejQMFNisoswufwRI6jW2oZKGCUCWHFwi6M5+P6Ho7rymrUtnjEsas2lKaM/aJVuRxSEIgx4uvIEGMi+npDgpKGXVJ1PYf+/oBiPiQh40ymXaUD+nsCXLWfVWTMSC57j67ZnICS+OR7Qhl3REoAMKPIV6SoV1CK8VIuGftleokUaiAY45DI2HaM+mrl0sURmQgsCekEkrFYiCsDyJGhhwrKFXpiIunFScfEhPR1BgKZEb7aT2qrtSDwWegt4KaSAnQ1xEJLhe5OBgxayNkXDOHzJw9iwpA8v7jpUo496kiOOfpYzvzB92kb3IIwB2Kq5kO61q/lgb/cx5lfOpXrPnMSQx5+mAMV4q4p9RJZ+agUfSut2w/0ad+CNP/myspoYOdYmB7C09mxPJWdxDPZiTyXHccL2TG8lBvNzNrRzMkNY1Z2BLMyo5iXHsby1ADWJxoouQmRK9qoEhNDhKsbl0DvnThB3qljVXIwCzODmJ0bwqzsKGaKKtfMSGbXjOY1XWdmR/Ka2pidHcbc3FDeyA5hfnYQq5MD6fVqxRPJ7LM0NYiX0yPEYyTLkkPoc2oJ1SkLDCOjtmODlcNWMPpQjj43nk4MsWSKtAixOggla97NsjLdyuzUePVtFD1+plI4Ujk0lmwdV/VsOtbWvX3o6hpiQWuStekmZubGMkd9WCC5O/x6YvXdtu2onhGPGFOR0ajd2DGUPMsFYuOpvVoWZUawuKaFbt8nwKGsyqExcuyO5EU6RWmwMhBDwWTodRvp9GtYlWpibXIA6xJttKcayLtp1UkSqVyozofiUzAeHX4D65JNqlNLr5ujRzq11OvltMWSpU/18m5S9a0MrpoxalBNVi5mY/u8eS/e7psUS9+R+qdHb51Gzyy5elYh8QgkR1H+Ku8n6Esk6U14FLwEoXybragiSjtqwCXUjYkd9dsT6KfyPhW0J5buik6akBRIT0XHkew+BSchuRMUXJ+S40t/LmW920BkbCRbcoizotuqpfcaKT/QO4rUdhQnKZk0/dJDt9dMv1NPSfmhWohjiaN2YslulHZFRvlydbJFKCl/E5WVtmT7aaksWd+iN5+V1WaAV5Gt4HoUJH8ghmXH0/sylX6iNtTExtOmLW28+5d92r4FspXYiVlXU8O4Y49nbX+Bnt5ObSmuxAKphx95mJECVW1tbdjvdt144w188pOfxG4vJhIJbr/9dj760Y/S0dGBLzu2f1VpvxP28ssvY0Ga3aocMGAAv/jFL7C/J2a3K225n/70p4wbNw5jTKXeUwJeNqq2eMlikukkbW0Dqa9v4vHHn2DaFlMZPHAALYPa+M4lV9JpsiDKa+fI1bzh+UaArIQnO3Dlm+LYwTguSOdBMlXRcaEvjz+wFSeboiygZPWtbmvM2HcNhaRPb22ayHWQUBR1sa/AUlHvdFWDR/aQnRl28kdJTRpMYcVKeh5/mVzJxehfbADx7UwlWT1mNNmvncroH55NZuutQVG+Qm8Ps1+awSvPP82KBXNYNm82y16fyYN/ult5T9Hd0S5ZDLGilI7xcepaGHj0cQy9+ELKHz+UNbXN5GUvZcmFQTbtiUzFdqy92ndZ6Y/EsDLr8oE8bffek+AVxZu/VfGUTEoDlnxpyhGZN8nRM+fN9KY8ey0bDWrlq5pMJqS11MdEoeNMt8NqrT56FZ4d5rrU68V0CTClZXA1iRLFQh+JOh/Hc+jvRAAqIplzSNWmKAnYlPIBiUyC2kYPvS1FvSKVTVBb7yvfDn50uCSTDomUix6CjNeVwfkVz2cwmtyiEBSwQ5aM4zigN26/3B9INolVyevTdmFeW51GsngCS6WwRK/AnDEOfsYlFpPuDSWiYkAql6jk2b+etDJaeWsak0RBGXvvZR1qGn0NqDSmkNIkkCJTY/nEWo0B5Xr8KIOV0XHyOE6/MGcgMBbjUGDwsLV84Uu13HjDNnz20+Pxw3WsXvI665Yt5Lijjmby6GnssfuB7LDdLkwaN54vHX0YK+/+DQeuWc0BAoVthaLqBJgoxovBV39dkVr+EJwOxmzshv3+wcu5Yfw6M5nL6rbn7Kad+WHrLpzTsivnNO/M2fU78P267TiraUe+w7DToAAAEABJREFU17yRzmreiR807sCFKndn05a8lhtPr9dCUSxDB5lZKH2FMqOIrkSSe3MDuaJxOhdmd+Psmt34XtMOnNm4PWeKnyXL7/vidVbzrpzVvIvyd+W7DTvx3cYdOVPtX1U7lXvrJ7I018qs7GBuz03k0votuCy3NTfWTOGR+jGsTjWpXYekbMzIs5Zlv4E6GRrQrewHTAyRrMPg4pmQvOz7jboh3C3+V9ZuwUW5KVxTO4n7G8eyUoDGVMoaDFQotoxElclYnm5NJsdTtSP4tYDrpdltOb9mZ67PbsmD2UksSbbRr4FRdmybalW2E7PxUBYWIPU4WWZmh3K72rwuNZUbRffmprI4NU6yZdUfWyOi4EOgMedInsgJ6fcd5tWM4I+10/hp7XR+3Lg11zRO44a6zflZ7RTuaJrGi7UTCAS0CHyWpgby1/rJ3KZnt9Ztwa8btuRXjVtxa/023KM6f26Yxp/qN+e+hqlv0jSeaNyMN2pHsN5vIB9n9W6TAg0u1tdF6kYonxBWtIKkiiv6VfZ/OU3lLqakEuuTDcyqGcPjtZvz15otuLd2K+6t24oHarbi+bppLM4NpctLqkak0qbSju1vrHcVKzdU/3tJsTLRLHsboTrjebFmAq/mNuNV6fuV3FhdN9LMmrHMrh3HGzWjWJYdgLXxoutpQnUE0oxsICKSMXSm0sxubOXJtnH8uXUz7lCfb28czZ3N47hvwDSea9qMhbWDK/XLAmtlLA9Dv3xwp9PMIrtg0HtYlBnL4gqNY0nmTUrrmhrLkk1k7yvPxjIvN1a6HccCLXLWpgZRlh342orziN/UqDr8bz7Nm3oueYbEtltQHjRUAGgwtY01zJo1k9/ffVflx1oXzJvPSgGPfLHAZz77WewX9D3Pq3xHbKuttqpsUY4ZM4YddtgBezz66KNYMGbBWVdXl81in332qfyyvv2tMBsBs2Uff/zxyjan/T7Z0KFDK39d2dTcxOvzXmfy5Ml6tpbNp03jL/f+hfVrV1Ms9nPG987i7It+wrqOPtmMiycbsV8xSaZT2G3KUn8fCd/VvFDGdHWTkC9PhBrFaWl6cA53WBOxfEQsqQKD0sjODYUJQ8h9fDf6c0lUvMLX6M10pwwrRtTQdPJBtH1qT9zRDZjebpbf8yhN7XlMFKBiIOC3OpFWBGtrRlxxNYO++CX8EaPBTWC0k/TLX9zEtdf+hEceeJB5M2fy1KOPcNfv7uD3t/2Wv/7pT/z+17eyYdkqYu3IxJpDIYJMmvQ22zDinLOo+crJrKxrlLxJAXpDyZdNy56trwsdsFd0yEXp84N7qivvTvjIIGVQcUKudOXaN/pmVVN5I0iFMSEiExGJYiLdRfrcRHHled6HvB/LWdh7MVPZRFxiSzfPCblahtU0cG8YcY/QfLsk9DMR22w7GNexL9+2gICObdzByFmb2NU+uSdQY5QZYbwQuxff010m0l666xqBsjJdG4oExTKJVAKb199doJDXfTpBMuOrTEn3RdykQ22TDMn3KCvqZY2ttgFSGY8oTBELvGleIq17rB4kq+sYfBmJMQ4qAMagLOxh7MQko9TOosKyMaYygUK+v0R/X0gUlzFJBP4iujcU1EaMnzUqF5FfX9BWbDdeXVJ5SQqdDvlOPc8kqWnMEolXId9OsnYpIzebz5nnGh59cktuumEKX/tiK3ttD201q1mz8hG6Ol5lcA1MaKqn1suwRkCwV/qzRpwKIREbjASORfZ96/KBP8vGxVG/UHRmfmYgt6aHclfjFF5rGc/axkGsrG1hRV0byxuGsKRhKAtqh/N6bhJza8Yzu240L+n6XM10HkxtzTU1O3BDejr3pyazODOGPkVarK4qZHxeT7dwZ904ftuyOfe3bs2rjRN5o24o8xuG6zqscp2daWNubjBzaoaKRjCzZgSz6sbyWt14XmqYzJ8atuTm1OaaKLfjN5mp/LFmM55s3pxHW7fg9y1T+YVkezC7OUuTgym4LtYZxTJCWb2iSx52KxRNNBEJjbuEUrIx12FuzSB+nZnEDbXb8IfGbXly0AT+2jyRn2c257FagSFN3kY1Qr3xkqMPjUlXfI2S7X6SJ9Oj+WVqG+6o2ZInWybwxICJknUaP81N4V6BxTX+AE2ySJ4YW13VCEyAE8VEQYr5ApC/ley31G3Lva3TuKtle66r2YWfCYw9pv63J+opuWrNnnpfsYCAnSjn1rZxW2I41wtY/aphR35fuwO/a5jG7/QOb6vbmmtqt+O62s14Pj1WYGQs90iem3JbcXPNFtxcN5Wf1W/JTfXbc6OA93U123Jdbluur9mBazLbc3V6xwpdntmZq9LbcZtke7p+EssFaEqeK9kNXuRgJE8gOyprbDvqmCO96IK9OHr5Ogkld1G0OtvA/cmJ/DK9JT9Jb8VV2e0r12vE/5rM1lyVma73Oo3ZmRHSl6/xFos/lasjH+GqrU6ByvuapvKTpm05p3ELvtmyFd9o2okz1Y/v1+/Ad5p24Vtv0jcbdub0+p05q24nblS//1w7hqWpOtlBkoKTYn3K5dXcKP6Q0btPT+Gi5DSuSG/LTdmduCU3jRuy07k0vT2XpHbghrRso34ar9WMoiPZSJefYV52BHfVbs+1ye24NLuNFinbVujMpm04U3Z01pv0/cbt+Bttq7SoYRt+KOD5w5rpXJhRW7npPKh3tSbVQOCYis6kMqwOrS7VdSzxrz7UqCcf3p5M0Xbkx0kLBD39+FOc8oXPV/4S0oIl+1MVf/nLX/isAJj9PyPtVmIqlar8/tdPfvIT7P8XaX8DzP6UxY033shxxx2H/f6Y/Z6Y/fHWI444gp6ensoX8Y0xHHLIIVge9rfFbHTMbm/a76HZH4DN5XLY+cpub9rn9v+wXL9+Pc888wz2R1/nzprFM88+R21jC32FgIS28cqaTEqa28JY84fGrZdwiMu9aH8Vv8alVO5WukhdbS2l5hThoCbsItv6i6JLRc/dtS7OzuPJ7Lk53S1ZHPkJIzTWo3msffJABn3+YGp334y+xohSXKD7udl4s5fja3cpUtneTIalI0bS/8mjGXvxJWS235U4VUMkcBbIC9z629u59MpruP/Rx/nDvffx5LPPCmzO51UBsona+p0/dy716RQLX3uRP/z2V7SvWkFkwZiJicW/PHgQQ77yBYacezarxk6gOyM9UVZvQSpVCxv7YceeA1rM6eMDelr5373oMZVBYyspqYGkFy5XXxSHvAHrwO2L1u1GJWmwRdKYpVDpTZRRSCwtWO7ErsBYkh4/S4efo+CFJP0yL5Q7ubawnj/ku3FrPPbfr5nNtwyQb6TQHWDbztYbEhm1qW3IoFwiXQcZGVYsUBRKEM93ycogjZx7qDyjF5vJGFzPIVYYFB1GqwqDQWhGd7EusYBShAogsbXSCChoG9PyVPSXWI6yX+AuKIZ4voOXcCkWAoEpbQyIb6YmSajtyUKfzFDt5Wp9XN+jkA9V10ieBOmsrzZirEypjI8tg0BCWAZX/U/VxBhPxib9EKcxCZXPeHQGA3hj6USeeHY0S5aNALLgeZQ0KEqFSPL2k65plzHOJ5d4kf33WcYZ3435+a9bufnXDfzqJy3ccsN2fP+HBzB1mzEUStqKLKgd41F2PQJN3CVtUfQ59t4QWwWolQ/6GbkC7+pEn1PHDDOM52vG09fUxOEHb8FZ39iL735tT04/dXfO+PrefOOre/H1r+zG1768A1/94rZ8+fNbc9JntmTvj4xk4Dif1bksjzUN5kYBrF9qApuRGk9HoraiuyI55rmDWOHKscmWD9x7MF/63FZ89fO7CBDvxulf2YPTvrQ7p+r+1FN25Msnb1ehU07ajpM/uz2fOWkHjjh8CxoHt7IoM5Q/JCbwWO1k1mSb+ejuW/DJI6bRMrKVudkR/Do9hd/XTmJBtoWy3l8ygqRs2hPgD/TeQqMMIxvUmrfggt0G/X1yex7MTWN5TSPjJrfxyY9txbBBg1mYGMOjzmBW5hrk4AyhcQhB9oRsAIomxcLMSB4zE3k5O4m+xibpbiKfOWQcA4bUMbuxjQeyg1jqtpIIExX/YHkYDKEby+4hcGp5PGrmUel+TaaFSVsNYtxWQ1nU0syfGkfys5qpPKS+rvcbSUv0lCaXQPV73RoedTfj0exYljY1MmLqULaeOoQtpo5k/FajGD5xFB3ZFh6tG87NDaO5pWlz/pAbx9zUQMJhQ2mYOILaMW3kRjVTP66FeMIA+sY00TOyid5RLXRLn6taa5hd38IDjeO4oWEqP67bkjv1XuckhtLrZ6WDWKMiwJVMEU5FRzEbD2fjRZ9G+Q59iTQvpYbwu+REHhLwfKV5AIsGNrFmQJq1g+pYOrCRF1oG85fsaJ7yh9GRaJaunYrODNIVAZHxWZJo5S9mAg+ZScxPjWNlehRLs8NZVDOERbkBLBGYX16hgSzLDGJxehAzcyO5s3Yrfp3ZjtmJwfQ6KZZmhnF3ZipX1+7CL+t35eHc1rwh/azOtJLXtlk0eAzFgaNYWdPC7Pqh/LVuIjcJbF2f3pw/5ybwfM1m3JMcy88UYbxbUbQnm8YxQwuH53PDeSE3ghm1I3jBUt0IZohs+nktZF6o0IjKsxkNw3m6eSxPNk/iD3XT+G1yOs9mx9LjpYikz1jvWQp889Om/vUUOBGh9BwpmpUfNlBjyCGXznLciSdVfpzVbiva726ddNJJXHLJJdgv5tfW1nLggQdy8803V6Jcq1evxm49dnZ2ctZZZ2H/X8mBAwditx0teLM/4mrBxk477cT+++/Pgw8+yJQpUyp1fN9npsCI/aJ+WWAq1riNNH6/9a1vaW4IWLt2reaHsPJbZddffx0Txo+nvz/PkJGjmDV/udKaLByPZDpNUYvp2InxU57mqwLFng2EGzqItQAKfUN5QxeenyQ9uJlAc5TVblJjrOQZejcbRMPeUwkHJGFUIx3SS3trmuCj0xn7jaOo2Xo8cdLgKYKZXNZJ4YFXya4v0++lWTdkOKVPHsXAa69g7MXnkdhiGmHKl17RPBqxaMFCfn/HnXR1dtHV3U2nrq+8MovX5rxOrq6e/mIRT/PO67NmSuZOahIuC2a9ysrFi4g11kK1aeIkcbqJ2k8eQdNF36dnh20ouCmMcfEjyaV+eLHaMxCIlLTd+0DS33zJ/6/46ilG/5DLQAo35I2hTy+505Kc0IZEhg45r04vR5eoXfft6RzrhZLXJmtZm6pnTbqeRXW1zK6t4TnR/ZkUd2ml8QvjcIFQ/uU9JR4UsF+vlyB75eD96vj6aa00NC9XuwGhtgcrCnetwIG2JA2BjNkReDF+oO1KAaPuCGMMvl5uUA4qW4aRwFgy7eG4LnZbMQhi0gI4SeWVtT1XVjkv7ZMReMIggBPgypAzOR8L4qLQYATcUlkXV3xjSYPIdY0M3QE9483DtiVrAmN0iSRjWJHbtUhSeYX+EkVFw1zfwxMVBSZ7OzX1+FkZrwYAABAASURBVDHJGkeGHNLTGRGESUy2iVmLRvPtc7J87XvNXHD1UO74S458vq7yF52pXIpsNiVnnqj8DwAuHrmMT8KXEoMVMva1tA1w5SCGsWTxBn79y0eY9eRrjE2mmJit0QaI6nkJOpIJVqcTtCc9Ig2QJC6GD/7h6h3ZkEOvk2aV10p3sonxbT5nnbwzxx42neOP2pbPHLMdJxy5FZ87dgdOOX5nvnDCTnzlpF047TO7ccbJe/DDMz7CVRd/kvO+/1HGTG5gUUMTt9WN5Pa6SbycGU23n6bfL7Mi4dFjGhjakOK739qHr5y8C189aXe+fPwufOFTO/LFT+/E1z+7J1/9zB58/XO7iXbl9M/vzukn7843T9mNbwus7b3/aPqSMcsl67qkgEmrJ1C4PWeeuiPnfetAmobVMKduIA8nR/GyN552fwhFgWgX8OKQ2IQCPhohRtFUOdu5uVb+mJzMw5lpGn817LXnMM49/2DO+NrufO2zu1F0XJa5tWxINFbGdIyj925kT2iCcmlP1PBKpo35mVq6Ej386EeHq+5+nHHq/lx65idwvB4WpeqZm2rT9mSDVO0S4iKfjiMxYhlRv5PkDSfD6nQD2+4+hgvPPIhrvnMAp524PU5jkgXS4d3JcbyQnsAGr5ZInSmrcrdpYiZDaM+0cOC+m3PpDz7KxecfyI/O+wQ/+tFhXHr+Jzj1szvRn87wRHYED/nDWJ5qoWlUDZddeiRXXXgo11x8FNdefCTXX3woN1x8DDdd8il+dvmx3HTZsfz08mP46RXH893Td2ebHVvpq0vwcnoIf6rbguvqtueJugmszDRJRw4e0ow6ExgHzQG6481DHVR/I1Gfm+U1M4A5tWMwg5sUXdmbG648mpt/fCK3XPMprlO7wyc2sDxdwxteK6v9Zsri7MYQiWNsYgqCffPcBl6uaaBzQIqPHLI5V19wJFerDxdfdjgXXXI4V112FD++4miuufQoLrv4CC666Ag+dfwWpAflmJ8cyMzEIF6WDHekp/PLmr15um4EizVRj5k+hM9/djsuv/QQrrn2MC778VH8+MdHcu0Vh/KlU7Zi9BZNrK3N8GTdRH5Rvx3X1m/NQ/WTWJ9MMnnrVj7/5d34+lf35Gtf2Z2vfHEXvnjKDpyiRcRnT9yG44+bzqc/NY1PHzuNz312W0753PaccNxWfEP2/fWTd+VTR25DWAfzrD9zcvS5SSLjSoeOyMjmdPk3nZH03O97pLfcivSoUcQaA/cJKJWKpcrWoo1qvfzyy5Wo13777Sdfm+ehhx6q/Fir3Xq00aq5iuZYYJYWGMrn84wRqLOgy+ZPmzaNj3/84+yxxx7Yv5q03y07+eSTK/XnzJlTacOCO/sXlhaEWR7dAiu33norW2yxBUOGDNF7+TFWjs03n8KG9vU88ugTtHf2MmzUOIrlCHuEds5yPRKSoSgZkBY96bT32SX0PTAPr88j8pLEnkeg3ZM+BTUcYyojfEOdx4gj9yBuyULawYxuZsOwLOkjd6T1pH0oaVsSPyJ0Q7zeMr2PziaeuQY3zrGyppmGr3+DAd/+Nsnd9iSuacTVv9gpE8UFKBe0uxJwmiKMJx51BAfssRu+xs2cmXN57dWZAmNzKMtXlRV9WLZ8Gc89/wLLli9n0aKFvDFnNksXzKfU3yt/FmHUHyddS8PuezL8+9+hc/udWJHMytckcOyzmMpRGZOmkvxAfjjvRWrbT0u2Ttk19Mp5vK5ttUcTPvfKsH8n+lXS4+cCN9dr4P9EZa6MAy4Ni1waFDi/0MvZfd18Uej4FO1jf6mrk2/3dXFOTztXF7u5S+j+CSckbA7ZakLMD781nqtuGsqIsQuEmjfgqL1sk4vjBhT67BvwySjqlUzL2EKPOPJJZTyyioxpRsAauQVK8iPYq71Hh+uAES9jDPawUaVQwMwo4uUoq6gIUz5vjSDGlTFGinK1r421rRnhJ8sYE2D/X8uCIl+++psQlQtWpiKudJGpS1q2lLTt6bgutQ0J/IRDWCph283kEqRyklldiNWmn4ZEVk+M8qKM5E4TG5fIieSom7n4kk7+eO+uPDt3O2atnM7jL9Wxfl2dIm2OJsIAzw8p95cpSyflyODlcoSKsvV2JujdMIjXZw3i44c+z7e/+DLdT3WxRX+KXE+BGX2d3Bf086eoyB1ugV+l8tzhlVhQ49BtIiRehSqd+YB+mMhaDQSymdCJKYfSVyqipiFJaEJRQESgfloqV642omRw9M/DdRzq6zOMHTeIww6axq+u/goH7z2RUlMdj2cG8ZvMeGbUjaLTS1NIuOQF5nvJa+GQw1F7kSnz94QjO5DTQuS6JRw3jy+9ZzOGZFYyamZWLqEDja0p6hti6gXOdtp6GJecfwzJXC9Lsk383hvJk9kxLM+2kpedybgq4MdRnwNFm20U5fepqdxXM5olfp5RI0Mu+MGnGTe8gWRNTNPQOorK79dKOSArOcHEBk/14xiKns/adCNPxs2sTCYYPgR2nD6YmpxLIuOz5bYD2Xr8AAp+K0+kBzK7tpGy40mMSLoz4oPuXXp9n85kAsR786lDGDKqidGjm/jycbvIWe+hMn3Mrh3IbZkJ3NuwBatSDUTi0qs+dfgOyBZ32WYooyc20zw8x7ChDYwd0sCY8fVaYNQQFwM2+CNYnWqmoPd84nEHs61W+1NG5dh8fBOTJ7cycXwLW0xoY6tJg5g+YTBbTh7M1psPZpdtR/DpQ7fm11d/jvt/9RW23rqJpRqfDzeM5xepzXkkO4m1ApCx5HEI9alxYUAJ7GGUsM9i41B0fNa7tfRk6pi+eStfPno79txyBNtPG8l2Uwazx5bDueb8zxB6MR0Cp12uj1QtDqi/MYEDJfFYlmqiL9PAwIE1nPrF/fnIvsP46D5DOHTPURy691gO2nM0B+w+UhPcaD627zgOPmA83/7aQWwztZ5yOi1AO5JfN0zjDgGqZbUNDB8WcdWFh3Hrz0/ia1/ahY/sPYqtpwxkywkt0lMT++06lC9/djduu/lrXHreodQOc5hXU8uzinzNTTSRkM+7/NuHcvoJu3HqcTvztRN30yJlD77xuX044/P78O0v78/3vvoRvv+Nj3G26Iwv7Mc3lX/m1w7kcyftxhc/uys//OY+HPDRqaxKJHjDydKXSKnPToUM/94jVHM98tNm7DhyLUP4/g/OYa/998P+cn1ra2vlL80tcHr11Vex24v2N7/OOussvvrVr2K/+9XW1sZvfvMb7HfGpk6dyvTp0/n0pz+NjZLZn6lYtGgRI0aM4K9//SvXXXdd5f+jtN8FGzduXOVnMezPWgwR2Npuu+2wIM2CtbFjx1a+/G/bb29vr0TZrrjiCl595RVmvvoKt93+O+574FH+dN+D4KXwEhnZfVnwR1Yp+3ddX3bkEig0NH/ROl7+5RMsvv5hkh1JEoFLbtgASvVJWTB0+ZDeYwsy0yeoTkCciKibPoox3zyMhsO2p78OecQyRVPU+wFnQ5H2B14kLieYX1fPmMvOpf5TR+IMG46Rn3GLZejto7yunaCjnbCzncF1NUwa1MZZX/8q3zjls/KdB7H3HnuRTCTp7e3l7j/+gUQ2TSKXY63qrmzfwMw5c5kvEPaAtoRXLlrAknmz1H4JO75MIkdq6tZM/PlNBIcexNKGGvKOJ/klX7yRVFBv9oN5Ou9WbKPOGhWORPKnOGFM2vPwPZc1YYln8n38pqebH/d0cUcyYP5mTby+eT0zJtfz1JgUTw/3eGmoxysDPVYO9+kfmCQzrJbmSU1M2rWFXfdp4pMHtcqhDOHyG9u45U+DOPFrBfAXEgo5a/7EWAQlJB0q7FrIQ1h2cLwYI+F6FUEqVL48DyYBZW0f5gWUHNeQyjpC6hGFfg3B2COdTeH6LkWVsUAoYycWTaCB+hQq4pZMOppsPGJ1NIwMjpugttbHTbh61zHKwHXTIhcxRpYsgzEiPbOeNU5UBkSx5BNL1tjRsyBJf6dLsS9N7A7QgGijuysgr9WG58cyyGa6ewexZtUIVndMZG3PWArFJkXGkixckKEcDQBNxiO0vbK+K8nS1RE1dXXEAl9ROcJPgScA7CYcyvkEnSsH89rDw7jtXMONpyxkwspaThw0mJMnDOTjY3w+tnkTe2w3gek7bsZWu05j6t5bMuGj46nfolVtOaTVFXSEBqQGDTgqk7x5M1+PPhhn7EjXBlP5GnU/9t1FcmR2IeHhsonc0NVqz1UfjfI8XV2MQjOO7lwZfSIKtKor0tzoct53juDUo7Yh2ejzQuMY7nEnsCQ5Ac2CmFKBZFJ1ywY/9mxtXX2RJ3Ir5Ea++CdwQ1GU1DWJ0ULCizxSoU+ijOzToxTHwmpl/CgBURbHGE2grdx02QnkBvu83DyEP2ob7vnsUFYlGwiNg92eDI3PmvQAHvNG80hmM1bX1LL3LoO48+dnUCc7qVGbntqL3Vh6QYDP0TUmBhwipb0KKOh3EszwGpiTHEmkVelXT/oYbYrAZiSHJAbP8N3TjiE2ZV5NNPBsupnOZFpyxBXSA0JijJ5jZdPYcEquhoyvfOlAC4jDDt+R7551CE69w4y6wfxOenwmNZrVAmOB6xC4BUkUEmlsGo0rh7T04eAWIY4NGp6k5ZCVQ8ExxLZObw9JA67evaN34GiyQD3DaNIxserEBF5E2YTEIj+ZwFNfxo6q52fXnsA3vrwHLfUBs2uG8Cd/DK8kRtDjJWUtsbhYkqJita+L/XTQjU2rjwpBYxQViAsFqSfGdfTMcTCuh6txPmKw+KjNku5DR+0T6R8ERpwckTH0KsJZLmdI6p92w/VcMuNhIhdPHfaIJAsVciJIiny1b7yYghaF83NDed4fRkfO4RN71HPDJSdw0D5byF9HGGne0SItIztLS59uKIOI0hgvJdFj9t9rM35+9XEcssdQMorPkfLpcEuka9S+nEEsDSAZ7UUKBiuA1WtFdoikg9i4hCpj08L4kjzGEDGgpkEFsjhOc8UGIiOh/4VnvIm3EuZNQldH0niDBlLWdncsm/z0Z4/j6aef4omHH8VGpw466CAee+wxbOTLRqUsiLJfsN9rr70YpQja66+/zv33389XvvKVylajBRapVErAeSA2smWjaRbA2e+FrVy5kjr5aQvWWlpatK3Yj93yPPXUU6mpqakAtmOPPZaDDz648heYNkq2YsWKCmDLZrMMHTKU1tY2Tv/G19lmux3oKSUoafwWrY2nsrIJCMp5PL37yDGYmha2+OYZTP3cl+lcWODls39KecZCUk4KN5WhLDvvHVxL3S6TKev9GikkkHLqJ4/E0eKklIhIeZ4sEJVP4nUHrLzlPtxVBTq11T7iW6eSPWQ/4mxOvi6m1N7FotmzWDFvHr0LVtD9xlLaFy9l7fwF8l0l+tavZUB9LccdcxQH7bsXHzvwAAYOGMD+ijQmU0kCzY9lzbkLFi9hfUcHM16YQUNtDcsFZtctX8KyeXORxTD2AAAQAElEQVTpL3VTlp3FfoZo4CBGffeb5I49hlX1zRQdj9iA0Yer98oH9HDevdyxBhdSiNEgMgo9GrIKjY4MI/bTwDs8mWJvOeGRcjAJMa2tczhgv7Gcfd62CoFP5pILh3HRBYO49MdDuPi6YVx2pa4XtHLZVQO56IoBXHxZI+delOa0r3vss3eeAYPXEBaXESnkmkwlyDWmBchCgSdwXLXdYHA1Y9ktRjsRJLMJEmmXSE4uNimVcfAlC5JNbwljYl18YnTIAWLKMuCASIZgTITRk2JehpW3r9NVfSMwFZHPh8SaiROZABWhvwfCKMLP+gjSUyjEojKJVEwq40hmDwW+iL1m3MwkSmZzeot1lGlgXfcUXluwBb/7yzCu/7lLMRqG52UgrmHxknFc/uM0P7qole+e38APLjE8N0N9FoBLZGSABBLZkE4E9CmitbTbQzMSxY6ywJwhcAeSSE9l3mODufuciMfPD1h3KwyZWebkgbV8Z8IgPj+4gb3qXEamPWq9FCtKPawaHrFqbEzHiCI7n9LE1oeNpjsT0+dHhJpAYoztdoUCB8qiWCr8oJyu9BYZI3Fd2UasyTuBm6cyhxijeyNwTqTnSscxZVEUhcQmIBLF6JnyjB3o0ocje6rNunzhc7tyyBFb0Csbez43gKeSg+hK1GGMqcxRvquaRpoygCgUzygqESoCqlxi+8/qUmUiXa0Ugc0TkLaTWNE4kjGpV1zETtKRZ3B9Hz1ml61H8MXP709jWyMzM8P4a0JgITuSbr1T1P5yRbHuzY7jbm8oa2rqmbJZK2d86SM058RTZhNLNt946llMQqtlNOEjC7V6cgmVD/2uyxq/hseSQ2lPZxg3voGtpg/H0czqOBJY7TjSxZiR9ey21xj6M428HA5kebKJSLzt91bA6J9DUv02AkWB+iQ8VZmY3Yo+Iesajj5oOqcctztxQ5rX0oP4kz+aJ2pG055oIjYJAkEOqy9XivPR4cSYhKtnLq7jSt+hdNVH5Zm28wtauAnrYjxfz+zzGCRvKBkijNI6I8TVAZWwn0b5ruTLye6POXQbvvylfehNFngl3cZjiZEsTbVSUFuxyhnVNaoZ6cPK5RAhkdBFssaYsEe+ylXaiLsK2zpKGfEXnleqTMnq3PFAzELLR/LZ+q5szQshVh88P648R4dRLWQrVq+R+Ni0bTTW+4pVMY4ijCa0YqmfHsenKC1PGdfK1884hLGKACZd8I0rLkrI5mPx0moaI6XatEOM70DaM0wZKx902iGKsLWJS1EgGBxPJZxIrVkKVVqyYUAcjciNjd6BvYt1F0m39hprvBlUDTVEqauDrCRLaVw5Kh+jfqr/KiV+uvlXnGpE3apI+jf2LuWBAxm4w3b88Q9/pBgUaF+9msMOPYyrrroKz/PwNdYOOeSQyu+B2b9utJEwu2143333VbYd33jjDWz0asOGDdhtyWXLllXYB0HA6aefXtlaXLx4seaGAhbAzZ49m/Hjx2O3Lm15C/JOPfVULFDbcccdK3VPO+20CjizAMxG42y5GS+9zPQtt2bDujWg9377PQ+zaGUPnuQLZCN2LkqnktqtKVAsSedNI3CHTaHtxJMZe8Z36PPrWXjTX9hw68O47UX60wmy200kqXcc+oF4giO+oediXE/v0MX6KFdpR7ss/TMX0/fsPIzxSeyxK40HfoQ4WUeotlYvXckfbr+T+S+/xvOPPc4LzzzNzJdeZfaLM1k8fxGPPfwIG9a3b6Q1qxg2aAAH7LU7Rxz8EVKuw5BBgzBAXa6GSRMn0NzcxIhRw5k9axYJyVPsK9Ddvo7uVStwFezBgk3XxRs1nsFf+BLpY45leTZD2XeJHKNRYN+0GH4Az3ctuXU60ZsdtAM3Vrf1yqiV4Q0vlNhJgOkLUZnvZ2rZsSfmyb/O48ILHuMn5z1Oruiy6/a17LJ3F7sdsJKP7tjBXvu2s+1eS9hux8VMm7CcYYPXka5ZhpMUuT0YYwj0soNSpLSH4yQoFQ39igDFcZKEK3CiVb39blVZYMhPGhxHAKIrptBdwpVDtfNSWArp741xXJekVnWB209BSEnzIZlaB1cOJgxrieImpcdCYmtKzmj65UocOaVkypWhWoM1co4ppesJwpH0BFN5ZckUXl0wmshtkIyxKC2gmGPp0qnc8fvxnPod+NiRJW79/SCWrG3m06ct49One3zrvEHcc18b6fqReMkMnRtSPDtjALfeOZ57HtyTB57amedeHcSq9YbG1jStbWmMG8up1fHaax1EwUh61tRSDny8hnqIJrP4qdFccOQinv5hD2NnN7PD0hr2L2TZSxPWZC9PQ7mfdFAmEYZY/+464KddhuySZbdzSuz/wz6ap81i5F4RM7wiTylkvDSbkOP1VN4aOpRcCA0fqOMtceX4wWCBt2MMOrFHjJFe0UTgEOLQI1tduKrE3BV5NvSrnNCnI7Jl0XOjhKVswnDUIbuz2cR6luUyPJ1o4I1ME91+knIICTXg2jY1+ceqI3Oi7Hr0RA7zxH/hyhILVxWZr5XmolX9LF5T4OmXl3PvX5eSj1OaxO37KpKxzFTfspKQmn9dTaiGQw7ckkMPHkteIH2GQNgfEsN4pWYsCzKjeDg7hduyU1nQNo7WAQE/+uo+TJnYIjsNKGvcVniJp+Og3qPDiCAyLqHyYlOk5GR5OT2QhclB4OfZZqvBDB3aDCaCN2vJL+KlYnbbeTwaKryeGshrThMlk0LDT11Wz2NDhAeqY+IyFjBU+gHEAh1GgCApBHDiMTtx6uf3Iq73ebFuPPd4E3gqO5RuL0nsuBhXMm48EasKGSVK8g+hbNpYpmw8iuWS2vybnDY3VtmycQUDQt2W8BVFNkoWjNF7t7WN8k1F5oYanyMO2Y7PnrgX+ZzHS+kRPJMax9p0K4HjI1bYI7YfbyOjB1YWdYxUMo1xjJ6qlC5GzzAGDcGKpMrVM7C+1Cb8yMGTyFYnGQpkfE2axX5Fzcu4ioTJtbHxcCSjUVJk34Ue2MXRhv6Avt4kCUW5Yk1aHh2VLcHm1lSlrNF7sL2MMbItR3qICJRn20Paglj/jER3se+4tQU+fuAkcipZ5zRi1FbkFPSsrHQokrAg3TkEer+WL1iZAmInJJZyAxNj//gnih3LklAdLCfz6l1JJY1GU8zGdnX5F52S6L9wVpfVfsx6Td6dpTJjJ02kvqmeZDrFI4qCfeYzn8EYg416Pfzww3z729+ubC3OmDGD1QJrJ554YuU/9M7JPw4bNgz7BfxyuUxbWxs27+abb+a5557je9/7XuVnLiygsvUmTZqEjZJ1KOpjI2OJRKLSho2U2e+a2d8ns//1kY3AWbrzzjv585//zGGHHcZDkmPDhnbWrl3HIYccyfMvzZbvrpXuS3pfGlOKcLpkcfx6CoGHk2okqm0hd+BBbH/tjaTlH8JH55Hd0E9nWw0N+26NU5uWH3GIPUevINacUiKK5R/iEByPWOPK6ynT+dQssl0R3W2DGHD0IXhD2gTUPFYognXz9dfTvXYtd91xh+alV3lp5qs8++IMnlVU609/uY/V6zZwy62/5eFHHmPBvEWsXrGKjvUbeHnGy7IYDy92mTJpM6wVlOXnli1dxpxZsyvA9vU35rF6zZoKkF2ycBHrpXujVYyr0o5xJMdAhnzzC+SOO5Z1boqyxlrJkex8MA+9hXcnuFExVxrzFUGylaxB2/uERTROQH8ylimEbKn93hO9DKfUNTJJQOn1p7o4/Mgn+PwZK5izcBT5VXWU1/bhaGAn61yMtnJK6zpl/P1kmxw5dkNBSDgoBmRrk2RUJo56CctdMqiIujoHhxJhUMSG/XPaVvQTDnGUx8glJDUjJHwJGoucWM4mIookvb2XU3GULvU4RGUZctTGqo7RPPPaNO66f2tu+M04vntRljMvzDDrje0UAh6iNpJERZ+gJ8Y4SeYsGsoFV47hk59LceSnPD7/lZi163YgKjUQCxiZZD2nfHU1Z54/nHse34WX5n1cA3OMZB7HAE2MnR0TyJdGsOUOo8R7LVHch4nrmflant64CTvxdApo+qlBZDKN2MP1QxzpKwx9QlNLoZyVYdbQtXIEa1+bwu/Pz/PYd2ZzqOofnK1jgoBxi/h6QY9crEsprJGhQuSUcCjjy6AThSLjBAxm/mU5Ze3ZpzJrcRI95Ea+wumP70/605vzSgq6kw5WdfZdpwLIyNalTSvWB4riN6V1HEfv0Wg42xzbExejgW2U7Okrcfgnv8/uB5zLLgf9kKl7fJtPf/UX3P/sXHrp17tSPWv4clgWVAwfXM/BB25OnE6yKjmQZaaewEurJZ9A4wSDTrWjCSnEZWV7iV32O42d9z2TXQ+4WHQ+ux14PrseeCE77fcjjv3sL1kwcwVDgjzDyuvxyFN2jWoiGxEfcUPtO+KdlNP5mqJihxy2Od0Zw0vZ0fw2tTm/a9mOPyRGs6BmAInGmO+ddjjTNxsuBkajA0UnykBsOWH7rBvd2U/7zKkkNETocJp5MTGEdakWhg5OcdIJB5Lw9NjE9gOMTsnhagG041YT2Gz8IFbUDuDF5GDW+o1qSwXE2UjeSD2JVMGxetOYtO3rkWxRKT23HBPJiBMP2YLPH7MjQVMNr9YM46HEKDr8OiJF2Iwcra1jSW9B+kBHjOfBpn5gD90k/aSeq5Q1XJsnstKUevO8+Mxcbr7lSW75/cs89NRiVi7foMlLPsLEYh3hCPRF5TJJ3X/j5L0YOjzLomwjT5qBrEzafiHevONhObhaydtrqVQkln4qBWPbT+VKHg05ZSlDnxtPySnhXGnDjWWLTkBruIFsqZelK/N88we386cH57C+vUfyvVkjoiJDrPLd+Zj7H5unXYf7eO6VVYTyubGUMmBQLZNG1JMxDvYwhJX6hbLDa7Pb+eVtz3H5jY/y45sfZ8asVZT10o3ks7YVKKoYOUl22GkyU6cNppAPuPW3MwUcOpk/ZwPzZncwf956env7xbMo9httCiJigS65H5as6uGNxR0sWLyWZYvW8uLsdTz86kr5IENa1uGFgXocYVRHDDaeVi2WNt79r35atpE4qpsUkmmG7rwjudZWBg4fxuGHHEbLgBbqGhsqX5S/9dZb2XXXXbEA66WXXmL+/Pl861vf4ve//30FHFmgZL/bdc4559DX10cqlSKKogpg+9znPidQ8pp09ToWvFmQZaNetpyNlh166KHYbc66ujrsD7/aKJv9L5IsUNt2220rEbLbb7+9su3Z2dnJAw88QFdXJ9dffx1zFFW774H7efrZF+ktGxKJJMlMlmJ/Xu0HmESImy0Tu124URFPAJ5R42j5/rfZsNkk2j1Dy57TiEY3aaEVEQqIRpoLjN6iJ7tPyDh9V1BHdpDQ4rPn+deJZizBKSVJb7Ud2S2nEro+5e4+Hvj9XRTa1/Ly80+Tk/9bs2a17HU5y1etYumKlXRKL488/iTdvUXmvrGIJ596jgf+svsy3QAAEABJREFU+hCPPfIE7Ws3yCaWkU1mNQf61Dc0aOepwICWAYwbO166m8e69etZuXpl5dqt/vd1d9Hb3f2W/wo9n8KANlpOPpnkbnuTdxNo6OsNfzBP592KbWTJvl6YqwqhqKAJrSyKkBeRM02WM/hBmpS2YIb2t3NAvodvCPUfis+Abofbfr2Kz5w0h9/+qoZCYqBeqIsNq0aaZsqOR2S1GIu79hQ0RvUsADklnLIMLaLU62HCLI6bpVRy6OwKCGU8sf0uSdxCV19SDjWLl27CpBLkC54iaBGJlENWkbBQK067F+1EHjmtBnrCIdx13xi+e+4ovvqdZk49q4Zzrx3EL++ayi23bc/3zqzhwceG01saRKxJwE4GoeR8+uUyt9w9gCdnbUdXcX/W9u4tp9ZJX38bQTnASXo4zS30uINE9eT9DG8s9HljLhywaxs1igr4QURdsp98RydRGJKtbWLB/D7CqE59dnCNixsGJB0ICiH1tUk53j6ME+m5oUSCuXNqeei6fp7+1hts9lqCjzYMYWB/goxAo4kMgRdQTGlQOiotsJwIDE7oEqv/0ZsTY0Hvs77JCJj5OEFWbep5XwPP/n4R/bNX0ab34Wql4joOaplA8mj884E6DBgR6is6HPXFGHVEaXvaR5XnTszajl7mLe5S0TQNpTS5rqwcx2q+dubvZROzKMdeBWDF0qdR5YSJ+cRHt6c5EVOKs/Qb6RBDHIJO6SwiNlZzsd4fdHcWaF+vim4zJZOhSFrXtFboaSK/gX5NgElTZnzYxcSoW5xK2C+sO2LhEEsu1dVpHCNQFJPyYr5/2n6cfMyWlGqzPNowkVszo5hX18ToIQ4/PutQ9t11HGjVGzpJXI3FpPpPHOO4juxNzOype6OrF8VYca1Tm58ezjx/KAW3zD57TqWpztpgKBlsSRWuyBNhYofBrRmmTa6nL2WYkx3M7NQQuhLpig6MCYk15cZq3UjuZMLgWBnQIcXbpKNrpEhTVhGT047bgW9/YXdyA7MsSDTQ62WJXG+jrDHSiUhXm4jiCIn8NplQOiaRTEr3sbppCypPZyS6+/4XOOErt/Cdy17lq+c/yKe+8lNOPPnX3HTzA6zt7Kek6L7R2EhqIelpDCbVg9O/dDBhJmRRuoXFTi02qilW//SMpUvXqbwtrIy8dRiMMTiGjYdEs2VNbNCJbiWzIUGJCVE7m/UspaWnyNNPreRz3/wZ3/zhDZRsJ2xt8YhNrPIOt/z6IW2jXsutt8zA6+8jG5coq52pW42nraEOL/ZRceQ8pRu0NbaWL3715/zgR/dy/k9e4PuXP87nT7+FPz/0OsUQ7O9SyXWQDFwGNNaQrU9QTOa44san+cTxP+XA429k/xN/zcc+93N+9rsZhIrAGPkI1SQ2ETEOM15ayFe+9nM+fdItHHvCTznmhF9y5Ek3s2hmiVGdXWxTWkdDuU9gIcIecleqh+Q0Iv4lRyyuVs+2rT5PY2HUSJavXk+PQMwPzvq+IjbzWbVqJfZnJo466iieffZZamtrWaOojAVLtwqcHX300RhjyGaz2C1K+4X+QqFAf38/nudV7O3GG2/ERr1sZNT+ztgqARMbKUun05Uys2bNYurUqZU6b2h785VXXsHysaDP/vWl/UkMOz4uu+wytt56a7ICWk1NzXztq19jt912Z/CQYaxY08mGrhKlskepGJJIq223SCHsYP7KuSxYOoOiWSN5+sBNkdppJ+q/dBKd20+kfs8tKacdIvk7zzXoQiRbCmXrdi4yYYRfBrT92fXgK/ir++jONDH0iKMJ6xoxevTiQ4/Su2YlFPtoqc1R6O2WizGayyKKxQJ2y7Rfeq2R/rq7uunp7mXJsuUsXLyU+QsX06l7ZCcdHd3Me2O+5s48zU0ttAqI5fvyWnS002nr9faxbs1aysWiFkzLmC/dBdJ3rEHvye848inx6LHUH3s0xbY2cTSS7oN5Ou9W7IoRq3CkV9Eno1st597uJ+h1ffJy8u1ems5ECvuTFqFerGMihmmwHaS97M/LIeziuix5rYfvXLiY715SpqN9FKUNBjcZkmx2iTQU+7vKmsRi0jVJOVOPIC/zEOhK1qRINKQ0YXkUolZK7mTi7A4sXjeVJ16cyJ8fnsALs7bikWfG88LMKbTnt8PEbeLogeSwZL9LVi5BLIffWRrHtb/K8MPLW7n3kW2E5LegGI0iiFtEbeTDibw2fwo/uDTFz37bRl84GDftEmvVM2FcHalEXg4zJ6fl0G9auP/JouoMw035mhgC9t5rkMBNN36QAk1+i5cP5MkXB1BT30RtUxLhIVav2iDfqOcmSb9m7sWrOjAmhxNBQtpwnS4ymV76e9YzdFAO3/TL0AJ1wEgO6WFZgnhpkrHZIXJofSzs6eS5DpcXe3uY2dXD/PUFlq2PWN3j01HO0es30u3V05FsYH2qgXXpOhZo0hm2nd5Dvok3nk9CaQDr5oxhyVVLGP3kUiYLONTJ6EtawVpHJtGke4mgXn1gTgmuuVG61SC1CQluTKx7Jd46QyITUsZgwVZ91Mk+xcV8suc1NteEWNQW4k9+/CwvvLyE2DEYx8MIlClFbS7B9ImDiaz6fKP3V5RWDXpZxCYmBnGNdRsyqDXLmJFp0l4HyaibdNxPOhJp8jT5frLiG6mkK32ntFL1bYQ19sXAAJHozVOy2pSJHbJ+zOc/tTtHH7UV/amQDZk0tQNcvn3qfuymdxs5tmQsmSK5LbApjNEVASJjH/6NTEBJ/WtP1POE28BKrwn8Dj73mQM0oav92BZ17IdIN6ruyX5d1Tn+U7vhBetY5tYxw2tlTVqr7kpfQoxkD9V6ZDzCUJVUVZni8bfTVV9UnESqxBEf35xvfnEPmhtU1/eI3QTlwFB5fbauKmso4hhX/GyfKplvMUsKiLnGwXE2ybrx0UpF4tcHrbhBDWO72xnZ1cHKhT1c/ZPHuetPL+n9e8TSjS2t1giUnjyqgTHDamhPZlhEPX1uVr3hHQ9jVEvjBcnnyUcao76y6ZAtqAMbs/6WbyS6BQd6ijFGfqPMmMJaji3P4qD+1xmaL+KaGmbMnCebAxNiO6wPsMnnX5pJsazJtuiwedDO2OI6kmGBbF2SRCKW3t58b7GtFvP6vHaWrOij4DRQigWWTRMLlhu+ceadfPFbv+GKnz/KTb99iJt++QAXX/knXnl5NZlygebuThq1PVS3YQNxB6xe4/Lwc/MJtBg2JlGRx35EsWHZig3MW9TF8jVQWBVQXr6Kxs7lbNU1n317ZzE9mE8m7MZIk3/ThK1t7yzZ9P8uSSxisYxE/a5LYthQRo8dy7fOOINZL7+scRtzwAEHVqJeL+t+6NChjBw5EvuzFRZUGWOw/6+kBU52O7Krq4tXX32VBkVzLNCy3y2z9exviR177LFYQLUJWNmtSBsVa2xslL2G2O+HZQXmdt9998oPvr7wwgvYrU2bd9ddd1EqlbDAzIK8hYsWYgFdRkButoDI88/NYO/9D6AYJzBOiigoEzshxo1JCTDlC7X8/Jd/4Y3l8+mJ+3Ad2VQiR+uBezPu2ydiBtTglaWFMMQeRsDL+qlQ78KOFjsO3WJE79Oz4NWlms8Mzt47kNhuG4zxya9fy/yZM3DCPElX77e3i5bGeukvwseQ0nj1lJ/VXGj/z8xkwqco8NTZ2UlRg7Zf0eZQ5VasXMNiAbMF2nac+8Y8enp7FXQoUV9Tp+3eqXgK4qSlo9lz5mD/yrR97VrWCyjPmvE8UTnAiFdSLzTyfdI7b0tx6mTywiJ8QA+r+/9f0dVfrP8MVLpkDHld1wYhK2QEeS/BEt/lJ+EG7qCD7lRMyc3wVDnFX0yaXr3gCd0FPmYjNoksnYWQm25o5+Kzuil3DJN3iDFuoGso44sIoxKOGxKrXl9PLNCdIAwH0NE7ldnzt+aXvxrM989u4LjjPb5yaj0XXtnEBZc1KHq1D+df1sQXvr6Br5y2njXr6/C9HGFZrKOYZFIvTJNUv2nmLw8P5+e3jGHpui0EglxyNXl238GhJTeDGn8OnrdSjqqGBat24KZbhvPKrNGEpPXyi0wc1cfQxiWkCxFukKQUNGovfBQPPb6BWIba272KSUOL1MZ5MmEtTqw+0Mafn1qH27Ari3s6yae6STUG1Dc5GIHYVWt8+oIBlKMcDi7KxHFqaW5por7BMGJYFujHiJeJffE00msnixtinh2f4KXdBnKtV+K0V17l9teWMXuRVhoLupg5fwNPzFvBHXNncdOTz/DTR5/nt0+8xAMvzeOlReuYOWctN/3gJS44ppM7znH4w43NtL8ygOZen5FFQ20YEQnIRibWRAzpEDIBGkZ8YI74bZIax6nchepXJWE/VEBq1SSvvhLr6lNbMGzdtYTD+p5lP15mWLySjvWd/PQXv5MdUJncYuMis8I1sNc+W5HXGyl5sV5drDxd5fmNBRcVbelekY6GGun4d+fwwtPn8drzP+CFJ87myYe+p+uZPP/Et9l7t3rZnWFl7NJNEqPosBfGhEZKjwG9B+s0JSVqReSA7KGhKcvnTtqbXabV0ybg9MUT9mK33acQ+IaiQH5MHifqVf1QvHSRTLbPjmRHh9iKV0zZiSj4djzX81qygXwiybHH7ENdNoGnpjYWV+u2spVH5WUg6q9hyJB6dt1qBOVkgnmJZlb79eLnifvGM7L6UruOo4qWkS46Nz4UP1f9LOPS73h42mI56qNb8PUTdyLpl4gELHzpFsnwZgUcCW1X3smEo7Gy8YFla6mrq5OyJprwrfccY5tNR6GATgeDiq/zKV7liOLLjMrPo9yb5dob7tU22ioiY0SxmikTyV6GDmpm2qRhFP0kS51aetwcARvbU6E3T+lEGozUj1j1YxMRa6JQFuryRtJNrAieHuveUCmz8QbbWqj+RIQVzg2lXrbrnMPeknNEaR2eogwtDQ1sel/osHXEhfqGWryUS4ufZ8toPUPzqzVOi/IlAaHENL5DVCmv0mqjoSlNKhsTxl0kTDe+bMMzWTq6s9x1/1J+9JPHOO2aBzj9pme46pbX6VppGNO5kIPClzi2+CyfKc5kh74FDAo7CPPrKUoboR+oD2osdjBqA/Xf2p2n7bGP5Odzct8zfLbzfr7U+wRH9s5hbO8avYcI+64k2lunqUj61u3/SiJWI1ZX9v1bhrEx9FnwWFfPIgGBj37sYFoUcWobOJBvnv4NztF2owVTdjvS/nzEpZdeWomK2ciWBWHf/e53Of/888nlcgwaNIinn34a+9MWxwp8pVIp7PfDbITryCOPrDy3vxtmeU2aNKkCuizYsoDMF4D41a9+xd57710hy8/+TMaWW25Z4dnZ2ano5Vz2228/7rn7bvrzBRLJFB85+GCuuvqXPP3sbKx5J9MpTLlIvrdEV6fDNVf/mV/e+Fd6V5S48uKrWdfTRSBgl9d81NvkQlLn/8fefwBcVlTp/vCvdjjxzbFzjsQm54wgKJlPNsQAABAASURBVFGCEowYMGMAFRUQBcEIgqgjYgAURUUBCRIk06QOdM653xzOe/LZ4XvqNMx4Z5z7nztzvaN+s3vX2XvXrlq1atWqtZ5add7TsdFMMzhSKE/+Ng4r0i0r/Zi4WqOypZfV9z5BNhdQSvt0X3AmUXMjdmg3r1/DwFAfQRRgHPAFvDRBSQoDpGQ7rD10pQ2x3jekUgSKflQqJdyET07blRXRrwk7lMXTlh07RGuYivpmvx/WJ7DlaGyiwM4wh9mzZrHXnnuybNmrbNuyBcvv9q1b6d+2gyCugfTFVV9MeyuNhx/MiPeavdGA60Rs1FP9XqX/lk/nP8KcUSHtGmDtrp3WbUKkexnDbNV27QBrMg6Hhq2Rx04p2Pasz2Mynk/LgAy4LlkvQWF0gFq5wATVo1rhjnu28funs1SKzQQjEY6cRkObIyNstCIIQNM005Qg2ZBkw+Y0F19iOOPdDVzznTnc+cfdWTX6Bl5aN58XV83Xyms6Dz4WsLNwKDuKR7JwyUwWrWsjirJUBSoqRTEaONTiBl5aMYNv3xAyUphD5Pj4UkbDOs5+8wZuvznBx97Tw95z1pBw+qV4Pn2Dnfz45zVF4mbiumXa2gucdUGHtHkDkTeGZ6oUC7N48oU2hvLdtGXKzJm5nemzAwJGcCgRB1l27JzEL+4aw5hG3JrPlHEpUAkj45sfSmk13kTkBrhxQEV0Y/HVlCrgp/KM6xqRYS8RuEi3HOwWUnJShlM+3sp7rstx1ieGmTDfMKL33Zqs+xuPgzU5DwlqvKEU8+ZqxNmux1tSPqcal0MLZSbs6Gev4QqH9cdMX7aZ9mV5Vn9nE0t/8AJtmgiBtk9jORZfaMONIDKgIa5f+Ts6DEbcavw1YdUdojDGmF3P1KVpNM6exskloY4m6iYqkpMq0FneycGF7cwvDZOS/IZGEuQLIY6j+laPZd0NcMQR00mZEkYALgiTxG6VWO2plOhGakWFnASOcWhwDe1ayjUrdTXCpDaPzoaQcdL9D1x0PGGixpDfSEgrhWSFcrKEaz1q7ImIThPaD7Eu6jFYx+eYmI4mn+9+8yJ+/tMP8fa3HYandny1l00YXIEbnAwGB0/cuAqTxeqnbhGbOCYiki46AnUDiSYeT81na3Yyre1l3vamfSWLSKVdlYvFV4mhgtJIgVgU7fa5a0RX7H3nuveSTI6xPNvBS94ESn4L1ulVSWC74Mjgp5OIDmDlh8OuI1amozZikuLQjfVp4AL148rPnMbszpx0vkAgedvV/+u1fC+J5T+ytIyrueOiIhTyeVz12dX8RnSw/dM1lKFuCBIkIpfZoz0cl1vN+eUVjFMEqmegqshIj6SA5qIKxzEpSSUh+bU0GLVdY1OmgWHRDR29t4yrcXFOrH+RE1HTGEf19yG+HIVxUPMqq9P+tSNOSDVAVF1it6ZaaUIV8jSxYuU6ylFGnQej9htlLz2KRMYnpfHTsKkeKhWKLpKXQT6MYpClrTzEtOJW2rD6kmDrhgEGNL8VPsC2K1ZxgEMOnMi3rnkr7zx9Lkfv38mCOUlmTApoasjjCDiZMENc6yYuJUipD1OCUd5S3sxbBxbxptFVnDC4mpa4l6JxqRYMTaLqWG7UgNE9AptouxInTWdlhAOq6zh5dC2njK7jgLE1TCgP4GsO2ioG7KWe7IdIKCPm/9ZhKUVqxF5dEXW0wAkly9ykcTR2dBJ7IXMmTuCu3/6azX09vPHEN9a/12UB12xFy/bff39+9KMfYbcazzzzTBobG7npppuYOHEiNmJ1991310Ha3LlzsVuJd955J0cffTS33347zzzzDJbOtGnTsMDO/rVkJpOpf59sSFHF0dFRDj30UDZt2oSNfNnvkFkg9+CDD2K/tG+BW6jFxAsvLCTTkOK0M89iR0+fQNrTtLQ2s3xNL+VKQC2oaW65JNMZVry6hnlz9mXilKl85Zobef6Jl7jvl7/imSfvYblSe3kUE5aIHCmhaAflEoWBXsKBYZzAoSYhxQqUDN77EpMF5BwpXGLeHmQO2A/HaIKrrdWrVrCzp58BbZuXQ4dMY6tkEZBK+CS9WDZUSfPDEUpsFlitVQNizQlHel5Ve4GeS8VqfR6UxD/Kz4/lsb+lNjA0zKrVa9iwdj0J5Y8MDNLW0sxu8+ZKht3kciM0NGbZvnkTw4MDAmMBvvxT7Ls07b0Po5qf6gYOECoZzRAXKQB/+4fl+f+YS8mbhCZTKohJaUCnqNvnJJMclWxgSy1ifS3ksKZOjsw0UjEBK7wSnUmf8xJZ3tnURkvsMTAScOtPNjAyNJNaMSkFcXE8Q6R9u2IOAoGBRCYEYxgcTrC1v5lCPIMi4ylH4wiDiZiggbQTs+ceLbQ0l6jKcFWq7eSDWTz1TJqhfBonm8FLG2ITUq5O5pbvhIpgTSPQXpIX+aRMP4cd1MeMSUvYa+4rvOft67ni0iGOO3ATKRkcwhYWveyRG5mIGMQVQDvysIju1m0a8EB0A2pRI4uXpKREzSAn2tVeZffdq7jeALKxUvwaBJ08+/Qm1WmRU4Fp47so5nLEsc9Irola2CD6EaGMhVFeOlWipdWTUSwxoTuN5xRUNiQyEYHx6BkMpZglHNOH7w7S3FEh9pNskuxHjS+n5NFcgSaB5kYBscZqTJNCzi2VkI5ywCStTObr3TFBzJlq79jBEof2lJmwdgcdpRpJdh1m1+Uf5NNInRz0KVn+2y7FMZg41EeVOEqQqaaZUAyZVKnW9XxkJGL7zmEgFg2bIpwYGaEUkZyWsQ8mxl6N2VUKjadNRjpvdO+oEYcQmwyR6Oy6d0U14To4AgmhjFBNyddcSFvraIlZ2oh2bPm3SXU1tzQJVDMSvYjGTIK50yfqPpYJQlcltWk0vpYHYqOySjoj3bm61rmM9SC6Bd9nVWI8SzwZPT/mkMNmMn5CG7G4VAmdDlUSPPXCMh5+6hVtbTl6p2xjS0S0NSd500kHU/U8XvJaWZ3pkq4miBzJU2VC4+4qryr/TPJf31vZ2H7pmvAMp795Tz718ZOZMaVNVWKVtsnR1SBREllDrKdID1Fse0V9u0hv9b7+rLfU262KQlVyDRyPTBgwuZBjv3w/k4NROZAE9z70gsrGkl1ErDlmJEE7Xk0NTRgtJsv1+JFL6Nj20WGU/uW0nIkN6sNVL2Mw//K6fhdKvVCuBVqWR4lFrcTK+V8TOhwR0olxXAaHhons+Jk/oxhDqMhbrHxX9y1ycrOqJboKMauW9LNlZ059qUmnY9GPcDR6DalQkdfZfOnyc7n+6rOUzuC6L53G168+hU9efBQnHj6OSYk+GuIcgWpoGOjwQoGqHG2VouZBUKcVS47G8QjjWFosZl87DZKf+q5sPHUuJfCdCSrYlIhqolhTyUjpv+GU6GJx3zV5ihZUJbZt38Ga1av56Ec/wtq1a5HCYH9m4rjjjqt/oX7vvffG15yYNGkSP/nJT7BRr0QigaP+/dM//VMdSN1///3ce++99R9vPeWUU9i8ebMWI0ls5Mt+Gd++b29vJ62tRU/z4tlnn8XmWyAWaewWL16M3Za0i167JblmzRpaWlrqkbWpU6fW23ddl5/99GfMV1TN0jGuw9PPvqQIU1l+Uj7BKpXsy8Bgmd/f+0c6WtvJCdwkBfy+8IXLyQ1uYHKnJ9tSlu5CzatRlL2quo3sHGhkuL8B36ShbCiu3km0eBNNVbD2ILnXnmhCETtIPiHV4ihdzSlKuQGMomk2tbU0kvId0gmXhOas7xuymZQWRGNkUml8x6/rSVKrMKlqXV/6BgaoKlo2khulr7+f3Oho/Tt6fX29rNaYpBRQyI3mWKNty0wmi5VBpVKpRxULAghDg704mu8mBjRXM4qexR3tUldHGggaZl4/bJuv3/+tXq14/0O82c7YZDtufYIFY7LVmpim7tgPqVbYt1yhWQpRKBY4sFrkoKDIi9qW/GWuQletwNmyFh35kiZlqIEPWawozPPPeWSbJktuHrHAgiMlb2zO4ic8DXyE4zo0ClljklSCNg1ohyZzhsLQdhrcxUzMLqS94Y9M7HiJ5uRqEnKg1fJUXljUzaot81i3Y5aUr4NiOWb1qhYWvjiZcjSFyLi4DDJ5/FI+dJHL7rPLBIVemvyNHLjnMi7/VJJ0ap2MXwMjoxMEHDOEdS7LdLcs58Jz0iTMDvESE4jnbTum8Mc/djFW7SaTHmTvvfpozg4Tx1lCrX6JU4RRC81NXbRmq3S2SqlLI1SDNM+9nKcWtBAqGhaojYQUbEJXDs/PUcgNM1XRr2wyT8LXUMkoVqV4IwVNhnwLY/3DmFqeE09tIdEe81hQ5qeVEV5sddjZGFD2qvgRomrU5xiI8AU2GsIqbbUiTaqbDXJMKOfZTYq+u4x5l1YqbhSpjor/Q52xxjPWRI0x5s86FuteKVKyDtKVF6l4DgUvoOLlqDlFgQ5XY5kkFHC1MkT1HasRKhtp/9vSC4IqxDVeB2KoUKxkYoOJ9aSE5I/q7Uo2wyaDPaw9NQJO9l1VbaN7P3CpOMoxkYqorGgR7SqPzTOxWrBJ46pynjHSa4MxVltD4rqGOrqiwxBhCA266r2uxr6RlY1Vrt9r5AVvGuuyk7DfZXzj0QvIJj3ViFTX1nGpiacvfPlX/OjOFwVKR2xtvYtB7cVhxClv3A2osLxxMk/6k6j4LUhB64uP2IJMK2T+7SEKRMYhFPeBAIMxNS0mYuwfL5x87D4csPccOXbJViV4rVVLRU1qXGIi/bO9jdX/RDIhnu1bddBebFIDbohKGUqeQzEREnkBnjNMt18BCeW5xWuwpF3Nw1DyQFQ0vNjoRyi+I23D1BxfRV3+0mGMIVaTYRTVeaoT++eCeiF6mmIQObpDKawnR7z961QvLXqOkjEG66Qdm8m/PtSmmDSilKiOMcPbQpuziaFqmSu/+6B4z2C0U2FkF1Gk0RG4TxoHa2Omdjaz96yJHLnvDE49bk8+9t5DueVr5/C7X1/OGefsDQ0leht8Hq+l2ZJtp+IZ6h0UC2KZ9s5OEK1YbfP6oSKOu4snlO9FIZ7sTb1/oJxIHzH/Lw87JrZFm+zUmaRoV7KxkQMPOphf/+puPvuZz2GjWgfsf0AdSFlgddRRR2G/m2QjWUEQcPjhh3Prrbdiv9918sknYyNmdkvS/jSF/ZFXC6R+8YtfYH+O4umnn2aHtt0s6HrrW9/K4sWLseUskLDfC/v1r3+NBWoWaNm/srRf4G9ubsZGxh577DEsSBuvrVLbfn9/PxMnTmLe/Hm88tJLrBFgXLDvvoxX1GtH3wgpRcKSCoLk5FeTjc3M221PqqUqmzdtprWjlQvPO4kmf4yWVBXPq0gvQ0pVX2M7g0rLnkw+7j207nMsgUCi3x8w8NQK4p4REhqgwE9h5u5GpKumrsYuZK/5s9ln/nSmjWslKo9qgdRNfmSQtOxEOuHr6pNKOFSKeaZMnEhhLEfCc2nIZqUqDl7SZ2iYWa8gAAAQAElEQVRkiLaONvoH+0lp+zIjwFhVYGBkZISNGzeKT58XXniRdes31r/c39PXz2N/+pN894ukRefV5UsZ7e8jVIQNcRXLZsSdXbTssQeh4/AvR6RbO+q6/I2ff871f4hVo1I22Yo2uRKCrxW3J+PTGlTYTVp/eDpBa5AjqbwFpNgn0UgxlWWH55CVNdk76dItIrEiUr+9d4cGKIv9Ql9+VIKTEXT9MqEia/29MYEA3fhxNZpTAyQiDy9I49bKtCQ3cMsNE/jtr3xuujHHd28I+NZ1MG/mUpKZHWwfaOfu30zkC18YlILPIpXpYNMWn6qbJpQBxoS0NPVz4YUpgbCtAoZ9GIE+5Nh8d5iJ40eYPjMicMeoGoGlRZuohc0EilCknJ2cfMIYe8/fRlIrPpyiXM847rk/y3OLOwnkrPbZp8z0cb16rz5JZrFTrjuBcimn7c0Bmhr6ae3KUqg1smJDUoa2CUf9c9xI/dzC/vsUSSTGNGEdHNNPR1sV1O9Yq8pIylYKPEZGmgjDLGhlsseCIt+4eQpzDmvgCa14rtfq6HtxmrsbszzTlKDXdSm6ScY8mzwK6mvVNQQORFJmh5h0LaQ5iEDJqq9NYv3v+ozqTgr1bldvpHa4roe6zD8fyow17pFAlusmMFGahByvS0De9enX6mwg5WvBkGDi+HZcx1ZAh6467V8uOfgyIAns4cnwqEHdqk3pGSYQAFRS5lglZlBbOjaNFGNyJZfRsstAIeDVNX2g8W0KCzKEY4RuSChGq6IUoYHSFdEINT6FQqSoaFmLE5daYKSXGje9MzaJJ3QNwhgb/h+WkQ5MqBxRkjzsO1suDJSn58gYan6STZlJrM1MZyzpcciCcZx01B5kpCO2rKY1VdF75NEV9PY28eqyCqvW9CrKHEhdQuzq3heLe86bzptO3IchL82ixDQ2+Z3EJoUTQFLtxJGlpo7ESn92Llm2jp/d9SgD+RqhytdkO+x3vFLS2YyfIqFxcDSv6l3TWMmj6Iw0FruIxJZ2PUGhUCSuZ+/6tLd2yBL68NVfX/3wLRhSijVHKjWVEOH25gYcS1uP9rQSRc81OWJEG+mEg1HWv9C15f6XJPqO5qdNqCz2UPFIdYkN5QKqD47KuQIo6JBI+DdJ+fZ7ZqHkECk1NjRSr6h6/NkRhZZL2Unl+26V6eV1HFZdzwxtp694cSeXffle1vcOUxIPVYFN6rpvSPiu+mowqm7UuCeaKcelUXo+ZWKGKz/xFj777sOIs4ZnWvbjCW8+fX4r0iCq0j8EwOptG1V8vZ+6FRuIXd1Jy+KIUEDMNuIoR6Lk9ase/+pnnbXXWlH3CXWvISDT1ERV4/Hq8hW85z3vY999FmDl+/VvfJ3PfOYzWGBlv5hvtwk//vGPY7+7ZQGRBUjvete7uOWWW+gUCLVfyN9vv/2wAOyYY46RPsbcdtttfOlLX8J1Na8V5Vm6dCmvvPIKewgkrFmzpl7GfrfMpptvvlkcwZQpU+plzjjjjHqUzW5dWsBnwd3cefNYuXKVgFwvba0t7L/fvjz62OMsWbGGlRt6Nf8Ndp57yQb6tBW9o3eAVStWKhCwFy89/xSJSi97TW8D+YigJntQ8ti41eWZRTUOOuHDPPzKSobkjwcE0CstEyil26hqvg17CWLx3HbYYRjji8+YqgItPTv71IeIrvYmJsgWbtu8gelTJhEGNfkwaYfkiuZXu3jdvGE947s7NeYhgRYGrgY/UMCmq7OD7du2MGXyRAr5MfL5vNRJdkGD1NzSwpKlS6jWamzctFW2ZoA1a9YzNDSiwFwrz7/wPAkttOwP8IaRjIoQvlELscBoZqbApfEIjQGdvH6I7uu3f6tXieb/jDXbJ5siVbMpJK7/s52PCWlX+Hp8say3RrJwOE6T8ZREihVC6Q8ov1tg7JSOZuZKcHEpYOWa7RokHz/lkdLqC7vi1EA6GrVMxsFxDY3ZMpMnVnHNGDg1XEetVoeYNqmXBu9FMs5ast5a9pw1wMTOkEgruFy5TSjaY9PWTiq1jGxBipGxADsRcariDSqlIRbsnYRwO8bkSWQrhDJmdvvPN0WmTk7g+iNYx/DcM44Q/EQcL62VeciEjm286fgiTckBHANVDf5QYRLf/UGZsdI8Jk2ocszheVJmPS4xkRMpuQKceebMTdLUUiIUKFyztYENO7IQZXG1XYop0ZDawInHpkmmCniSQbnaw7zZ7VpZBhhCjKKONQHS7b010u0tOGl1QX054bgC3/p2Fxd8chxth7TwWFzmO4pIfqMUcpPG4Ue+4R452ecFitcnmhj0Ghnxsgwls4wk0pTk7AJxG2D7o49/uNPIiMQyGiESx7/pndUNu9Viox41J0V/YjLLvPnInGCRxJSJHi1NEVhvE0MkWUUakb7+EnGYkh4k66/CsIZxLHljP8CoPRNR1OLiR3f8ketu+ANXf/0+rvnWg1x34wN89Tt/4CvffJBv3vJHsopUztQc6q6MqV4Vy5MXI8fNrkO0jObE2i07Bbx/y+Ydo9QE4GM8ta3+GVRHfRRvgdKdv3ySR598WbzqBbG4BcuaTXpEykQoemUnwavuODZJHxwvxzvOOQrHAQsCIjFhAW0koX37hh/iSE+k0Xz/B7/AGE99dXR1cEWwVXN4n707SKcNGzOTWZToIO82E2teY2pEmttWfPyrY2vvEFd/9Wfc/IOHGS06VENXjBqVincle8E+26QsXdRq3QlFate+Fq5SP2OSMtT2WaX++Yx0VzHKFfhJCVglwoTmbDN9TKTHacURMHnD4QskGytDV1dQt6nbtXpbEZ62M1MaW09yELl/c1rHaTOtzOr3as4+W7aNI3q6seDSiLBaURviXC/iuuSs9P4l1eu99mGMIQhq9fFF969l1y9lbZuDwXVd2Q9oqYTMlYxnlkPS1SS/emgpn73mF/zy/pdZu3WIssBsDaiamFA2KXDtFWLRiMUR0qVELDpOxHkn7M9Be0ykP92ieTCBHq+DwHGIxEOs8k2KwBj1RSMlirtOvcKRvF4f41APgfoYKa9eIsaqnG2Q/5eHmlUfEe9qNZPG8xOkMxks4GpIZ+nTltgRRxzBHXfcQajQtAVaNipmtyAnTpzI5MmTsVuVt99+ex1UeZ7HuHHjtJ22kwULFtS/DzYyMqJFfxkb6brqqqvqP4Fhwdyhhx7K3XffjQVuFphZ2itWrOCd73wn27dvp1qt4vt+nc4TTzxRf05oC9TmrV61msamZoGQFuVXWLZsOa3tneAl6RmoaD4lqIzkyBerLFq+llFtSXZ2dbN82TL2mDGBt592JBmKRAqW9BYa+Nnvl3PDbX/kzt8/y7s+/Gl+/YeHeGHRKkZrbQRzDmLmBy6htN/BrJ8yA/+8t5GcPQe7eHGFrrdt2s7Tzy3i6YWvSHZpjXMsEDmJ3v4+PAE3R0nFpM0OYyOjzJw5jdGRfpWr0dbSgFSNtPoVS5d3mzOH3NAQCeltWlExK/NkKon9S9NJkvfadevq4HP7jh42b9lab2OdgJ39i9Ue5dXKVUZyNiIvrY3BOB7JllaNr7TxdV2D+phLRXX3t306/8fsqZPqN5Eqhkp2pY0J8NTbUNSM3iR074Q+XRJ4VmCgOSjQHQc0aFKm4wTdMhSNkYtnZ6fyc7kQ43r46YhaqUZ+OJLiRFq5qAGdRe0jz5vXTuwPU3VyMiBGRqmNwaE8mawaVcNhtYTnjYIpUlUIPoyaGC0laelOk0zXNCKuBqUEYVaGwMdRqN4V+HGkNq5RNfFswVAUN6vtGM/dwcyJCSmhnCHNrF89l5df8tQ7l7qhDXo47miYMXnY+mgiN6BiUqxavjsPPQxRnOfM0z3GdazARGXxmyRSFAscGdUcMWUB0KyAaJrtfUm997Eycykxd2aN6ZNVJioghpVyjB+fxJGsHNWUIAjUj03bhyAVEMto1sYcomIfs3bbyQcuSXLtjeP57s/25ezPzyR9XBuLJ0bc4xf5YVjkq+UxvlLNc43uv29CfuvBIwJpS5Megwovx24SEztq9x/ltBqrvujiSAddz8EYPf/ZaTCUBVhr0tm85LEo08SdLfP5WfN+rMxMpdNUebsFJ4qS7apmpAsOoQj95LbfE4QJIoEHR3psjN6FKqX2dsnREIt+/0iRb9/8KD/7xQru/M0afnzXMm69cwk//NnLel7B5p2GpjBktlZ6XQq7e3GocYhIh0hrjAjaMyJ2HfLaPv7Tsxv55Ge+w8BQQYtQgzFGBWK1FVNWlOyHP3mGb3/nXjZt1WKiPp6+3qtMbLmRjqoHtnQoR5nzUixLtNOXMFpEeByw/zTpc0TousTGhVhVHTj8sAUcdeQcpSksWDAHvZbu6nWEDK2DjYqdcsrBdLe69KaaWJLplANvoeQ4ohXjiX6dTf7XI8SXZDu57fbnueorP1EkzxCpYGjKutaUInb9U71YCSOWIlTEPmCnr82O1LekDDv2of7GftiyICoETo2KF7I1k+Xl9gn8rrmTTcl2grjC6ScvwKiVoC5t21pMnQcRcxTZaRCHGUL+PSBmjJEsYhz11QIjEbONSzg6I92KyVjJ6NaeVdehLABcdpKU3BRFN63nFIFJqEVTb9uWi6QTDc2NGBNLH2JlWQpKes5mUkilEXtIU9iR7GKJaWFrUrQSaBsq5E9P57n62id534dv530f+iHf/M5D/OyuP3HPAy+ycPFmeobL1AyEJiByykSmRMWNaJvYwkmn7UfFH5SMXDaKz6rjqpxb589+r8cROwYjnv7lNMYoRy/0GRmHqH6FyOwq89pl18Nf+9Oy8Vob9ai3vfd8xvJ5bNRp57btvE2Aw24PNjRksX/RaL8T9uijj9a3Ge2WpQUHv/nNb7DfAbNgykasHtMWov0umd1ytBEdu404bdo0bam9oDnh1gHFMoGh73//+1haNqJmI2KWzjxFuTICgRZo2S3IsbExvvjFL9a3MwuFQr2+/QOBOI5pb2/Dvt+6ZTMJ2Wb7cxkDg4P09Q8yXKhSlmvLNrdSFDBxkj6btmxSwGCIqYo2nX/mcUxpS0hnItZu7OOmO57h+795iRn7Hcmm3u08/czjDPUMEJQzXP6VH/PLh5fh7nkY7R/9KBOvvpLx511AnG3QwEFucISXFi5i+aqNLFuzmQ2btwogNmnrcAPd2kYNFJmt1kLpvwuyNZ3aKtywfj3jx3UIZMaKBOewEWmjKHyT5t761Wtoa27BlfKWS0XpsFGQokJCgHTtuvXY75ZVqzVsFLK3t0+AtwfXdXnxxRelTS6D/UPy70XpYowjbXQkK89PSH8d2UI7yDbtGnyz62Iz/maT8x/lzE44Vx2ynbITyVasX2Mj4Uv2RPiRvUIgwSTjmp5jLChrKlc5Ws7l5GwzWxRyvH20xCsSssRfV650Yw3HqHIU48qSJzxXzw5CMxJ6CKZCY7JAOu4njlLK8/XKZeXWMoFpwf71yMhYjdXrxrG1J4OjyJKHOKOCHAAAEABJREFUFNrkOOLgKilnoxS2QEdzBuPmiLU6iHFVtyKlzeF4CWJH7WnF7pPTGxlgZ5gZs4skGaUSOWwYyLBa0avYNOHoX7opEAjbzslv3EnaXStldwjidkU9xnP3AzHFXAcTW7fz7neKH28b9jDGJ3DkoHonMjycZttWWPTCRAGyNgLXoSYWUoxxxkktpBNbCfLqZwFamvJMnFomdqV4pLE/1ho6Hju21QiKnbgkyLTUSAo8yJ/QpPZmTF3Dfoet5vJPl/n5bybz4GP78PuH9uT7v92Xz33vCE7+/Ml0v/U4Fna284OxAt8vFri1WOJBhY43KCoTYPhHOIzth4k05i4hKSJFQ11f1iuOUKbGTWNNQFF9dhMOiXRKYCTNPekF3NF0MKvS7TjJMp/8+CnarpuC76SwwKUqoB3UAoaGq7z8jPRLUcXQJKnEOdGsSm8kPScGYzQblIxDjZBS4BI4cumur/F2qToJItfqpUfCd0U/TehVsH9tHMaNVKQToSsyQGxcIuMRa5shk5Ze+a0sXl7lw5/8Ib0DpXp+pHelEtqWX8JXb/gTA+UsgRyoHxmMTeKCKBInLtrdRHYQ12vggfQ0Fmc7SfoVvvbZ95BMQEqAxTMo1gZ2eqQdl6svewe333gGd3zn7Vx16XmIZVzHUfIxIuY6Dp1NaS48/RDJYoTl3lSeaZiu9wFo8eO7hiAoI7upHr12xg6e6gVxM4N0cP8Dy7nhO7+hXItlVFNEaB5IlDLzugfdYj/VHHEQ42gs3UhZ9tS8yFrnYVTKKFMXZKMc3SYFXiOvwJgfc09mL36UOIxHUvuSzyQ44Zj5TJ7VjREvvqWjuvXx7S2yfP2oFkkJZo8N0Rha3m2Bfz/FsW0UDK8d4sU1DnFo8JIhJqqQ8xt5qm0Oj7bvyZMte/BYy17c37GAxxrnssmfxpjXSX9SeuL4uMYwUMlr2ERRfbE8WkHUYmmUIqdNMsz5ZCOrmsdzb3Zv7k3txcZUs7Q9wEskiaTvOen36h0lHn6+j2/f+gJXfe1JPvCZn/OWd/+Ao06+hq/c8BsK1QihZTGdJm0SGrOQ4w7fh7T0pZpopOi2SF9TGpM0sRhwNZfs9naofmF7q24bHPEpOq7BuBEpjU1C9R1l1YsYg7qAveevfDhqSKLHJkdt2VR/CCo0tzRw8D77SRernHP++Rxz1DG0tHXUAZT9Nfuzzz67vl1ov3xvjMF+l+vyyy9X+QD7PbCzzjqL6667jsbGRqZPn15P9kdgLXCzC/VisfjPZW+88UZuVyTtySef5MMf/jAXXXSRuAFXwMIYU/+1fhvpMcbU80ZGRpg1axb2O2P2Jx0SvluPxvX29mKf0XG4onePP7OYTVt3UKsVGRit8OSzKzjq6OPkh2q0ZWtMay5RHB1k6aYy19z6BFtzPtd+4wZ+dvvPCWtVGgUGj1H5z195DaefdT7dHZ305Mu0nXASE84+E5PNUh3Ns2X5em7//p2sX7mFCd3TmTtvf0WrCmzdMsC8eXuyacNGXGJ8AzVtX4ZhKD571Iep9O7YRqvaaUr6ZGRM2hsz1Ipj7LPnbowODpB0HRrTaTyQvfGoFIocdtCBlARIPcdImxCvgXxkyKtLVzA0mGP56lWMKjgzrPoRIbt0Kcb1HarSy4Tx8JVdc8WPBl3Tg7/1Q2z+dViMNTBlCSKQlAI3pFmTvEGAbLOQwpJaiUEZEbtwPfqw6aQyRcrFGqVRcLViTrdAFEQUhmLVjmlqTTB5UiMmKuE4GvLII4xT7Ngq6vJU6YyHl57Jn57KKozZjEmN4no59tw95KxTxmuQh7Ej2tSSlNGuYmQo60lvhgYrEoAHijbVamXqq04MxlSYMtnQ2VnDk0EJwoxQeSTUrvbrUitD1MuJJ2ZobVqvVbKcu1MlMD7rtjQrhJzGT7gceViKzqZBRQtqkogjrWrQnnfEth0zCDiMZ18clepkiWX4jVPQxB5mrz2zan9M+Xn1syqnFdGQdkhENZJaUSTDKp4iYvmhJEP9acrVFE7WUPNGKeWKVIsxXjMk2qqUh/swI8vwxw/jdicYznm8unGMhxeu5U9/eIyG/h6O0bbwe9KNfCjTxJvSWSb6HrEXiSeJ5h/ijOu9sLpjiLERhkigHwx61KdD0knQ3pBkQntMV1uajvFNTJiW5pDDmvnkJw7lLWfvRuSE9fJe5Gqip3GNyyOPv8Coor+poEh7OEyD4ygiK/2U80FOCNuAVT45+IxWe60NJRJxPwmVT2kupMIKKYEnX9uRvpx8n5vk+bCD5d5EKl6KyRPaSGk80BErYbk11I18YOeI08TTq4t84tpfs2ZribLmwy8eXMJ1P7ifqmki9DJ1FlQF+SVkrsBxdQXPsa8MeSfDelqouGkOOGCGtl4maI4YJU/zRa2aEExQT64T4Cn662lOixV2HYY6bXk8q8exypx/4TF0dsUMyoksddvoS7YSmAgbsfK9BEZt76q769NuCZugiiveClEnt/7qVb7x3fso5CsYLeJs8iJf/CQRR8ROVG/elcN3dGdExtELV9dqRXWMwRijJ3vu4i9Ku0R+E4POBF70J/JSUws9rYa992/i4ouOprVZfIm6UWdM7OEL1K3f1ssri9bSUh5lNoO0RjnNdcnDkv1XKZZOObZj4sM6I13+pYSp4XghLV0etWSSHQJaf6qM41vZ/flK82FcJ9D/jZYDuabjIK4cfzjf7ziO32cWsC4xjqJ4KZcK4kwUjdo2umJwxF8YutKFiD7TyGP+VJ5LTmYgm2HWvFY+9aGj+MqnT+SaTx3LFz58GBedtw+tTSGR8RmrNRN606mEEwTAmvnRT+5nIFciEF21AGrNEOJ5se6galwCpXrTeovKdY3rEtBzxMdrctZFIiDUR2z1XzUdUMmY/+7jdQ6sjkRjOdlMBQNeeZlzzz+PM888U3qW59FHHsH+l0S77757/a8oN23aVP+NLxsRs1uJ8+fPr4MwC6gsIDrooIPq25A2SmMjVbbemKJb27ZtY7K2Mu0feaxXVMj+l0h2u9ICtY9//OPY75PZ7c7h4WES2qozxvDwww9jf7bCtpURcNmyZQu+7IUFelaX7JbmuHHjsN8ts0D/ySefYnC4xPodY+SLHrhZ0tlGVq1ZTVb+ar/dZtHY0sWjr2znx/cuYdKeh/P8ole5/mvXs//++/Omk99U3zp9RJG/Aw48lHUbt/K7e37LulUr2LR9J8s37KRntMDzTz/D9266iZTr0JpNM2V8N02KwjYqqmU0shvWrqOrvZ0wCKhVyrKtARXNv1QqwebNG+nu6sDEEQ16zvgGz4Si0VX/gv+0SePQ2pdY897RHA8qJdpbmtioiFhTY0OdltWfSp1uRFkgb53eJdJJXBmvpHFwIqulEEuG1UIeX1crH1cK9y+6qoe/8dP286/ColX4RARhXRoxOSnHDgImN7fJwRjKeGRV4IzTxqnQKI5jcKV4CCQpg10TZxd7FhR1dem9KYDASBy7ottAz84kpXKKcjiDR59p5d4HRmhsamN8SyONqZBx7RtJxksEgop4viHbHOIiY/9aG2ibtG8n1IIkiGHbfL1h0Seu0Nle0ErHxZgqxBkGBz2KxZSK+BgiHDMmRdvMSSc2kIjHwFTUwzRDuaksfDlDQU6xIbWcww/wcJ1hjBxUECSoVLu496GINVt2Y3CsjZAsyFG7pih6OdHeCHLOyYYYL2koCaSG1aoUWvKIMsQ2oueMEnl5GtqklCpTC0KMcfAySTzJNZaTjmTAYz9LpTiZ393ZwEc/spXPfGYRv/r2EjKP7+StpQY+7Kd4v+9ykrbk9pKx71ZqVNQyGcVqj/rxj/JhwVeszriei+vqxp6xkawNjnR1XFsDX//yhVx39Zu59qo3cd2Xz+TLV5zP2996vPTJEKooGnfkZGIZgE09Y/z8DwspK5Q5qdrP5KCPZDWU/JuwoEOahS1vNLaO7joUKbr2ixdyxWfexNWXv5FrrzyRq79wIld99kS++JkTed+79qVtRgtrM+PZmJ5CzTEyLDa+rMp/dtpxtr/PE9gxFyhMltO89NQ2PnPVb/j8lb/nu995gpG+mEBLwlLkaKY51Fk3Rn1w1AOjeWDQVCKWzoyYLD1uK7geZ77lMNIZ6RIxqK4+wMpIfbA6+i/JKF9CIwDCP0uRihuSSYeL33EMJenihkQ7vclOrdSjOmiI4ggtmlXnX05LIZYxbomKTI+qNJd9fviT5/nSV++md6TKLnnGyI4Tq1p9CqtX1m4YY3QXK0VKsfhCfYxU6s9OE7FgXjfH7NnOQXt2sfvh0zjylHl87uMncOVlb2HveRMUVw5BvKHatmZN1H736DJKuYhJ5UFmxwM0BAXJzr79C8lQ582+2QVE7N1rKbbXUOMJ47p9wmzIQGOaHQ1N9DY0M5huZiCZpaehm0Xpydyd2YOHszPYmUpLV8u8+fhDNI6x2IupK6vRVSTnzZ9OLNuSS8S8lJjEyvQkismYow+bxUVvP5S3nz6fd79lXz54waF87mMn8tH3H0t3e0TK0wJPiwDPsdcce8yfQzaVFG0Rfa0XsfpfqRgwrlKkpwDHjrUVvjEYx0VmQg4zxB6RPmIlezW6ca3e6Pm//TS7OLA8OeJrdPsOolKR6XNn8Zvf38PsObMZG80pmnQU9gv07QIWLS0tHHLIIfUv4tufmzDGYKNdf/jDH7RYOUARoR7SiuRYoHXwwQdjfzPMAisLmux3wDZu3IgFWbblpIC3BVkWyFkAZ0FYLper/+XlF77wBZ577jksHQu0yuVynW4kG+N5HracpWfpWNpbt26VT5qusTAEoaNdoH78ltnaLuxjrFBh46aNzJ89m0IxUCRsjC/e+Fu2jMTc/ovfceHb30VBkSa7lXrvvfdi/+rTbpnmS2UeePhR3vymN7FV9e1fOpY1sM8vXsfG9RtISWjV3KAWnyW5uDHick5zJar/1WK7fG1+dBg0Z9H8DatlAasahXyO9rYWRoYGMNo3T7iGtMBTyo0ZG+qnq6WJSn5UAM2vp5TeZVIJ1Rujq7OtHhFzHQeJnQZtGVv/ViiWFdxIMTDQh/2FASMf58ouWX2L5bNKvf144iF6bf7aYbdjbmX3t56cvxaDVgi+lN4KIqF5WtNA9HrUQ5+D1RgTN3DoAS2M795IWYOWSDkkMjXKhRqFEYOr8tk2I5MQUy0XmTjJ4Ajs+G4NowGKBV52DE4n557Bw88eyJevrTB/n73ZZ/9+av1rScU7ecNhGaZ0l0FUHIGpdConI1rB0XPsiG6YZWdPirIcGco1KqmtbsJapHKQTA7Q3lpEGgemgeFRn6GcIyfiEUm5PIHLTGI7557eTlNiEz41qUAD5eo4nlho2LgzS1tbkX3qvym2k0hAy3qSqkDdg09E2uqcRynuEC0ZW5JSohJzZ0Nb86jajzF1Q+ZQK1XB6yPwt1NJDFLyh4n9GCdZ03ZkRfpfojQY4KofbpNbVyjH4oIAABAASURBVN7qYERuyKUvP4+Pf36UKz69nNX393HINocvuW1cbgLOCMc4oFhkzliZpmqZiICaibGHG4GVB3/nx67e/Fkn4nhXv4x6V096p6sjp5LyjXRyGiceMZnjD5vEwftOYfrEDjK+j6cIrKNRQTKK3QpFz/CrR5fz8qtl2mUg9qvsYGrYjy8DGss4xNJ1Q6x/gMbR0SXpwikn7s87zz2It5+7H+edsR8Xnr0f73jrfrznvP259MPHc86pe1BKuRT9hOpVqYWhFhoxu5imfohz6WBAVeA8cip0CAC2FYd4ekk/P32gl5GdY4yrjtAYBziejwUv6qJcaCwtB3vvaLTtUEeuoZxIMSLt3X3PKcybOwXfDaR74j0CC/biEBAoi2X47dUmE7viQU5cUWriKnrARAajrVdHZRudmDOPmUdaC6JRk2I0UH80uYxRGePUeRDVfz49yR83SWupnzfXlnHc6CqaShl+/fudfO7639Ejm1FWX+3WaxTEqmewEFX2F6IYR3QdXY3etLRmtfhysCtjPdZPiZ5jDtmD2254H7/4/tnceuO53HTl+XzkjMPZe+Z4EmrfdRPEUUggp1JRraXrBrjzVy/QUqqydzDAxOowrsbDtq7X/+Y0xrYOjuvwv3TQVtDiycqs2Y149K5LeeWxT/HME59j4eOf5amHL+WJP1zKU/d+lmu/cBqx5vX2bJqxVo+T3zibu275EFdc8lY8JxRZ9cTSM7KDun744jfzy7su47Sz9sR0tjCaaJQ8grrNqEkePhVcx8M1kPUj3nnOIdz5vYv4+Dv25Ow3TuBtp03mxmvO4o5/+jgdDUk0BXClG7HGqha6vLJkHSYwpLU12hgW8KVFLmpYfS0UiqinuOqvsXmoaaVAMrKgwchROrz2RlX06v/pqS6rdeqc2ealknghbHl1uRbDFQaHB0ikMxx6yGFUFI0ZFGg4/vjjSQo4vfLKK9jI1Kmnnlr/GQv7Jfrx48djf7rCRsdshMr+hEVzczP25yqampro6urCRsRsNMtuNVrAY7+HZuepjZ7ZevZ5cHBQfqEN+10zW89xHFKpVD0KZ5+t7IIgkF8qM2/evPp3x+yzzbfboPYPDGp639U9gSdfWs13fvYIv//jiwIpGRx1+pmXX+X5lTv41o/vY11fhULZcPzRR3Pfb++ut2kBpeX7qquuwn7n7cADDyRfKPG166/n+GOOYTe1OVXRqk3rtxIUSyQFbpJhkcrQTpzyCE3SI21C0ZRMMLRzJ83S1VBRq2oxLxtgbUdAU0OGwugIba3NGoNQwYACYbUo/YnJJDx2bNlEe3OT5mlAVC3RlE3iSbdaFAmz/51RZ0cbnpTWyEjZvotIfRzXbdokffMY1tZk0kug19Ipja78WEHj6kv3YpXUMONE2GrI/PK3fjh/TQYlB5GP68JIhwmKySz3VMeoyBlO6Cxy4TvHkW0dwLXxSSs5lZYeaebUP0HcWYNQkTKkUjnGjc8QRXmZiRoVObxFy1s5592b+dTnSowVDyMh5HzIUeMYP2GI3WevY8+5A6TTRWKZlopWsg2aha4iYpGJCEQ7dFpYszbGS04iDDyV85B9ET8ejsqkvYCWrGUjJDYygF4DpapDbB0tps6nK0c0ZcJGDjtkREZ6VLkBjiJtq7c0sXDpRKJ4Co2NBa2CXYwJRCfC0yo3X5nGzT98UX1pItY/ZDBTfoE5MyPGd1dxnCRBKYLIo7kpyZzpPlM6SzTEYzREeVrcAeZouxYpsa+JnLQyNIi3Koa0JNnE8NAMPv6h5fzx7kGmF1ze39rBexVW3rcyRLtoNCmi4ocgO1vnwMSqr5olTYCyZrQe9fSPdRrJqloVYLagQjM0dtVLR32U7HRKdo60ZRcwlgjAohhrwZV2ycenNwe/eGgpN3/rV3QqWnNIbgPH1HbQUs1JjiKmSAORK2H6Si5qRnTsGYp2iC8lkwnBV2v2Wk/KS7kuGaujcZlULYcfBxQriMZrSZfXzyAMiGR02moFjq72cHZ+JSf3LeLkgdWcMbiUN0Zb6Kr0aOVaw5PuxqoYydA5EWo1Qs2h5ggFPKKwREM24rCD25g9pQVPtaIoAnXYOD5j1Zi12/q1DdLPuu0DbOodqN9v7imycXsV+6v01dAXLU/6Z6WoqmprXHsrF5xztJYYI6R9g3ESBHLOiJm6bPmzI4w1FzyytRL75FZzemWlwNgK2mXc/3jfYr52wx/YMVxDAhTfRjIxGD04ErMxBkldKcaI70Khapvgz4/YvlX7fkMCvwEakzEZRYIdAWpbzmiQjMpoOmg++Cxf18d7PvAt0kXD3oVtHFrdTJf96oLmPv/OYYGfMQYrO8exHO0qaDm19BHHyAa0N7iMb/KY0GSY2BIzuUtze1KCGUr77jWp/t0aQ5k5Ex2+9sVzOfzA8SQ1UU29V699xpHGCTJexL7zW/jKZ0/jyP0nSiKR7A88+cQG1u8cIXSzquUouTjiLeWG7D6zg8s+ciI3XXsB13/xLN5y8m60pRN1epZHo5EwOIxVIu57eCHWdk+u5ZkQ5rQgqakXkcY5ri8SEE3DriPWRWIEZTggXoy91d3fxmnEhqYxUe8grVKcbkW+TjjxRN5xwTvYe6+9BWR8Jk2axJNPPskJJ5zA888/j41gFQoFLrvsMr773e9iQZAtY79cb3/GQiTrka0FCxZgwZsFYC0tLYraDGC3GS0dC77sF/VtJMz+l0cWzFkAZMGdjaTdddddGGO503hmMvUo2MGKslUqFez3wowxdQBoAZwFd1a/Tj/9NFauWcmarf1c+927GKsl2LZtJ4cefgTFakTPcIEXXlnONddcy5LFi1mxdBEDvT1ccskl3HnnnXieh9063WOPPbjluzdzwhuO4SiBsBUrV7Hwmeco9/ex9dXn6Nm0nqnju6iMDBBrsZdQxDornUtJkK5C6ikPgnIBz0QYrdgcqzuag5F2WDLyNb4UwddcKGmnJZ8r0N83QP/AEBZU5kZHpdc+Hc0NNEr/Olob8WWgmgVqq6USsWjYn7WyknE0XoHsXUNDE2MjY5RlR9xMg/TaYAgwW7ZRWLaqbjNjYzUR6R/1uWDH6G89SUx/PRbtVk5Fji4wHtt9j8eKOdZrCdugrbTTTm3gkMMrNLa5JBoM1WKNmoxeIpsg0wjyM1TGYlzPpbHZwXHyTJzQjP2OChqsVLaBXL6NDZumaOhn4CR9/vjwNu1zDzNQGua889PMnNUPboFIimydVmMigVFkDCIiA7U4xeBQlp29IVGQJqjEeq8XcUwsixJpIqTEt6OBjaRkJTnwmhTAcz3x4cip2LKQTW/Svn9Ag8CiYwpSyIhiMJ5f/a5MvrQnyVQrGa14YgE0Y1zkc4gYR6HQqa5kcGWcMWNkG8YYP66I546B2irLEAZCjI5bY9a0nbz7vDHOOmExF576KhecsYEzTqxSGV2H4wYkWzyqbpHqQESsBqrJqVzz9QGWPZlnHwG//bVCyco52v/ri8hBPl6Q1FBzDJHkgw6rDH4MqSiWQutGeX//p8botU4YTVt7a4z6/1r3Yk3i2IRouCUHlxib9B5bT3qgHFs0UsVqELNidS/X3/AoX/7S/bQXfPYubeGEeCuzc9tJyDBFjitAXgVL0Hh1KvUPEykrFhVn16Pu/vzc1RpUVQeNR5oqrmgUpQNubPl4vbS9j7XASNdX0ZlawPRcPycWVnNx4Uk+OfIAFxReZv/iRtqrfXiK7hhjsPxHGn8pdl0/kSN3Bd5d1yXpVGhLlXnrWYcLHMYYLZqMcQnFcyWEb//gUT71xbv55Od/ySWX/4JPX2Hv79L1V3z66l/y2Wt/wS/ufY5SDKEXE5madDzCSzkcffhsZk9KQVQg9pMkEh4qAfrUx2ufetK8MoREsUMy9JhZ7OW06ivsW3uVrnKVe+94lW9/7QHNeUMQi4LZVduV/hr0T/1B/EJUj0pYY6xu20L1ZPTpqZ5ROVdt+JGnWijKXCN2QmJbV4WKWpW88Oo2vnDlL8kPGMaXxzg03s7u5Y1kKznBE+r1+LND3a4/qXr96ji2j/VbfdhclRB9O89CjW/0mo5JQhrjJE7sgqjG1HBMjHVSCdGwzi2VdFAharpE4lsEifXPXpGBdTTXPU3mjEHjWMJG6mM3wYYdeX5y9+NyyqFohhjpuMGomvot/VejuHKYSbWnkVY+ompE0hDHoDUaTy1cy0uvbBEQc5gSFhgXjuFoviDB2jIpRZPqFVUTkVY1PcYYLeQc44JkrQ/sO/7siP/s/q95K5b+F/JGfDpi3C+WiQZHGR4cYvrUqXzsox9hZ18v6zZswG7V2aiY/aX9trY2stls/fte9jtcp5xyChkBJfuXkr/+9a955zvfiY1gWaD1wgsv8MY3vhG7xWijTRYw2S/cWzB37LHHst9++/H+97+fkZERXM/j5Zdf4TvfuQn78xaTJ0/WuEV1WnZ7s6W1pQ7qxk8Yv0sX5LceeOABdt99D9rbOxSxS/HAH/7AnDkzsb+JlmxqZpWiV+2d3XXgOG58B05Uoau1iVu+cyP2F/m7J07CER279Wr/2MD2w/L+0EMP1X9Hbd2a1XVgVixVOOKwQ3j8d3eTLPQwc9I4POllrHmQ1Nj7snFuXMGTP4xrVbKpJGG1Ir2I8T2Dq/kYRQGh/HxLUwNZbd+mEj4WUDnym+MVVZwwYSKtzW1UKwFBtQoq36ByvgBbUmUtHUd0MspLeB6ebJTVIVvf03O1VKNQVNutrdRVWdHB3KsraCqU8OS7Yg18zK5Dt7tu/sY/Nb3/6xzaTjtWUrhEGrZYydXQWMrWdmxoTnGH3j8tcGGcmAP2a+Z9H5lCU9t25coQatsiDFRak8QoxzgutWpEpRgp0wHXJw5KNGVGRHlXa6GchUNKCtfExHFVTj+3m1zRYcmSQWbPKnPgPj2YuI+gXBNXVYVDfZrbSti/QPRMEWTsI03MgYEJLHzBYLwGtIuDMWpShtFoNH05Ks+2LSOKUyOf86lq+884DsjICKATyEIm3H6OOmiM/ffuxSEvGhFOnGXN6vHceY/Lr+8fplzMSklj7bO7UIZAEbiagKDtoWuVG8O4iTvYbfoYzoj480K8dh8nLflIWZsSfZx5eh+f/lTARz/YyslvbmfC1BA/0Qra+kGSN47BOpua28iyNUltWWwjSQMHtLaQlrIuHh5mRxQQmARjjkefOlsDGeRYn0gau5LRo4apnvf3/lGTBLzQVYynRNKCEo1XWc+1WkiIxkFjHSh6ZcdB3Ua+Dfu1GHtFyhvLMYdKfQM1fnbHk3zk0tu5+7dLSeWqLChu5rTycg7KrRV4Day5InSqZFNtxHFAhSo1ozZsO9KMQJoYSOaBJG3Vvap3VRPvKqN74TyqYY3IKVMU3zFpElECG520PMWEolSmFMfYv+R1wgTV2Nf4FZlQGWBuYSdzSxuYom3SNm3nN3pqxTUy5gZXdZCOxSCQFBJoLpbLUHT0aT2GAAAQAElEQVR80SvUf6plYlczrgyZJhuxqVAh5v7HVvKDnzzP4pcGWPVCD2te7GPJ09tYtXATK57ezMvP9nHfn7Zx/c1/QP5NfQmUJE3j4RFwwJ4zmDW1CbTYEDfY3xGLJHNE3bajkpQlAycM1G/13W0ST0maw2H2zm/njOqrHFJdT6MWSffdt4EvXfNLbIQu0uSLBO6sREISRF6N2Mtj50A6kaVaDTUjKth2Q/W7xq7D0Tg46pcFX5F4ktiJ4rpUyJdCbv7Zs1x86c9Z9eogM4b7OSG/hkPLG+io5tUfVDtSberJUwuOaEca11i6gvob6jpabVSfAnyVCvQc1Zs2sgk22RoOqI4RxYpxsToRGyOdiShrntrv54RagPlhUqBe3MdVlVZrkmms9ozd946TdSaMSWCilDTDELkRjaITSJZlMvzq5xu54ZYHKVRDjTkEoa2ttsWTkc67uooRRJJYsqjZpIdAIHXl1mGuu/E+cjuLzCts0hhsY1J1THJ2Vd5IDoY4SmP7FlOSDCNC7FGkYm1jzSdhV3XU1L+YRIz4RE9IDrrXM3/lY9dI7WpkV3OxFpgBbdpmDbZsYua0GTzwyEPsecCeDAiUXXj+O/nBD37AoLYO7Zfv7ZbdrwW4ktqqTAjEpFIpHnnkkfoX+O0W5EsvvYT9Ltg555zDJm2Z2eiWLWPr2b+23NWy+it/YX8eIy1gkdVW5lipzMuLFnPwQQcTaSGVHxqhMDzC9OlTKWqHIyXwZ1Uy1HgNjY4wf485OJojvTt7WbFiA8cdeyJ2Pvf2D7Bl6zbOPfcsAZMCvuexae16Zk2bKkC4iT0XHEifygz07+CJp57iggvfSRAE2OicBYDvfve7sVE7CyQLijwfcvThDI8NsmX9avrWr2VGdxvtDVAc3IF2DqWDIZHqh1o0xbJvrhZdpXyelJ+QLsbiUX2NwVd/M5kkqYTHuM5W2hrS7L/bPA7YfSb7zp7I0QtmcZDu2zLy3+qj0VymrkmSWBSTHytItyJqklNC4C0W6ItkF2Ol0cEBNGWYNGkCjQJiNbWFwOPA88+Q1danq/YVsBOhXRSj+t3f/ofzf4PF14lEEmboaLBMqEkZE8lI9KRd7qsU+aP2cMO0Yb8FDdz2iz2YNns7noxncbhCJESdafVIqGxQCQhqMemsT1N7CozByGB4rkNLswE7KJJuVUAtNGVCb4RMMiBrCiyY7TNv0nK+cEmW9pYRKV2FqmgZJ8KVIuOOsOeeVZXvkwms4ThGSL2NjZsjQpVxNOhB1cXyEMuBlaJWegYTMjLiA0MyEZBKV0S3DFGSRMrFTxXFX8i4tjzHH1egJbtNPFcgzqjtSdzz+wot7ScoT0bLKRGbqu4hUhQi9gqoe3o2mlgDHH6AYfLEgiaV6JsIV32OBBpGh0OqytqxvZnf/raJT39ymHe/awufv3ITXnY+ZTmQwnCArz4kOhE/hmceXo98KUEpz/Zt2zjQyXBGQwt7ypi3iFhLHNGlxtORygOGXUesy+tJt3+t8/8dXROqbxEJXRuro3SEVdZsznHFN3/Hbx5YwhPPb+Z3Dy7ml/e8qPSCQNbziqo+zd33PMuP736WK264j7M//CP2O/kKPv/t51i9pUSnAMJJI4t4e3kFhxZW0hYMExPga2xNXGLd1hK33LKQF17q4bkXNtfTM7o+s3ArTy/czLPPb2LZ0l4ZzTEWv7KDlcuH6NlR5tVFA7z0px5atDBJKSRRFQBft26E+x9YzfrVJVYtz7NkaYHFy3L89GdPMtozQoeiNO3hKKmgghcaHHHix6GewalIaSJYsqqXNVuG6B2pMJIrMzQS06/01S//UsbLVXJI+60MjFUYzFcZzof05CIWrRniO9/9LaYWMb0yKFCyljNyizhlbClvzq3npNwKDsutY8ZYmdJOj3dccBPFvohqzqUonRwphBRUN3CSxI5LoEXA00t3sFULjR0lw1DZMFoMGS7U2Kb7IPJJFHJarNQ0HyIagjKHDvZxbnErByvilwpL3P3H9Xzr+ocY6Quk9yl6doakBEjHF8YYpy1JV9uoLy5egV3DFYSCS2q/IptSloMb0yo9J5nmZDvGlHJFQ05hvG39Ve55eCVv/dDNXPvdPwl8REzMDXFsbRPHhBuZWuolGYVEkm4obZKY+ZfD6NbRG4MvHUjFsgehZKC5O6Z2i0FMpLoVeVabqlGE/VrF68loEWYdUSQ+Y/U/Uh3f5rk1mRiXgrZnqqor34d1SCFV/RMNtVp1I2ouSoaq5n4o0B5V03Rr/GeXttFVDvjWbU/xoc/+nGWrhyhZoUQRRoArUvmaExPGskWxQ003ccWhMlzVPFjIyRd8jR2bA6bkRziuuoq9altp0NZsEDn1sfHEYxiqfWtfxR+EJETD0wIzCn0cN01gHaPyo7rkwEpq18dr9/x1j9g2qKSTeru6cTQ/mqoVtmn7rTAwxNxZc5jcOYHd5s7l5htu4HOf+5yc/CRsZOp73/seV155JfYL8+vWrWPZsmV8/etf57HHHsNuV86YMQMLuq655hqOPvro+l80+r6P/RHYCy64oP4dL3RYwPbHP/6xvr1oBC5MvsC6pUu4+cZvY3lsbG+lbVw3ixYvobO7m4reW48TjuQ4dO/9WPTiIoEdn2TSsNfe0/ndfb/S2tvDfkdt/py5/OCWHzFu3CQ6uibS2NSqwMIL7L1gASvWrBV9Q1oA8ugjj+LGG2/C/i7XtGnTOOigg+rbrY7jMFHRsq6ubr589dWccPxxdGTT+Jp7DdKvwkAPU8a3MzY8gGdifPnMqnx5rVapR57tj8fu2NmD3JX8lasEqVRCoNBhliJ2taCqiOLE+vOLzz3HUN9Odm5Zz9RJ3aJncB2HdDpVB3hGelQqllR+ihaPMcJkxNJXZWP5jKRvUydPwhMP++2/P1k/RayXlfWbKb74khbDtdeHGXtjZWuv/B0czn+dR2m3zFCIZrQGyiJ1dG9X8RvSHvfUPH5bcRlR7PywIxu55voptLQsw3cLyIIQR0bTtEws42CFWioGVMthnS1jDJVChfxoEU/bb9OndeKYav1dHEcCclXa2gZpa1yNU3iQk454hR9+s43dJr5EWB0ilXbINLqIM0IZDk9tvvVtjRx0QIjvDBFrEIO4kdF8K8UgpYE3OHg4MoKhVp3b+ibxwpKS8rPqUpJMQ5lMY74+wUIZTWT47EDb73KFlW2cdEKZPWauwDPDqpOSwWxkcHgezz5bJpd3CeMEFqjaa+xIYk4eo/6HIpJOrOO0YxI0NOwk0eUSyXE5MqQeCbLqQ5Rq5C6Bum99P8lTy/dmODyBkcqh9OYaRNMjDhPi0aeiJYHRCrhvS02OIcF8gcVDmhqYMzbGXppAXQLFvoyjJwVPyTG6kj7/wIcnfYlNLGcdsJ8zyj6jK2kYGuLnv1rMxy67m3e8/zY+ftlvufQL93Hp55V0/fQXf8+nr7yfz139MD/+yWKWPrWNhtEEM8aGOGpoDe/MLeHC4hL2y62jo1SUBCM6q2McWRjmkJHtOMNDfPvWR3nre2/lvPf+uJ7Ov+jHnH/RbfX01vf/mJPefgtHnv11Tr3on3jDBTew/8nXctpF32XhS6uZNNzLG6qb2KO2mVgrzi9d/zDHn30dJ7z1m5x0/s2ccv6NPPzoGm3hldmnspV59JPUdoEjnUUa7MeWn2H2iYYYn+vn6T+t4ti3XM+Bb/oy+5x4HfuefD0LTrmRlVsgUzOkSfLIy70cpvzDTvkWh5x+A8eecxPveN/32LqhzKzSdk7Kr+I9+UW8f/RZ3pN7nnePvsz7ci9wcXEpp+Y20F3M8eL6fg469Ruc+Y4fcPZ7lT54K6e9+0c88/IoCc2VRqGJpx9ezLvf9xPOu+hHXPi+O3nPe3/Oh979Y67+5hN0yHHvU9tOZ2UU11pRE8q45tlDcj6ruJQD85pbsgd3/Ho1p4jGR7/0S752w/2kaqPsV9zMobVh1a3w4K+e5ZJLbufSq37P5V95gMs+fxeXf+6nfObzP9P9HRrnn3PpZ+/iE5++k3e8/Z9441k38qHLfs3iF0eZXow5enAV7y4u5NTyMuarb01yOqY+R2SrZJPi+v2uj5hYszdWlCciLaA3TXNsuuzXsoUDXPal33PTj57jOz94ghv/6Ulu+OHT9XTjrc/werr51ie44UdP840fP8+1P1zIV29+iC2bRwWqk2zeEgoYPsNNdyzje7cv4Ue3v8KPf/4KP/nVK/zs7kXc/psl3PGbRfz8nsV890dPsWTZIM1CiQeNbuaCyqscOrSI7lqCPzyylbPf8z0u/cqv+MmvF/LosxtY+Mo2Vq3Zpsj5Np54YQO/fXgZN/z4OS7QouMLV99HMp9mt5F+3lRcx/HFVRrffrwoIqFoWydFGsIx/vTMQn6uxcyvH1nDbx9dyn0Pvso9v1vFY89uJhLwHR8WaJQjduO4LiwrQ03F+v2unPrt//OPRLVMsHIljI2w97w9+dVP7xIwOYD99t0L+72sP2jbb4ZAlv1S+9NPP13/svwHPvABdu7cyR133FHfrvz4xz9ej47t2LGDgw8+mN122w0b9ZoyZQrjxo2r10kkEtgvxN9111242l7bsmUL67dt4JiTj+ehpx/Db8qw/2GHsHm7bIYReHFSpL0shbEiU6bOYER8rtm+hWSmgWOOP5mdOwbIDeZob27lkMMPZ8miJVRKAY2NzYyb2MWOgdVc8J43svd+s2hXNKsswHnaGWdKj7ayZt0G0uk09kdobeTObsFaPm166aUX2W3+7nz+s58jNzDI0w/+AVMYIVkboyll2Lp+FZO7OnA0D8JyEU/jGQYhiWSKV1esoF3vilr0BdJ/7GJEAZXW9haWLV+OnCmDI6MCh68wfuIkSuUyyVSStdoKnT5jimaPZpDo1bTgiHTNNjRgQW9He5uAZ1I8Z7DfiUv4CezPgGyVvGfOnknnuPG4TgJX7Y498RRN6zfiq+3/vTL97b51/qus2QkVyBRp/mOJubqvuT49mTS/kZh/pxXecKPD2W9t4ppru9j74B5MWKY8VFNJn3Szg5eEcj4mEpFMY1KK5xHJaIe1ED+tMhkPlaCzKyWKRYydzQZSXpGTDjN84O0lLn5Xnne9fYCpU17FDQaJtH9t4hCMQ6hVaVl7yiYeY9+9BtlnryE6Wks4xggsJdm4tZnNm7vIFzPgRjiJJMXiNO67L2BgpEHgqAEndEgJPGV9n7T4cb2IOIqR7uAmXSlNmc7GbXzyg520NWzCc8cITJn+UY+e3gwjQ0mSQRo/HpbCxJhYnY6ttBxcU2T+rAJT2nZiolHQBA4qHpVcjSgskshKvdXnsWqKQtxNyW0Q4DIKI2fZtLVIMuuSbUoQKapQHjWilyHRnKEgRzbZN+xvIhoVCXK0NRc4MUUXJGoiTD3xD3xIbNjUIH1YkN/EW4rLOHlkNfsIMM3KDwhc9TOrMMDs4lA9zSqMMjdXZv5wgX2HpCTkCQAAEABJREFUBzl6cCOnDy7lXbkX+UjucT4y8gJnqv6sfA82chEZXzoJLbUCh4xu5vzCKo7KL2bu6DqmjvUxUbRtmlQcZFJpqJ6mqo1pY3mm5HalaQrF11NuhH2LGzglv1Rg5wXOKy7imLGV7Da6lWmKykwpDjEjn2P33DAHDm/gxOJq3ljbzORKH67AlxPbGYhAQUx3ZYBjS+tEazV7D21lxlDAxD6Xrv4KnX1DjBsZY+7YDg4prWa//Crmlvro2jFEy/ZBGrYOk9mgMlsH2Gusn9PliE8orGXO2FYmFofVhwEBlm3MLPaw1/BqTiwu57jKEmaX1+EN99GzfAfbX9zOTkUBi0s30b1zG/tIHvuNrWFascDQki1sXdrH8kWbePWVdaxcvJlJfds4KreS42trmShenCiu62jRj2T4y+xT6OGCwgpOK7zMhLH19G/cwPP3LqFteIw91O4JlRWcOPYqe1fW0qaxfvGxVdx371ru/M0KfvvQRu59aAsP/GGz0iYeeGADDz68lscfX82K5dto2D7KHgLnbxhex4XDC3lX8UVOzi+XbuzQuFbRdCHE0zjHOLqzUjb/PGdi3YXKD8iEeeY7vcwvrsEdHOH+B1fzte8/zbVK3775Cb7zncfr6cYbdX0tfeOmJ7nu5qe5/pan+c73HmfRM5tpKJTpVGTQ7Stx14+f5ptff5SvXf+YFrGP8uVrH+LqLz/AVVffz5VX3csXr7iXz3/xXtF9jJENPdKN5Zw0toQTBxdzTnk1bxtZwWGKXrb09vLQ75Zz+Vf/xEc//wCfuPy3fOQzv+TDSpd8/tdcdsXvuPHmh1m6eIAJ+TInDK/gHblneZNkOqGUQ+ZO/YSmYIz54SAzSgMEfQVtFf+BT13xIJ/84v18/KoHuPTaP/DkU8sZX9nOgYXtdFVKkk0kqSH5Id00sjq6N3Vy/y0fGQ1ow/ZtVFevAC1GzzjrHJasXI6bcLHRq1NPPRUbwbJ/sWi/6zVz5kxslOuDH/wg9gvuduvy29/+NldeeSUW0BQFvi14O//887Eg58ADD6S5uZlztGVp31s6FojZn6m46gtf4k0nvImoGinSDC8/tZC9p82lnBujsaWVkiK7MydP0PbgGvbfYzdOOekNHHjwvjz05AO87T0n8alPvJV95k9j2XOv8JZTz6Ai+aYbI8aCNVzw/vkc86Zm3nbhsZz4xmMFEA/koQcf4khFw5qamkgJiD355JP13xELwxDP8+T3NnPiiW/kuWefZ8b0mdJ1R/6rgaiYI8yPUBsbYdqEbkXE+kl6hrRkFEtmoRb7w0OjtHd0snnbdoSK8OUbG7IpMhlffFWYInrPv7SEV1dvIFeuyr+Wae/sYnh4lBkzpzOkaHdK9Cwf1hdbZbCynDFjOqO5HI7r4ihi1pBK48pXl8slOjo7aBrfrfpzQP4tWLuGoXvvJTs2KnvM3+3h/N/g3C5e67NLxMpOgi3pRu4t1/hdqUR/NuTDl07l8svTTJu5VYMfUdNAVqMK+AXcJIoUGSp5mbiawfWcOqlCvialrOK6Dp7vUMwPUiz1aGCqoCkdy7v6bo49Zm/j0IO20tG0gYS7TbRy+I0+GYGTOlAKpSNSIC0qRCugJdHPzMn9TOoOCcWHglQsWupw7+86yddOYiw8jNHSUZpQh/CH+xyamqfjOTV8r5dubT82pTxcfKBMWROwpoifEX1H++Xl3Hbmz9zCu8/P4Mev4jplQoGxME6LY590tIFTT9DVW4OjFYATJolNSNLdzvFHN9HYXMQx6r949rw0yYyD67kgUJp0QyaNc2lOVEiUMiQVYSv27lSkoSh+yjiJooxEmThvBA4D9jloEoGA43A10ISviV9NvNiVQXUxctipyFVdF6cubf7iId3/i/l/T5mxmLUpQUBHdZCDSht4W2k5n86/xDUjT/LVkSf46vATXDP0eD19ZeQxPp9/lM+WHuFTpcf5UPEJLio9x1tHn+dNQ8vYrbgF64xSkcYtiohMtS7B0InIxIPsXV7B+aWlXDa2jGuGX+Q6tfGv09Vq8/NKl/95Eg+fH36aS4eX8rb8SvYfXMIbR5bzfgGxz4wu5tKx57ls7Fk+O/aM+HuGy3LP8LGhpzhkdAMN2jJSN+t8GCJiPfhxTcByG2cVXuUDxYV8XE71suHH+VTuES5VJOtS1b109Gk+pjY/oXefUnq/ZPLewkLeq/LvHn2Rdwl8vqe0kDfnVgh0bcdVn8smSSj9j9WKBfMJzeNZpY2cV1rBpaMr+PDASs4bXsk5I6/y1uHFnD/yEhcVX+bi8nN8oPQs7xh7iXMHF/GWoUWcrnenjL3IyblFvFX3ZwuE7VfZTGttRHoZqScuqZrBD32a1Mf9R9fznvzLfKj4CucOLOPNPWs4e2glFwiIHSM5HCnwcF7lVc4tLeJNkt8b+pZy/OAyjh1exXECrm8cWM+Jg+s4cWg1J0q2p+Re5Yz8Ui6SLD9UeJoPFJ/mzPzz7FXYQLpUxpFhCzS7KiSkPY7ka59iXSVgnZHSrtPmxVrslDmgsoq3hws5a3Qhx/Ut4ojeFew3sIk5Y1uYmd/6WtrCjPyutOfQNvYdWsf+gys5uH85xwwv47TqEk5lMYeVX2Ev8biHeN1dIHWWAOi0/Damj/W8lnqZnlca62XOaA9H5tdyevAKB5c3MLk0yF6Fdbx97AU+nnuZC4ZXa5t3B1MFXJ3tw4xt7KF3RYHBFUXcjSPM0BbUQYOrOXH4Bc4tL+W8ysucUFjMtPIO2RO/vmBFR4PA5t7lrRxf3cpBY9uZqijRlG0jTN6Ro3Ogn4mD29l3cC3HK3p5VHkbbdUCrhYJkVFlnY7Sf/fpuFDbsImKIkpFLQDcbIIDDzqUz37u89gI2O9//3uOOuoourq6sODJbucdeuihWBBj/+rRAiz74603aCvTE5ix37Wy25cWjNnfHjvppJPqf11pv3v1AUXSUqlU/cv3NsK2Y1sPv7vnPgG4QS585wXEbpWNO9bKv1T41W03s1dbI7Pzed7S0MA1+x/KnE07uejUN3L9t97L0WekMa1/4i1vbeemmz7OrDlJ3PQw7/3YsVx25VFMn1/k1eV/4Kgj9+M973wnV33xCg4/9DC2bNrEti2beO973l3/LTT7BwT2rz/32msv0gJnm/T+2De8gQmTptDe1sG27Ttob28TcEvQ1tLEekWvZkydLr03BEGI63ryNSGpVFa+cxkTFQUslUsYE5NO+QpcZBk/YRKLl6xg8fJNrFUfsk0deMkMZfmjWXNms1ELqba2FrIK2CT8BL6S57l0a2v2VW0B26umH5F0p1qrkUok6OroYOu2bZx73oU0NrVgZBPG7v898SsvkDSByv53a9Z/vn3nP191V007v7w4lnOHstDr5oTPb4IyP3drzD6om+/ecggfuLiTtm6fQr6Zkd4GiKbipyYQhJ2MDTeqbqdWAw0aKI+gEtQJp9IuSYEeuy8cy+FpHGhu8mX+y6BPmyxQMJ6ezQjGMdQKBgV9MJGKqE6pEFEqBBgZU0e8hZUK+d4hZk6NKJc24wgEhU6RUnUmv75/Apd+yeWiTzRz/sUeH/z0CNuH5isiFlCpDIqXFzn2DTFNDTnNYiOaUrpMjCdMFoq+miOTiWjIbOW0N+/ggL0qdQcCEbGp4Xh9HLrfJt7zjmEOO3QHKa+3buiNyZP213DkEVmB0hLVXExlqIDjVHAaPOzKozAU41RCjjnUZd/dFrLXjCc5Yv8/ctknhzlwQYkoHxCMOaSyGRqa0ziJEQ7ZK6S73WVlYFiES0mRMRfxq7GyDsYRX5FcaiBhxfzjHpG6ZgGD/DnWGWQUjZ2T28QCgYv5hTXMk/OaozR3bC1zdZ2fW83+cu4HDq7gQAGKvXKbmTq2k/GlUZIC7l4ciGJNkgzQyKIAqgAtVKV/NtrYVSuyd24LB8l57qu0l6Jn/zrtl1vFYWMrOVyAy14Pk5M9XM/2fm+1317tJ6l2xleK7Da2iQPkSI8WwDlGoOKo4UXsP7qE+flNjKsM0hRWpEdQ00w24sqOZSBeaq5HQjRmFXZyiOi/QXXeMPoKx+YXc3xusRzuixwx+iq75zZKFps4amgpJ6nMm0Zf4hRF/U4bW8qbCqs4fGgZU4o5fE2siua0Q42UIszUZwAoUIwnNz0t18fxA2s4c2wR5xSf5/z8C5w/9jLn5pfwptxyDh1ew6Ej6zhjdDHvLi7j/eLlgwIrHxx5kYtHl3KO2tpzbAstctw29uRKujYK40WetLdKbMpayFSZlRvmDUPLeZciY++uLeItpRc5ZHg5DdVRGqIS+4yu4W0ji/lIcQWfEmj7TO5pPjv6JJeOPsMn8k9xSf5pPjb2PJeMvMTHhl/iIwMvcZp4OVTyn6v2J5RHsdtpxqkLlMiEhE5ArMWYg7QpBjGjD50GrE7pgqt8Vw9thTLH5Nbybsnhs8WX+NLYM3x57Dm+OfQk3x564t+k64ef4zqbRp7hKyMv8zmB1I/sXMjF25/ikwOvcGVuKddqPK5X/WtHntL9k1w//ChfG36M64ceVXqknr48/DgfVr+OFQDqqOQx4icVFekq7mRvyeTU4hI+Un2GT449xEdH/sh7h57lXcN/4r0jf+L9uWe5OPcCHxeA/Xh+EadLLlbvstWqOonkXxEUlc4bkF9kunTqTYoYXlR4gY8UnuSS/GNKT/Dh8iN8WvK+TPyer+jl7Op2MlEZQ1yXE7qTVPXJf+shVaY70Fg++CiN5Rwtna3Uxirc+dM7uf322+vbjPZnI2666Sauu+46cQ/21/JXrVrFl770Je6++27sX1TOnj0bG/2y24/vePvb2W+//WS3HSxA++EPf8hHP/JRkslkHdzZ3x075ZRTqMUhey/YjXef8xYeve3HHKUIwUfnzuF355zLxks+zYUDg7wnN8KHwoj0z37MScPDvHHafD54/ofYc/cDaZmcon3OMFtqd9E1bw3v++RsuqZvoxCsglrEnAlH0JKaRErAZs7MmSyYvxuN4uHs00/lB9/7rgCPzz777MNBBx/MQw89hP2r0DPfcgbvv/j99CsqvHHLVlKNTTiZDAhkjozm2GOPPdmmCGI6nSEp8OU4PrEW88MjerfnnqxZv0H5KbJ63ygAWa3WeHXZSoHPlaTSDcTGl19qUVCjWfcOff39zJg5g+11mgnSAmMpRb0czbmR4SEOPOAAenr71EZMNpOlUbwkEwlyuTEu+cQn2Gf3BaCIXv6pZ9n+w9sYryi7/X5sqPr/rYr1X2jc+S/UrVc1xDhEMlYe2xJNPC4FeiXtMOv43Tn4DXsztLPGT3+0ja99G771jZivfTPHlVdV+PKX4Tvfcrnjpx73/z7Fug3jqRbGMzbQTKlscNIebjpLNVdVfqDokM+UKQ24pkak6AOOAEjVp5TPUCo4GBnBbINLUsoTq34cGJICc6n0LqWRD61Pkmw2yeRxIcce5tGc2IajWRlqq2/n6Dj++OPo2b0AABAASURBVEQbz7ywN0tWLyDK7EfoujQ1BEzp2Mabjxvi2MMrmHCIUr5AHKnfem8EZkr5MkEV6a3B94u0N67l4P1KZP0R0W/AEc++s5XTT3WZNXUVJxzdz7iGRTSzlhndyzn3zXkmtG9UhK6AlzZSXlBD2O1ZEcDxwJGzmzN5B5/+cJkrL9vEdVflOPdtO3D81Wj3kqCYIHbV14wKV2q0ev1c/OF57PAjnpXpy3lJUfCJRckRzxXjUHMM/zjH/74nkV6H6q69+vIm6TAgEyjpmlZ0Mh3WSCklFfUxMjJO5FjRK8VysoZYMgwdex8K4EjfRUsqJqpW+40ijQZXOijSJMOIhKSdjMtkBZT+dUoHZRIatHRQEg9F0rpPKiXkOI1TI3Ag0PjUgR41PKdKQnqaUJTLiwN8ozdqv4ZLIM5idNQ/7JPulRcJcOvEVX4iqpFUfdu3hO2vnGNWvPmiZUsblU+LdkutQGu1TFu1qDRKc3WMrOQR671dnboq7Guue2rVEXGJAxMr0yaVSVKiORygu9rL+PKA0pC2poZpqebUzypJOYqGIE9LrY/Oyk7GlwYYXxxkXKmXdpW3US9f88qSs8mRMGO1F6q/tqFIY6BmJNMCE1RncnkL46o79Vy02dJqNIZVOqojdJd7mFTcyrTSVqYWtzFZ9xN1P0lXez+puL1Oo7vcT4vGweqABX7qDUay9SQPR1Q1FJJhhKP+WhlEehnbQn+W7LNNkR0z4+JKj2x/phS2MbuwkTn5dczS9S+l6aV12DStuIEp5Y10V7fREvbTXhtkYnkn0wubVXc9s4rrtWhYx/zCeuaqbD2VNjK3tKmedivqfmyr5DgqfiU18RKqHyj50iEL7udroXHc2KucllvMWWNLeZuA4lmFF3lzfjFHjK1hTy06po310FUaISNHF6luqH66qu8IQES6t/SS0qdxpQH2HlvP0YVVHJlfxpGid9zIco4U6N9vbAPTFKmzOo10RWTs8EmacT3V6Vha/03JFUOpWgCr19Cr6JczNsTu8+Zy7LHH4Qu0FAtF5s6YxdGHHMbPBMzwXQ449EBmz53Nr+7+JdOmTWXixAnU/+JwaISjjzyaoYEBhkcG2Wf/ffjxj2+js60du2Py/LPP8pVrrua2W/+JYw45mEsvOI9jW1voeOllPpBI8sWmFk7bsI2Gn/6Sozdt49jhHAeVykwfHWKWFmJNa1cy/MfHcKvjmD3hdHab9ibSTopJUw3plj46xpVpbXBIFLMMb0zKTsxhXNfuxLJhcd8OTlNbszWHhlat4YD5uzOxs5uKtgn9ZIpLLrmEbwpoXnj2W0hoXs7VduEe++3DXkccwPi5E6l5Vfysx5ad0quuNo1kQKRdlqpsSazZlkkn2aHoWXdHJ9YlK7JCVbRtam9uYY7o7bXHbqRTKYrFPKlUksBGLFyfp559Dht1C2WDK/JXyJYZ49Pc0iag1if5dpP0U8SyGS1NzbipBEcefywXvf+D8rGuIprr2PTtm+ns6dWcD3BiIx0z/00a9V9v1vmvkghliSvq/6APj8qZPFErUSyX6Vu6lZ/e8ixXXLmYb31+C9+7YhM3f7Of795U4JabtnPLt3v42pd7+PKVOS75WC8XnNvDhe/oV6hzd4yZD1FGggVXk8BR2MnEFbqaApoSDiZSY1GKqNjGji0OuRGPOAxwvUB1A4qFEuVyjOc6yjNUSjXlxRg9e9kqmeQ63nLKIAfstkpOcAsIRUWmkWo4nlqtjUq1jdxojYZUgbnTBjnr1GE+8+EMzcn1OFLOZGMsWi7yExgpfErbksJkIOPnSB4pRjls/xFmTHqWJm8hjYkH2XPOUvbeax2tqdWcfOx2vvqlUcmgl1tv7uUTHyxoIiwXnyM4yaiu/JVCldJoIJIOqVaf2CkTV7aw95w+DtlvmybUesjvICyMkWiBRFtMKLmXC3mMaKQ6h3nvxd3sf0ialytlXnQdhjNJIMbVZ01ex4nBE/9Gz/+op6OO/XNSf+29dTC6xfa7nuofKvja1ZgQTKQEtlBsVFrPTn3Awda3RS2tWPmR3rt6ZyRb+06lURayDfWyNu/Pk81/vb4dA5vsMzpsPQ2N6keqGxLrnyt2HF1RsuXcAHz7F2oCUrGpqhZyvnorXuq0xYAvx+nozevtxuqTkfGUqspoxYLj2K4pRUqhnmNdbWvUD0dm16hOpKdIdI2ujh5iXa2Dt+3YZPNdZRrdhGJeJ67KWVkoS3RF29RANNSAnsETbd8m1fMA1wSgig5R/b3l2bZh8+yCxMCuW/V/13OMbdOPwLaFDtu+UZ9tvqtynsCDbcMVgHpdvo7K2fYSyvPUllGbsRIq7+rZlXxilZG4lWNz9aDT1jO62rPer3od+/Ra0stdsghx1S6ib+eYJ53YlULNs38n1eUQyoFGJCz/4sG2HIu05SkpQOgpzxVHvuglBZCSsnWJsEbyz5IfBRKvraWKkrVRf17n2xE/dtz9KCapRUejbHSbIogd5Twd5QKtiqA1BUUS2mZ2NOYiJCJIT1B/6rfYMbF3Rh+v36e04MjWqrKhFbKi26zdjIT4cMSvLWdl8npZ+2zpRlZ29QcR+m86JQb1LaKlUmL7bXcQLXxB0q3Q2dXBuI4O3qotw988fC/7HHEQ4yaMp6W5ie999xYues+7mTBuPIEiPrfd+iM++uEPs2X9Wi3W0/QO9vPl669n/m57sPvs+dKCmAce/AOXf/Bi3nbYoVz9pjfz4UnTcO76Fftqy+7U/kHO1Q7NnopAzVHUa1IxR7cWBI3VMgmNsdVbX6ClSWUSPdtAoee0mUC3vwczMgeQzU1gdvPujPMmUlwXsf5POVY9OcL49j0wjhyCVu8DzzxJ4cbvcPKWTZwncHeagN/OJ//Ep88+jduuuYIvv+9d7Jtw2HbrrSz/xk34YwUSxmPirNn4na1UNaZV+dKZU6YxNpIj5SVIuT6+BtbTRCpVCkyeOomBwSE835NvNNS/e+Z6tDRlOf2UEwnLY7Q0Jhjf1Y7nGmra2ly5ZgNdE6bQ0zNAtRpQLlUplWvi22d4dIypAro7tm8j6Rka25tBgO8AbR1//BOX0jxuHGH/TjZ//5/IPvsCrZKP1FtTLsbKjP/Xx/+l9pz/Kh1Hg2J/I6ZFK4xDNdsvbOvkrOx4Tqu2aNvA47hazOnNjVzQ2sHZ6VYOk+M/VluOB6Vcpirq4I2FioI5rF0PD/6xzLnnPMn1Xxhm/cKJFAYl3KyLKyRdyxVwK33Mnp7AM0Wx7VAxCXYIhCUyzZhkjbAaa0K5pFsNKdXbFRWI8X1XIWKjdyjqBMbPM7FrKd/6SjdnnriViS0vkTYD+OTxTQ+N3jDpeDNTxy/jsAOWc/45w7S3LqJcGCQ2FdwkBAqHjOVCQoW4/ZSPcR29D/RcI5kqa8twiKs+GXLp+1/lJzdH/PT7HcyaMowpjtCWHuLwQ1Zy5KEPMW/KizQ3bifdUBKf6EgQC2gaY3BE0zgy6cbHKlsgJUaA1PEr4CoKkA9FzyNOhkRemTBfwRuNCBIRYWOFRGERn3rPdLyJSW4tFlnUEFIUSAtxNNljaxdlMh1i/v/jMOqmTbr8p84/r2vvbXqdkL236fXn/+zV0rDpz+v/pWeb96/T63X+PP/1PHt9Pd/e/5+mf6/uv87/18//p+38vZe3/f/P9MHWez29Xv/1Z3u1efb6v0u2zP9X+t/Vt+/+d/Xte5teL2Pv/1J6/f3f6tXaO5uyAhpTtu5g+ZeuI711Ky2y49MmTSaVSvFNAZgjDz+SUQGssFjh2iu+ws3f+i4jQ6Ms2HdfLvvsZ7ny6qs45oSjeNu55/CjW35E7/ptHHLggfQO7eCBu35K8YUXuePt7+aIlevpuvMuOu64nVPV3kE7dzB/bFQguKJIdYQF2J4M/OsY1crUys5erXUu9O6EcgU/StDVtgByU2nL746zppXSYo/cqw5hbwOt3mS622eoqsEEUN7ey+ThUY4eGeXgVcs46KknuK2lg6lf/w6jZ7+d5Ycdx/o3nkHiS1+n9vNfEinyZbQCcsiy+4LDSSc6acq2M9A/TFfnOFC0t1INQUBLHobGpoy2LDfT3t1KXlH+kVqZkiLo6XSacd1dDPX3sPdus5g3fTLtzQ0UC2W27+jF9VOsXLlW9VsZy5fq4KtULClqVpYPTLB27Trax3WT6ciSbWnk0GPewKVXXK3tzJn4A0MMSNbRL+6mvTCKq8WJBftyx0T8/R7Of511Q2AMCQGs2cIH3UKoy0d6WTq4gwNTIe9u6qIlNowqNHmIMMWZLVlOamrlhGwjb53UzVu6Gji90+f0cS5nTO7g8AnT+P3Ph/jkJzexc+cUYuOJxUodiMSmj6kz1IjXS+SW66HTnuGAai1FLEBUGoGwksTxk6pjKIxVFSoNcD0XT2CsWg7IF3xc0WzJFhjX+hyXfbzCFz7byylvfIGjD1zC/vNe5IQjFnHxuzZz2Ud6eddb87Sm1pHS9lA2A0b9jEKDcSLR1NUY8RajjzrIi9VX7U3gJzez5/y1nHvaDg5esIq27IvUqoNSxirUaiSdCimpTqmvRliqkMxEAnAulbGKUpVkOi1wliSohBRHy7gCZY2tCYwXUi0WQMu6ZJuL0+gR5Q2O9rOcLPhpD1MzuGWfbLLCAYeM8s4PTWeo0eG3oyVeTaU1Xi5JaW+s9iMn4H+O/5HA/0jgfyTwH5DAP0QRN3aR+UNmnDaBsQmr17H1hlsoL1uO6zkctNc+zO2ewtMPPs4/fe9WTnjjSYzm8rR2tvP5L11FSfa7vbOT8y64gHe+8/3gZXBTCfaaO4f8+tXcou3HU0YLvGH5ako33kzi/geYPzbCpGqB1rBMY1glQUxN/rDiQNU4sskO1nX8JQEXewegXFQZA36z2uqmNBBBX4pkrhVyGSqjDtlsG5mGLHJSGKG6lkkTKHguXhiRUZsdlTFaNq5h+lAvU3ZsZsZADzMVGBhfGqF1dCfbnvoTkfirJFyauyczeeY8qgkHvy1LUf6vloiIUjHFuCT6Lvb7yy2NjUTVCi4xBqhWqwwODrBi+TJFvLYzIBA52LeT9evWsUXbmDbyNTSax0mk6RseY7hQYaxSJafIW1k7N7Z+pqFJ7zPM2fdg3vPej/CxT36atq4maltWs/OGb5H74Q/pHOwlIbRpZRarXUfp7/n8L/NvQ82xhqBkMix1DSO+Yarj05LwFXXxMHmPgcGQ9YrmDDQmmDC+mf3HtXLc5C5OGtfOe2fN4NNS4C/MmcNFXS3MCyra2gxZuLrEK8vayQ8k62Ak2WRo6QyZOKEqnFPGrTXixVnGhgyFXDtG4ColUOL4VaJaRc+QSLk4mljxayNkjMFRRMsQ6aoU9dKQeFZbhWu56rNbuP5LW/nip3dyycUbeO/b13P8YT0ka8uJimWcqAFP8VjpCoXRWIoXkc64IEReGKsRWmXPuprIrvbgY4VgizQ0j9HcMgzRAJEqOgIckvaZAAAQAElEQVSmiZYAkywTxzWBqphUc4SbCLFKjELRxkG8gfS6nmyot6Z9clTC9XwiybGcj4grLnEGQoGtykhEOOqBIodOU4JazqPWn8RLZUh1DXHmORU++fE5rErF/L6aYEcmQcmJiWxjApb8z/E/EvgfCfyPBP7/RAIysUSyp1WZb1lSmkdHSd77IOuv+zqFhc/i1ApkWhu44IPvZ3PfALPmzuPUM0/j2m9cz5YdWzn5TW/k4AP25d0XXojneOwxbw45RZx23vdrNnzmC3xgZ4Hq175J98sLmSmwM7VWplHbmTLzmFC2PpagI9l5oUEv8uTHfEV2HIuf9OJ/PY3KRr1DciG9RE5I7Bpo0GJa25iFfJ6cthNL8k+joyOEUZVyZZSQGpELjXPnMtrUBlGKhFBfSsjTFfBMBQEp+ZGEFvMmVgMOtGjBv/Wu+6n29hGamEiBgJmHHYnb3M1QISaggZJ8jo0BVEqGYtVQjT35uioJx8UXGc/Sk+Oqyv+O5cfYsGETO3p66R0YYqRQpFgLBbpq5KshfQKqQwpAjJRrDCkqliuXyctH4nm46Qxnvu0CPvTBSznkxBNJpQzBopfYcvXV5L97I12jAyS0jY/6EUpcRslVPxyNqm7/Lk8NwX+N76oXk9NW4yKBhK8JDf9RQt0/28aCTJbFtSLb2kucvnsn1x29F+fM6uK4hmb2aamxW0uFKakiXckajUmXdes2s3PlFtr9BgIp1Egp5Ke3LiUsdSuAFAucxCQTg0yf1Mv4lm3aOlxDxn2VjL+NnJB1YCLcTCgsE1AajKgp+pVIethIWH60QsU+C5g1NErJBPZqlRjjJ2hqckgzSIe/ialdK9lnjzXMmr6RbGqbwNaYlAASaUNsQjBJRaYMSYEYowlkBGREhVoVYquEjoMxRluEaqMMjmOE7F21HVEai9ATiUSaoOQyNggW/XuZmBhHgDKql0tkfPyMR1VyrCqUm8o4NCsSZulXtGpwPZeGFk90k0TFWKAU/AYPITrcarcm4zRCZ08q7hyttKZjvNmSW8SpZzVy2XXH8YI7ygOSVW9LVtPVlQFw+Z/j35HA/2T/jwT+RwL/cBKICWX3YkWKqIMfWVJaR/toeeSPvHThO+n/8Y8pLH0FMzrMnGlTmDdrJmMCOk0CJ0cdfCB7TJ9BMJoTmInI7NzM6E9vZfP730/0+SuZ+NDDtGxYQ3NZYC4M8OrgQF4iRm0akBdAh6urH5v6e5dAT6Fy/+3pyq805osUFGnzZbdj1fCzrYQ1h5LaCKIKiYSHp3L5/gFGtm3HCaEWu8TTppLZdy9K8hmx5UNgJVITwln1foslyo7LgJ9kQ0" id="336" name="Google Shape;336;p18"/>
          <p:cNvSpPr/>
          <p:nvPr/>
        </p:nvSpPr>
        <p:spPr>
          <a:xfrm>
            <a:off x="155575" y="84138"/>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sp>
        <p:nvSpPr>
          <p:cNvPr descr="data:image/png;base64,iVBORw0KGgoAAAANSUhEUgAAAmIAAAMNCAYAAAA7gxjdAAAQAElEQVR4Aey9B6AkRbX//6kOk28OezfnzLLLknPOKCpZQEkqGFERMYEiSM6gRBMoCoiACSTnuMRNsDnHuzffSR3+35plkaf4/vB7TxHe9PaZrq6uOnXq9KlT3zo1d9bpN8RVquqgagNVG6jaQNUGqjZQtYGqDfz7bcChelQ1UNVAVQNVDVQ18G/TQLWhqgaqGni7BqpA7O3aqKarGqhqoKqBqgaqGqhqoKqBf6MGqkDs36jsalP/NzVQ7XVVA1UNVDVQ1UBVA/9MA1Ug9s80U82vaqCqgaoGqhqoaqCqgaoG/sUa+BcAsX+xxFX2VQ1UNfC+aSBWy5Z0eQ+nwdbZRH9f8Z/lbyq36bm9bsqzV3tvyab//8iWs2TL2aulSDf2qkv1rGqgqoGqBt43DVSB2Pum+mrDVQ18MDTgxAYLWlyhlthxKRunAqzsh81XNo4+dBIYA7FHFPuEGEzs4ipdxqPPc5SXII4TKu9X8tGzkuNT0nMjBo5UEhqxwNFzVI5K2wU9KKrdsp6jcpbK4h+I4jfbsFfbpi1iZTVWbvG3MpVcU2nbUdlY+QX1o+C6qo1kpHp80DVQlb+qgQ+wBuTePsDSV0WvaqCqgX+5BizuseDIqKU4ikhZ0CSglE8YepIePQmfXj9JXhQKVIVGNUxA6MaUvZCyI5il+0wYqVaJslui3yuTd8tEpowfBeLoEjiO8iBvEvQ7KXoF3LoTDqHjkQ59EgJRZc+jN+HS70sa8ffVVuSE9IpfSW1Fuu93Hbp8R3keZdcVoEuQjBwir0QxEYIXk4whHVABYsJlVI+qBqoaqGrg/dKA8341XG23qoGqBv6fNfBvrhhvBCxqVYElYgGn/lyW/LDhxENHUxo+jp4xY+kbOZq+0SNonzCOdRM2Z8PYzVk3fhKrJo9n5eQJrJo0mbWTJtE5fiK9YyfSpWfrJ0xW+cmsnziSNZPG0qH83nET6RSPrnET6B0zkX7x7h4/io4JI+gbM1p5E+geO0Vtit+Esao/gQ1qr3PcZLrHjSc/RvcTx2Pr9IwZyoZxIyTLRLpGb8ZalVk7bjN6xk4i39hMl4fAoDpWPasaqGqgqoH3SQNVIPY+Kb7abFUDHxQNWCfhKmwUCY6VHUW5hMb6hg8l951vU/+Ta2i65CJafnA2zeecQ8MPdf3RObRccrHoCgZcdjVtPzqPAd/9Lq1nfY/mc8+i+eKLabzqahquuYqGi86n8dyzaTnnh7T98HwGnHURA867kJarLxNdS+slV1D3o3PJXfAD6n/0fZq+o7IXXkHz1dfScM55NP7oLJouvIABl19Bi9ppOO9cGi6+iAFX/5jWcy6i8YfnUHf+2dSe+0OazzqHgWf9iNaLL6fmsvPYsO0WAmHanow/KG+iKmdVA1UNfBg1YH3sf36/qhJWNVDVwPumAW0CanvPRo4M2uHTVqGho74eb9utSWw7iSUzn+f1Cy5ivoDQ6xdfzZKrb2DdK8+R3WYK6emTmfvkUyz80RVsOPsyFp57GcsefVLPtqJm6y159bEnWHT2JcwXaHr5wktYdvVVrLrrN7g1Edltp5LI+Tx32ZUs+OElLPnh5bx+0bWsmr+Ymm2mseDBR3nt7CuYf/0vyIwezNIHH2HGBZey+JnHyQ0Zwet33MeC869i/vfOpf3ci5l3wVk8cc3FdK9cSnb76cSNbaTKqep3xN43y6o2XNVAVQNWA1UgZrVQpaoGqhr4pxqw3w+LFA0jdkiGYL9m5Ua+kJkvEBNQv34lA2a+SHrRK7SmA1IznmXBFZfTNWMGprOH1KtzGfzGbOpmz6DutReZ95c/Euf7CE1ItHQ+zXNeYeCcWbQE7ZRmP437u9tYce1Pibt70Afp115m8MyZuO2L6G8qUsyUiE0v0fL5tL4xl/Dxx+h/8WnqVyymae4skisWQrJMucGHqIf65W9Q/9pzNHR1kvRd3ESSWL0N1H5vIlBUTDfVs6qBv9NA9baqgX+XBpx/V0PVdqoaqGrgg6kBC8QwkYSPdTFgYrxI6dDFlHMkezJkA5+8n6Bpn31I12QZ0lOmd/4KgvZ20h3rVaVAb22Selwa126A7k4c1W8u+iSCfvo9Q8OOu+HW1Yp3AKt7CTvLmLCJRJwgwKFx6jZsf/YPmLDfQcSJGmGtMjWlPEMKZVb/5CYaujfQUAoVvcviZJuZ/s1vMPlLXyV2MxTxyYj/zpdcRctH9hMQS4E+Q6+Mdl2Vrp5VDVQ1UNXA+6OBKhB7f/RebbWqgf8wDfw34igSZuKNz2MBolA3sQVmjgUxMYHSeVPC6emn96kXiboKYFK4mST92gZMrVsPRQczYTL52iwtvXlKs2YRuDFl8Survlsu0vvHp2lem6eQgNTEoXgNOUDAyskLyPXT9dJcXvjRNSx47FECIjCGSDzcIKL89AwKC97ADcu4gRXWIRrYQjxkCL5xCE1EnMtihg4lrEurVVf1HfwQ8aZ6VDVQ1UBVA++bBpz3reVqw1UNVDXwwdCAxTVvSWo2puxF3sOCqcgtknBDWhU6e2P+IhaOHk7XvrvRtuN29C5ZTnldp3BYmrrNpuCkktTli6y97zG8orYPXTGKPVIiL5OlZFzSTpJctp5y2gMnwI8ikoGD2xMSru8l6o+U55AMFdMSSIxTKZoLLv6i1fjlgEQpxpR8korSeZGnCFkkzFYmcuIKaWOTUO3GeCQCI1BG9ahqoKqBqgbeNw0471vL73PD1earGqhq4H+ogQjcMBYoUrRJW5X9XoLtzv8eO9z2M7a+5hpoa6bUvZaeuIeUAFXfa69XomaBq63EN2Zi+rtwojKeIlvdSfE5cEc6B9dBX4Gep1+ivGp1RcCSSVJAQG6Xbdn+5vMZd9hBRAJSRbdUiaplt59G18Bayi6U/YiedCjByoqZhQROSFltO47BCHS5ZYdkHAmYgf3DAxDYq7RS/ahqoKqBqgbeHw0470+z1VarGqhq4AOvAQEaJ3KJIwGl2KWcrMcZNhYzZDRRY72QDqTXdNMY+aSMR96JCJM5ASAPZ0079OcxrtCTeJjQI07l6HU9wtiQLEWkAgEq+vAVyVIr9C9ZyIIbrqP94QcE4vooSoFlJ0W5sZmmjx9EVyZHQZE114KrqETsB5REgRCXF6aIvTQKheEGEY6ibDEb/4lN9axq4N+hgWobVQ28owacd8ytZlY1UNVAVQP/PxoIFX0KfYfudC2LGxqZk84RJjOQSAgAORT7+5n7whss9ep4vK6BEZecR8fOOzOvoUFgrIb+Vd2sNh4zUwlW1DTTJ1pa36zntSzKJihkU0SpWpaK56KaHMtWrGbVr/9I52PPYXpitdvAkrpmOuqH0nD0SbySaWRJTSvrTRbj1+AWowr4WpFt4I2GAazNJgl9dUpAjzjWlmRYIeExZVbPqgaqGqhq4P3RQBWIvT96r7Za1cAHXgNu2WAEktpO+iQTfnENW/38CsJhA7UF6JAKQ9zaJOPOPp2hN1/HlBuvg3FTGPTNUxnzsysYee63YcwotvjGVxh721WMvelSBuy9K7uf9R2m3HAlo8/6Br4AmzNyKtNu+ql4/ET1RD+9jtaTjiesr2Xc177AhOsvofHk4wgnjGfbm3/KxJ9dw/BTT6Sc8bEwy58whok3XcXImy5j2DGHU65NgY2MGav+CCNAVkna2ypVNVDVQFUD74MGnPehzWqTVQ1UNfBh0IDxiRVhSg1spXnsFgwaPwFXACzu6YVlS/HWraJl2lYM3Hs/Bu+xPfT1ksSlsWU0DeNHkM6kaJ0yjUH7HkzbVjtTk/VpGTWUll0PoGXzbXGTvrYQ+2kaNICatkYaxo5iwBY7kh2prc+Ew4DNtqBt4mbU1Dq469bRMnYMDTtsz4AJE/CiAmbNSoIly0jXNdEkoFY7bDChCYlCF4S+IlFo+0D1qGqgqoGqBt4/DVSB2P+e7qucqhr4P6aBADffzbLf/56HPnkMfz32GN747a959Zc/46kjjuCFg49k7s9/jlPspPOv9/Ds8SfwzHHH8tLRn2LW0Uez6KLzido7IMyy7JbbefSTJ/LgcafA0uWYKKTn6Wd59rOf5MVPHSP6Ai9/7HCWnf4NghdfgTgkePYFnjzqOJ7+5BE8fcShPCgZ5v/hz5Vny277KTM+fQwvHX8yz5zwOV4/6hgWnv8jvI7llE2f3lMgkGeU9omNbqtnVQNVDVQ18D5poArE3ifFV5utauADr4GEwmGOh9fZzZA35jN89iyCGTNIvz6HwTNepHnuPOL1a2D5Mp793tm0PPMi42KXickUA2bOouunP6PnxRekBkPNyqUMVt7gWXMxHesw7et4+fKraXjscRo2dDJ+9BgGrF1J/29uYcU9d0MpL4DXx+A58xj24ms0b+igKVuHHyZhzXpe+cEPGfHSawxV5GxcSyPZOfNZfOPv6X95MQmTIDIGnaQiuz0pEapnVQMfSA1Uhf4waKAKxD4Mb7Hah6oG3gcNRLGCWX6aVOsQ0q5Po7YkzWJtBXb1kPUg35IjOX4UcdmhbkOfQFKR5GYTye26LV1uTH1PH15PO3EiBFMkW1C9fA9EZejpZvCGbtq6Y+oGjaT5sE+wsq0Vz0/iCWi5Xd3EKhcqcpY0LqM+uh+bn/NdRuy/LwQRfmCgHJNIZ6nZczvyR+5Pw/FH4A0ZASVfETdfYCwSlageVQ1UNVDVwPupgSoQez+1X227qoEPsAZMGBM5LplRAlutzTilkOyaNaRXt5OxP0mRyjF8i60EfBxy/QGpsIzjGoyfxY2SpEsRbqGkyJaUEDnEuoROBK4rkAV+qUCo8sWESzhoIJljjsU74SQyO26P/ctM7N88OuBKjjWPPMtzV/yEVa9p27KxnraDD2dVroHuF2ez5ra/kCrFjN17J5LDWlBQDhMaHJH97bHq1iTVo6qBqgbeRw3Ijb2PrVebrmqgqoH/eA0YE7MRrAgqvflXhoYYUy6R0DU5eKCA0gB8A7Wr1+JqK7IcBnjZevzBg4kUHuvzA4p+mdjkFa0S+BLwKqhCmJILih1M4BMLWJWNI3244PgIyxH7kUBdCT+ZZeKBH2fEScfTuseuuIp0GUW8TByJb4DbtZbchmWEhTVEfoKp3/gWo876GtFmA4nemEvitntZeMq3CJQOvAjUJ9/+Wr/koHpUNVDVQFUD76MGrNd7H5uvNv3fa6D6tKqB918DrsBXUZ7C/v+SHiFOpK09DMaUCQSE4rpaulpaiJI+ma4NuCvng5ekt6ENJ+nixAFCVJhQsM1+hyvpECWSimT5ehZDVELhKex/QWQEkITIMI5DnExiVDUvUBesXsyrx5/ICwd9hPkXXkTQ3omNbMVuSMlN0XzMCUy54lqG7HYgJl/g4S+dzKpbf0/rnnvTfPJxeAJfDasWYV58Ba8sIIaibg4Y1ADVo6qBqgaqGnj/NCBX9P41Xm25qoGqBv7zNSCoJMBiBJqwGInQuJQsUHKTAk8+UTJBSluHpSWAiAAAEABJREFUvb5HZIFZIUBwjNzEceArupVN0VWTJRZyipcupO+VGSAA1F6XJcjVCISlxMcoz8OJBNbUSpxL0JnL0pXwyff10vHw47QsX026sxs/m1NELAeO6pEkW4zpeeJp5l33E9qfeBSKeTpnv0Hp5bn0vTwH33PocQI6FIErO2pGbcdOTOA6lB1Prdm8KlU1UNVARQPVj3+7Bipu6d/earXBqgaqGvhAaUC4RTEkKqAlECyz4EyIDE97lq4AzbBdd+O1hhbmNraysLGN+UOG0bDzLiqZwTS1MeZLX2D9kJEsmreIBS/PpCObpu7g/clsPkmACrpra1nU3MbyxkECdrVQ28SII46hNHo8+ZU9LLz9L6wKeujaZTINB+6OqUlSyvosaaplVX2OBW/MYcHv72LDyy9CY5KdfnAq8dghdLw4h1d/eScdAnXsvDupqVsRhlK9omxuGGmb1LG7lMqonlUNVDVQ1cD7owHn/Wm22mpVA1UNfFA0YCSoBWJGsKpssJ/Ulkt4xV5MoZMgypPefgv2v/supt9zN1v86Xfs/buf07z3TljUY78QP/IzRzP19psZ+/NbGXbN9Wz1mzsY8b0f4rSMgHyZ4cccys73/Iqd77wZd+QQTBTSuP9ejL/tN0y85RdMvOYqpt9+K9v/5KfUbrGrol4umYlT2e/Ou9jsr/ey1V/uYb977mHCMSerzXpaDzycKbfczLibrmfyNT9m81t/zdQrLiE5aqS2PUNMuZPA9NHvlhGWpHpUNVDVQFUD75cGqkDs/dJ8td2qBj4gGhD2wigEFhFjPEMiCsgsX07njTfRft4FdF9wMeuvuZE1d9zDmj/8UXQ3q39/J2uvvJr28y9kw4WXsOrKn7DhznuIHn8a77ln2fCnu1l7442sv/hC1l72fdb/7GesuvtPrLX1r7qKdaqz5spr6fj5L+l+8q8UX3uazocfpOMnP6P9kktYd8G5rLpWfG//DWvu/B3r77iNDb/5FetuuIb2C85jw3lXsP62X9P17P3ErzxH730PsuaXN9N+8eV0nXcJ7ZddTXrWXDL2d8Q+IO+hKmZVA1UNfDg14Hw4u1Xt1T/VQPVBVQPvRQMxioBpS1JoLAQiN9YWZURi/TqKt/yGsoAN51+MpfiSS4kuuohI1/iiy+Hii4gvOx8uvADnnIuILr6E0uWXkb/6UgrXXEn+oispX3A55UsuJrxE6Ut/THDJNfRedjF9V1xEXoCr/8oriS67CufiayiK8ldcQXD5eZjLLyC6VM8uvhbnoh/jXnSZ8i+mcOX5lC+9gMKll1C+6FLMxVcRX3g1/VdcQyDQxwWqd+FF5K+5QUBsPunAYKN96qZgJu94RMrd9HxTWlnVs6qBqgaqGvhf0cAHHojZDjixgxt7FYdq7D6DTUs9m5ynLWN0E9kvC1emFT38u9M+tw7578nm/13R6m1VAx86DWh4VPrkaix5lXEClaGEBxpAoat7W6KsnT+NoYQQSaZcJFcsUFMqkCv3kiv1UF8o0aytxoZ8gZSep/W8MZ+nuZhXuT6Vz5PrL5EKSpRzWUzGww88jF+LN34UJbcMXi01Hz8Sd+IYEuUC9fk+MqVu0lEvDf39WN7ZYpHG/gK1+SIZpe19rdrNFkt6nqeh2E+92q6xVO6jMd+Lla2ulFdEr4+U+KRKAQnfEBkoG0Osjtr+2zEfq6+OyJ79KqMuV6KCJU85euA4Rj7HV7arelSeubaSJapHVQNVDbxdA9X0f68BuZT/vsB/9FM5vUizRSxXGBNURLXu1CgdVNbt8pqaWPQYeUyME+qiSrzzYZ+8E71z6WpuVQMfLg0UBbaK8gglIZFIXYs0GIRR6PJy9CdzuF4KRw9KKhePGEK5pobYOKgYb/vQ6KMCbnyVFTv7nX4sz9BExCbAUZ3+pmbqv3865sjD2DBxPCt2mU7rtVfgfP4kVk4fR/KAXYjGT6LsJIg1aiWOgA/4sU1BrGtMhDF5QqeIlT2SsL7cgB5h/cCbhVSYSl0v8lUDPJVh4CDat5nE8sRGIOWLodHTSGTUhFRAXv0sO4a0/ZKb/IxcigCkIVC6xxjKiQRF9aXsIDkhUFqPVLt6VjVQ1UBVA+9eA3Ih777wf1rJGEdO2iOS1wzVk0BOs+S4csqOHDFy2rHW82ZjmTiBieRZrZd+h45YB/pOVGH0DuWrWVUNfJg0YMFHMqQCWGKNGPs7pzb6050yFD5+EO5nTqB9+GAsUNOwo1hTRzGZIhIgsXow+rDEm3V1q/FHhV9owPLzNPbcONLA9PFSTfSbDKvnryYxZSy5/Xen2DKMxF770bL1dBY/9DhNo8dTcJJEtkEx9CSfWAnwuHR5CdY3NtKVyeBoseWJrRODpzEeqZAlXd6siYZxpVcV+SMBpqipjaZDP053YxtF16vIKTdC4PDm4VTyXPFNxEYyUHlWdB0K40ezsKmB4sSJlAYPoeS6qqPWVE7dB3RbPasaqGqgqoF3qYG33M67LP8PxbSQ/Ie8f1/GRudq24vlantNmtWJDCuyKUJ55sgNKfgRnYmIPnnxWGTLvhPFyvxnpEfVs6qBD7cGZPwbgRLYq408OcallMww6LQv0fyFz9AzWREq12gr0eCYJIErsvhDY08XNh6xFjxxBcQoJVziCCiJp0BUha/xKQj4FIV6co5D6pXZ9P71QeqytWTqWhiw2TSKL75O7bJ2kk01AjkCcWYjdxuNExu6Va9/z31ou/03ZC86j3WDhhEZj8g39GuMWzxE/KY0qmqTsdpzHYXCHNggxLa2HOPVD6fx40exOlejvnjYZmJ3Y73IqKBAXXvCx1LZ9cHKXpMifeihjP32OfRP35Zw2AhCLfc8hQ89pdQc1aOqgaoGqhp4LxqQt3kvxd+5rAVj7wvJuUYmqjj6SKviDs/j1fqYF4d6vJht4NXaGl5pyDEjU8NSrd4Lxq345zhm467F2672gW7t5b+QvXmn8v9d3jtr6cObW+3ZB18DsRBEr4cWLBCpO65FJLFPjyJShc4ykVNHmSxlgZNIiCXwE9qOc4gEWCKVt6dYgD48fQSKEm3IpOhIJQVPPCy+ifQs1LMoiijkQupG1eOOaaGuO6KudSiltAqUe1k8dxH5MUOIyv0kI4EnNrbg6HEs0NOVydLyqWNwd92D3KFHEu1/kABYTuXjyn+zhA7r2IyudkyXdVNwHXqyOXrSCTrqGhhy/LHMzZepP+ZQsvvuQZ+fxqiBUBVsvZLSC1oH0H/8kfQcdxjLWwayWn7EDB3F60+/Qm70WMq+S9JzSMhJJEA9o3pUNVDVQFUD71kDclHvuc7/egX5PrkyKvT3zDc9s/mb0vZq77UIrVSynbCxsZ5kmdrdB7LLRdux+qAES/fNYY6fwksDPJYkk+SNdZm25kayfDaRdfU2HeqRpUBuNVB6U76SFflsmb9P2/u30z8FaW8rtInP27KqyaoG3lcN+DJ2X4PKjqdAi5p1TQJfe+wADTlCAZjk5Mn0tDTR60M4sJ5ESz0V4GKcytiwwm+0a1PZtmwf2IQzfXOKioCFGk8lMQ6jEPtFfa+9k97Fa/EFgp4fM5TCwEE4rsEkDfEWU2jea3dWP/o8tcWyakbERtxFgZugR0AsrM8q8hbgNtST3nc3+saPIRbcS4RgtxPVlOqhPCowrtjSTOlTx1HY72OsbhlJzZEfY+qhH+ORxx6mfq896FV0rxw5uBs7QOiKz377M/6ssxnz/bPJfOwQigfsBQfuT9DeQdetN1OzcjGdr71IMihjfUXZkexGclbPqgaqGvhXa+BDxd/6q//nDlUAh2pb3/VeyPoq+Tk2NW7r2tVyLNdplOvqalfV6IhE9jsmjvJcPQu0LWGUVjZlj8oq1t5GxlDyfTq8PIN228CBl7jsdUkLI49twa+LyDT7rJOjDIwL4mMpUsXQUHHWRitt64TLro0KJFjgJFmVSVe2RlRBLh6t7F3V8JU2bKoX6+G7oUjlig4oiIdtsCRZYs0uRpE8zX38v1L8d42//RYdtj1LvP3Bu02rfvX8v6EBayNJa6RKBE7Mei9DfNjhTPrRj0iPn4zTWsvwzx/H4B9dTHvdAPKlApkRgyk5XsWeiy4VMKI7bJS6X8AmHD0Vd/hwAi+mX4NLrImdULYeUru2m/Zf/YbBO+3IVj+9luSECSQUtYprG9jxh2fieT5m5qvkBHI0TLBkNPp6MymSe+5Ocuw4jKJuxolo22lrFiQ9gSlPMphKWQ010Bizfw2p5ukaM56WUz5D6/HHM/Tzn8U0tuAJVDYMH0Hc1AomxP6/mRGuon+GSLJM3G0XqK0T1dLRkCZdiPGSWWomjmbNQw+TeOJJmnq6VDd+0x/EVI+qBv7tGpDZmbfRv739aoP/Yw1U/NX/mMt7YCB7IS9v3ecaCsbIgRkc/fMESGI5WruyDHQNsXcoRSVl8+RZcVQuVD0EqHytYEMD68Trjdo0rzdHTP5oBtwV5JraaWhYydLnFzG1cRADm4bQkUjQp5V+ucLViHmMnXvQ4SjP0dUadNFL8FxU4pU4ot/1MCpqn9nJIJKsKkakPHt9LxSrsK1mZbb9c9QzK4HlZZ/p8f/jabkacbO0UV8xNm0k50ay9yjv3RPV4/+YBiLZRyhDt6DKjBrL0MMPwxs+BhJJYgt6Bg2k5oD9CQcNYtWiJaT33ps12Swl42mcJGkXSOn1khS1XdehcTp6v71Y+PAD+GGJpBi70mciAk+UK4W4Tz/PolvuZPiEKSTSKezQctJZmgYPYbWAjrNuqZZHG0FOqLrdxmHFmBFsdta3BfBGgHxArLZNfTMjd9ud/nSG2BhMDDoJ1E6kVF71ekaOwh08kNzUqUz69CcJtWgLVHDnj34Us64TUy4I/KmW5adLQbq4/5bf0vH6cvK9ZYptrSxauY75z89i1D77qnyZVE8vvhpRMyqNfJNE4l90VNlWNfDPNGA2PrAXSxvvqp8fJA04/25hraEkA0MqNCTlrP0Y+V99yGE6RBgTEYjKBqzzdSSgFujYv2aKlWPikPXKXON7xHFSq2ujCSDBM2I04XPbM3KnWiKTJwq1Ok4UmbZbkpW1RbpyRQoNGTo1SRQTeqb25IfVthrQGes+wGhrwqETn5fTPi+kfFb5dWrVoXJo1RyKIt1YmXR516e6g52Eyqph+2YnI8vVgjDLT9n/T6fVnAV1liL1wcRGE5Ej3TjSzUaKlWf7997o/0mcaqUPqAZkIpRl1J4GXUSS4vhReJMmEAqACQ0J2Tg4AjRkfYbvvDVRVzdu21AS2+/Ayvp63KOOpuHcc2nfbHPW+Vnqj/4YpqkG+ztejoy8b+Bw1g4YQrfGbaBIlSGgJiqy6oUXMYU8JoqUY4jDkL5Zr9Pxh78qAhVUtBmjkRJ7tKfraDvpWOIhQzBaIMnIQQAvdnxGfuqTrEt5imc5FXHLqoLq+U6CrkwN0xQNC3O1RM0NkEkQ+A6uC6xbQ889fybnhNmq7xEAABAASURBVGiga8yUMY5Ht7Y/tzr5BOpHjyVR28z2x53A9hecTWHiCFbPmUlcLEje0DaP0SCU6sSselY18G/SgGxO7v6txjTECA0VeiuzmvjAaKDirv7t0spz2e2LsgkpuTEF7R1YssL4MjDdVkSyxqVbwSN7a1MxoQqt9Q3PxwErtE0RaXKoKRkatDJ97U9vcM81a+npHEg5auL1WUN49YUGWiZtxuL1/TS11rCsXKLXddg4GVBZxVruhkiOFSy/5bLwjsGaRHacwEy10+v7RCokscFYyBNXnK/hvR22b7aO5WPToSaKwNic98bHln57rVgZsTLs1ZHshlA6+xs5kl6PVeq9nbFl+N6q/G+VrvJ5nzRgvycWaSHSnU1htD0YW8OSLJ4WTa4dkNpDX/r66zTlS5SWrWP44YezbNokUid+iprPnkTDEUewduIkBhx7JD0PPUttGdbmcqTP/Ca5b36VroljCdyEONozZERLAz2vzQZtQaLxYMGV29FBc3sXWQ2UUMUcRaYdpUvJFIP23IMwCDFdnRQFogqrV7N2wWKi2gzp0cPpd1xCjSnrJ2JdHYG0PpHb0qpR4IHGskVgYocTlokWLqH3qWdIhoFakgTyJ0WNIW/4SFq2nQypCMczGC3eiutXMqA2RYv8T1Jbs5F8Q2xUTR+Vi02KqmdVA/8ODVibk6m+1VSs1CZSsnp+gDTgvB+yWpcXqmFrSCY0eIEr8giMT6AVLFrXunJudpUZGRXUaSNIusiZgpfN8aqA171RntXajmgMHLYphrQ93035rynu/mmGNa+P5IVLQvp/vobBzyxkx5oWhmUFUepT9Ply1s5Gxo6Y2lQszrHj0e07zNK2pD8kyVb7i4faWJxMKlrgqyQ4mohsQuK9fQzYrHdNvirb7Zy1irqtr0AmK8W7rv5fClYGnkHSi3QNRDYaYKnkokmJipzK/i/1qjdVDbxdAxaYbBxjhoLGX8PoUThBjBfHby46dLW2ny/T/tos6rv7mHPjT8lNm8iEb3+NxLjJOH6Gvh2m4332CPw4wfJ7HyUhHp0jh1Fz0EfJffJIom22oy9ySWqspQnpe/5FFt5yG6ZUwo73EB29G3DKeQGuGA0PXBmvhjipthZe+MsjPH7rb3nlT/fy2mOPMu+Fp1n2yku88tjjJKdvyfoBg+j3BfQ0pCrf+YoCkqA+uCIxEjgjckjEylMUrmvOPJKKyDlhhKPGLNjsUdS8aZttmP2buwjmL1Z+jFHEbOWf/0Jw9U9Zd8PN1Cly56LDUImi27q6q55VDfxbNWDUWryJdLNpvlRW9XzPGnj/Kjj/qqY3Gccm/pvu7dUCEUcbCL1OkpWJLHOSGV5J55hdk2ZhxmNDwqdsPDlAg3XO9jeAePPwZGkNPTFNXpIHSkX+qlVpp4BVQzlicrlAau4KXr99OfN/FjJhSczWhQ6m9a1hSNxBg1bWQ4YPYZ22FUIBsU2dtzJZ9kZAcK3y52mCaGnNMmFcQO9Qj9e1h9GticPKYp2v7N0Wf09k2yioQTuhoJ51plO84sMStRmK3omZrWPpnZ69lWc2Ai2phbJr6NQk1O4nWZ9IKJ2i10uRl55Dtfnf8bLPLL3Ft5r4P6cBI1vqlw31ZhM0DBrA+sWLiMIC1rYiEypYFRKt24D9r4KS2lasXTCHnqeeZuiWO+E3NmrU9DF0q+lM2WkXZn/zB7R2rqckWFeTq4VQ4CiXoTBqDL0tg1hnIlyhrnR/n0BYP+jeLnIixyFuyVFKOZRiwMmAolSdCYfm6VsxYfwWTJy4GYNHjKJp+ChyQwYwdOgwmoeOpeGQTzL0W9+mv7mZQFHyjOtrEVImVyjS//xLxIqGR8ox6pClWOlagbuyQvCOQt6xtj/RtTvlEo8Zw2O/uhNXfiqMY6JCQaBsEQPXr6Vp/XoyiuC5ki8KJR4GRLqlevzf0oB955vo/6Xn/5O6b28vlgkqpoEly/Ptz6rp/3wNOP8qEa0xhMZo+gf5PfJy8AXPo0ch/g0CXvO0XfFIfQ1PTJvAS3vvzKv77cqL06fx9IjhPKYtiKXJGkoCEJFjEBvQkt2CGCPn2aCtiRGZGgqZBDPShmdclw1+mpwmhwlhCf/VDtb/dQHjvSxuJLQTZnSN8FVvSF0NvakERbnY0IgtiKNRW0bROIfVam+ptinGTIRczXzGbNfGS8V+unyHUCtl2xeDwZXlG975iN7UqlG5WO3EFS1ARAIbpepMusx0DA/2FSkLRGqe+QdGVn9qgk28HPGyZN4qaYhUMdB92U2xLJHh8VSKP7oet6vsrSH8Ts/vdV2eTSVZKyroWWhcPbWcUL//Rla3oYOe8aa0VI//SxowIJOhPZmmOHUzomHD6SkHGN+TFmI9c2SLIaVZL5NQJCmW9TTp+cKHH6bcn9fzmELCBcena8YbpJYtpSHsBdlcv0lAOcST7Y096jASnz6UlXUN5B1DRuNqoMa9rWd5unj4rYNJDxsCWlRo7UQgi3QbG1jR283rS5cwcLMpogmMnDyBEZtvzoAtpjJ0u21onb4Ny9e109/TR0JOoxwWBSQjUk7MvN/+mrhrA5GQU2TKRJI/6u6i1N1N7MaUHZei6tjx3TR2HPR0k8jW4jTW6LlU4CVIyC+FHpiorFENNkCoW6zmLD+j1AfprMr67jQQq5i1C5lMJTAgc3rravOt77RX+9yocBQ7NqlaaPEiqqRgk32Y2Ki+oweaU5Rp66oa7+lQPVtHF4wSpVyS0tRh9DbnEHuUJRtXE5apbnRW8uxtlf7zNCBr+NcJZY2k7Dgsz2Z4qbaWRwXA7s9kuTvl8fOwzJydtmfXa3/Cx66/nqN+fC2fuP4m9v7FLTR/71s8MKSFmQJq3a5v3bC2SGS0srBYVudqu3CAfP5wAY/06DbujPp5Uk6yT1GygXmHA9IJ0l0FCmGMW/YxxsHI2eqDTKlAzYB6ujRYysqP1P1ATniZWlmZ9pmnvN5EyDa7NlMzfBXTd69hSRZe9j06PK8CpErGqDT/9LBGv/GhqRi/ddL23pXnDjX5vJxM8CutsOdrBLbIwTtxyT7+B3LEyIuotBXqs6x27ZZjWX23g78gXitra7gzAZdogrl/3CTWH3EYA84+iy1uupHJ115D9IXP8Nhm47hWw/L+hhpmakJbmc6SdxPE6mssnrFBwBI5BzShbiQwVI//QxqQrUWyh+7mFkZ/+wwat9ue4dO3AAErZCOOthPp6aU0YwaZchkTG8qyoc0+/hHc2gS+xpNPikA8mkaOJE66BNriLyVzDD7qKBjYBBqfzuAhjPjSyZTGbk7eSREK1DSNHAcmVQF6TggUXELxl3nLLouE2l4MixHDJo6nPy7QvWwZ8376c16/9CqW//UJjDGg9pyEIZE0uK5DrPGCjoTkcRS98hfNo2/ePMkdgRvqeUz7Y0/w2mWXk9DCqzSglbWDWliayZFvaGXJczOYMGocJunhi4+Tz9PTV6jU8+2nEWw0VMaM9Umh7o3KWdKlen7INKDXW+lRJLuKMES6i/SyHdmpGyM7FSnPnqFrUBGRwfrswHEJlBHLTh3A2kvJjSpXX3U9MdrEX4/f1alqqr+xaOBC/9AG6j73MXIH7oANelj5YiuGCto2bUkl7aVK/4Ea2PSO/tdFqzCWISzN1HKXnPlfR4zH/ea3+NOIkbhfPoVzZr/M6bfcQq9WnTVtg6ltHUDr8JEMmzKFwfvtQcde23FtsYdnkllW+/UUTEZOTxZnrKgR9QJyg/oDttxqOOVpDfyiex1PyhH3ez6jC700dJWYv6ELgqQoQWBX5daleobmmlq6TaQ8DRSxLDkOy/wcz7gBL2uw1LQlqMttwG8OmbZTkdpxCX7fU2B5sp6yZoeyBlHAPzdrPcYesYaroy0d144yA65TZqWf5B5to86pS1PveNRognPjf+RlxMBo8Lpae5dxKPih2o6UC54uJfFcK8D5m6DInWNHcvwDf+Sqx57iWzfdxJGnf5PdjzmW3T91HJ86/yIOvfQSHh01nNPaO/hu+3puJuD5+loWSg9La7KsE6A1sStnIn1IF0XpKlJkotLYh+aj2pH/VgMGSnr3zdOmUjNpLHEuReC7RLL3wNqhomCz7/oLidcX01Qo43ouq7TVmBw+GjeRxqicq3K4Ll5Dlh7jYFK19MruMlMmgKJlkevJkl1MSxNTv3oq/Ypi9zsuTnOdRDMaLUZRacnR10/vkmVEQQnXifAMZIoxfQ6ktZjpmzeH/E9vYfAbC5lz6x2gyHIoDpBnxJSxpFrqMSm/IrsvmRJBQE0xxC8G+JGDCV3iUsD6Z1+g/vU3SMfiu9OONJ9xBqUDD6Y4ZCjZzk7aX59DLJ3ERgIIRLoCoI56gMpXmqt+/J/QgKP37YmsHZQdKHqyUZHwExuBFFj7K8pMbOChpLHS56VYL/ten6thZTrNunSGDcrr01xYEFAruVZ1MZavg5jh8/9iV4Ha7PMN8YgW3NEt5KaPJF8jfsr3IrDNSPT/F9ZUj3+fBmRW/5rGZANs8H0eS3iM/OKpnPf0E0RyyMeeczYnnvkDckNHkU7VMHWUHGcQY78s2+87RIo6TZ4wnbOvvoGr58xk3ccP5ObGFA/UpFiUzcp5u8iOyWmF2ionO+v1hZzyjemkNkvwm54yj/gJ+uXwB5cNwfL1bCj1E8gu7V9pxpSJ4zK1mizKAjFlTQJ2YBXkbNfK2S7Q5PN0fx9tm9fS0uIQdfXT1LyOPY9o4rVEmQeKRXrcBMlQOjOif3LGyg/ffF4ZaLGhbFzmpXP83qRoH9tCW1stY9JJMmE/XuSoJ6r0d2ek+yLiZqJKm0mNfKNB2y8eCzTJ3Sm+yyZtzlmX/ZhJE7cgTnmaJhxtwSK+MfaL0qV8iURtIw++8AqL8kXOf+ghoiMO55I45CeKkN3aNoifS1/3K2q5VJGyUBOopmDxCage/8c04CapGzaCWFHrsuuDrNII+Dgi+8X3Umc765bOxxWQL7oObQfsSzhoKKFRdBVUGhAgM20tDBSwWRv7GpeTcWoy2O9n2ShXVAr54403QX2WsiamUG1So/p2thMUK+vqpT1q0mk8TTAFLVIS4un1lZk1cyaD6uqp031C47iDThrHDkVhLkxZ9loKWPL4M/SvXEVULCk7JtLepmMlC0vEAnYIjIW9BfUhwu/pprmUV+Tc0DN2Ag1HHMnor5xKTy5LqqeLTNd6ECgUC8kfkA5CjVWqx/8xDcTqb4QjT2xkSTGuxoPWxRVbKJtYESjo1byzvraJVRMn037wQXR/7gTcs79H+sLzqLvmShLnnUPxG19l+aEfZ9XkqfRmGim4Lj0uFN1QvEO18u5PNYuNxNkaRfFgkPhRhnFtFJvTaPqTrEhqxJtK2lA9/u0aeJcNOu+y3HsuFgnYLJOhNR1wAAd99SsU44CJE0ex28474noe6LljDUiON7aGqDBSMgY3MhiZT2Q8UoOHse9Z34PDPkrp04dwxFWoAAAQAElEQVRxrxz6rESKvCqmwpBGL2bxnNUMbSjwre9MIhiT5tZSN/c5CXoSCRrzhtdWr6E7jZxyAJpAPBNQ47qEAmIFXU3o0Gegwwl4rbOXzgRM2a4F1+sj7DB45T4OPqyVKTvW8BQ9vOIkydvJQzLyT45YPRBG0ieaWgzdWhnN05bHL8OIl3Nl9vr4ZNz+PqZriKS1fRPiKPWPzIxyfXFwpIsuL43l8UQuzT05l2uERpdM34q9P/d5YvWXKCQwRVD/HCfCSK/CVKRVfuKUyWRTCbyEz5a778bp1/yEoy+5jPZp2/BxbQdPOOcc7hw8kN+prTXpDJGp9IDq8X9IA7FsVWOqrEnGOB6eDDghckSu/DthiXETRtHetUZ2ZujUIiu79XTs9z6N66GdSQwRrrXlVIb21hY6dfU01p+79TfQ04lWQTiKThVffBEWvo6nbcmE2qJUII6KeFpc+bLjSP6gsv0uEKbmCcNYfqFMoLE8aMRwyOZYk6unecddGJypo++RJ3juqp9QWLGCRHeemjIk1Q/79gLxkEuhLPkLvT0E69fxzM23YIp5SvleYk2g3W1DSCgSb/l6rktTTY5kfxc1HesoL1okABdBbz/5NasVAVHaMq7S/xkNVGzQxJpDIhKyq4QWzhohhFoU57UwX62oV8f225L91mm0XXM5w398JS3f/Q65z3yW9FFHk/zYodQcdzxtp32diVdeQeOF55M845usnjCJXtdOTkb+WnZl3rtKrW2XNBfUjhuJm/aJnCLZSSMo2KCGMZpBNOws3xjtKL13/tUa/x4NOP+qZqyB9CY8Ru++M2ltg6V9l7GjRpHJ1smgwciw7YQfSILQcWRArpyt8gEbwbLG7xuPlgGD2WKvfdn1q19nnxt+zL1y+uuSWTw52GbKmA0FNnSW2XF3n+O/PISOgXCLHPrdpkRvqoaw3/DG6m4wSVmiwZGjTxogkdB2p4OnNoKkz/qUw8yePG3NKbYYE5Cu66ecDHC1+q7JLOf750xgXTbiTk0ar9WnVNeXkVtG/MPh6okjw7c66BFwm6uJ4zfaSv1r1M/enxpCc2YD5Q29DDNZHE0y9r99+Qcmb2YUNTEsytVyl7Y0LxSPu0YO41oMO//obH5066859FPHMH2X7anTdo8fuWBcrD7LkttGF6yOHcljv8Ni5TGqm0kmOfLIo9h5r71p0jv56Mkn86Wf/ZxZI0fyoIG1qSQby1I9/q9oQO8dE+HIgRshePtdLQ1RsPkOxMYQr1hLRlv0aCJKjRtPzRabk2luxh42AmyIBMTAeBnGHnk48YAG3BdfIvXAQ5hCr2w90PgrM2z5chaf/yOyQRcpbfehrU4EjJY9/CTxmg5i18iGDZ6M0MimTQwKeZFaux6TSeEOH86wkz5LYqvtWPrgA3TfeD2dP7sBv2Ot2ingKtoLthJY+R2FtCJFtnrXrMNdv57ZvxEw7O0kUp86tcBpOOTjNOy2M67G9trbf0vhj38muXYNLYV+5j3xmOQOoa8bT9F11/K2OqF6vIMGPsRZccW2NRRkN9DlOqwTAFs1chJNp3+H0Tf+mNwXTqKgrf0VJUMi18C6Ne1E+YByb4mE5oH2Dd1EdY3kdt2F+s8cx6DzzqWw556sS+Uoa0HypsW+ax3KKrEgLO9AsqkWV/NtpDmxdtxQSmlXcsaVURDJXnXaofCueVcL/ns1oFf4P2/QGpB90ZaTTUdKlByXolbN8tkygFjrZIdQWxElx5G/30iOltGenvj2qsiU/D+BGxGaUA47lmMM8VyX7bfdgaaBQxm99z4MUth3AS6x6jQKVDUofd/jSzGJTvb/aDeHnziU1Tm4TavdP+Z7KJo0S1Z1094fy0QTuBLI86KNRiqnWsRjtfbtX9SKt0ty77RlHVNHlzGmk0xbgkBbIMXOVQwbtYoDjprMkwTc1tfDkkwCG1GLjJGx/40MRj1ysUev5zI/meCP+W4ecfJ84lOjOfyUWlYsX0mqDw0+nzDysN8RM6oQi+y5KV2UQt5QROtncZEV++7J9597jo7R4zn4tNM46bNfoKV1AL7naMKK8NUvV1tBJnA0cSCekJAklXzp1o1dTGwwUSwJIeE77LLz1tTVpki6MG3LLTnqu2fyUMJnkQWwxlO/qBCbjlgJS7pUzw+oBuz7s7RJfJsWGVGst+1oW7BiPPZeZAF8QIhRtLj9gSep1XZ9aCA5dARe2wAcx2AXVXYEULEvMBr7iZYBDBw7mtKcN6h5fQEyejzHoTB7FulZc2hbtYqMolSe7DHWYqS0bh1zb/ktxQUL0X4ixBoXsmk0viWGWEdkJEOoxUjQ0MiIYw+nPHkMY7aeQudTD9OwcrlkiQXEeitjOySWIJVTHCSvotFuuQjLV9Da3UmsrUcTuOS9BAP225uwoY64fQ2LfnsLtW/MU0RMZeVjausbIAzonz1Hef24VlGG6vEh1IAsxloN9hXbhNb6skMq964e2tceGEN3IsFKRXzLB+/HmN/cSP2XTqa/fiBdCggUO/vp3dDF3X+5m/V961i5bimvvfYcv7/nNtINKRYvmkfcV6IjMGT324shl/+I+BMfY32uTnZrW6g0aZuvtKtmK2n+/lBRrVEoS7CoKUdiYDOh7Fsmiz+4Udv+iB8EkrfSH5W3vP6eTfX+P0MDzv9UjEgvGJFnPywzcSwrarUilaVj7EQaxk+gVLFoFx9HBMIEWIPZVEX+m415RrDIEYBwcVwHhPBT6RTNWnXblXrK9xg4fTqLBegCJ4crgFEnAVa83ku4NiBT28NxAjpf+NwocgMT3B328utyH69rK/GZ7i56jSMAlyQ2RRIZn7IPC7IZ/lyMWBhFNNXBJ45sIdUqSBboYQmMF2Mki+e2c8SnckzZNsdzQcQvBetmZhN0C2jFIJ76MBCqjR7PY1XW54lUghtU9km/xF4Ht/Llr6ZJpQss7TXUSaZElCcp0GksA1W3enB0daSYUJGtbm1pPliOyO+zO1/9yU+oqW/EC+Gr3zwDXFeyGYyJ8FwHxzHgocEXYSfUWP0RK3D06aJyShpA5Ww7sXEYM2YcNTXqtOfhJRx23ncfspOnMKtcot/zxQvxUp03T6OrJV2qp9XAh4Ds+7QmYq+RMYQYIn3GsitEruzI0Rigo4Nw8TIiv4CNWHu1DRhtYxe16qdUpmdtO6pIqauD/jUrQYucjCaXpAZ6TjzYsEG2FJNftJjm/pLGruw2gP442vidtM4eGhYvIZitbUstsJzKlk0saYIKLvQiyKidWBNPWAqI5QtSfh3xhM3oyDbR0zySOJEVw57KIi5Sh1zVUaMU1EEjcOhrPBaWLKe5p4eoo5tUmKYc9RB0rFIbScz812nr3UAmKFBWnQ2TN2fwPvuDonnzf3MHDYUCCDTa7nwIXn21C/9EAzIdPTFE8pF20SEjVBoC+c4N6RSd06ZRd/rpjLroMvqHDKVPPn7OvDd4Y/4bXHXNVaxdv4bZr87huade4KtfPY1sbR3z5y/iT3+4j0uuuIJQPr9j3Xo6+4p0y/8O+urX6N9tVzpSKXB8YsexTSK3rbIaSpLm78+4kmEqC/C6CaOI0wnZv4sv+eJal2QuWalbcsBXYZ2Sn+rxH6oB538ql6M3bCmQ6VScn+7zrscc39D8ycNo3XorIkWGkFesbJOFalFl9PmOp1GuJV0QSyqHMvzQlYP1CRpbeKTYxYsJF9xaMk6SFcu6ib2kcEiB+swajv2MwMrpw2kY5vNcb8it7WV+uaJdACOg7IaaBFI42WaeqklzC33cXxLwUhTtM58ZyE5758k05AkKRfo2FAk1MJKNOZJy5CPa5vCts4eQGJfgD5pMbiwEPOalWZWppTORYk06x8JclhdqEvxcK/0r8yFPJsvsdvQgTjktTU3jEsJCjv51LrUmICUwZ96mC5u0ZFVUdA2LHFjQ0sq3zr+Q5sZGevJdHP3pY0i6PhhbypZWIXRo0rSTZ6yZpxyUCYJAme98GmMqD9KaSB0cXMvGxGTr69jrsE/whiaerkSMfZ+VgtWPD48G7Ku3pB7plesTLF6xpFfOgnsfIlrZLice0C8bC5xYkelAoCtBoTkrUGMq9hInDI62FQsrlqt+URPNLCKNy3Uvv8j8+/4Ksm1fZSLZuQYcXauWaiYr0Lt6HfYvFsUWO74VEMZRVDej7ftsJkN/+wZcAaZkaz2hZ2SdUWVCsuUzkWTt6qXc349jF3davdXusANjLzmbLS49F6MJL9lTVB0qx5vdrKSJIuJime6lK6jrK9A9bzGucfDUxobu9cKNIcV5S2lU5Dyp2TevSNn4Uz6NUbShZ8bzmFmvkLY8JLQronp86DRgbcz6Qr1+rN2HTkQk92pBeUnAv93LUNxxF4ac9z2ajzmMOStWYVyPpcuWcfvtt3Pd9dcxYcIEntPOxZw5c5gzZy477bQzV155VSXd1dnFiGHD+PbpZ1DKF+np6Sfd2ka3bH3017/EqlGj6dYC3dHc4Uq7sciO0f9ix8p761Q5K1/tpDHy90WtEWIiBS+82iypNo0fVZT4bxWvJv5zNfBe3tNbvaj4QGslytG71tQPRWNkvEZO0KUo41yvLa6RYzcjF/mkS2AjNLIb8vkChXy+cs8mRm+7xkpb4q0jrvC39dH2Queq1Txb7ueywnqWJj0KamvhqghXAC3fXSbqWkP9yGV8/NN5LrtxHNN2iVmhVfwTvR53LS/SlTYYtygHHPK79b3c1Vug3YN9Dspy8pdbSKZWYwy4fqS+IPIxXr9k6JPz72XK5hu49Q+7MGL7BM9ly5zX38m3SpInleF6z3BtKc85Hb38qhDRMSjkjLPbBN58Bk9bj1PTR+fqfvrX50nGAZ4mK4Mr3kZE5Yj1GYjsSmaRJsKtT/g0rcNGKTgR09jSyO777oUrASNNfzGqq5EolUmVMcViwIoVKyqO4L8DYla/xhi1onPTRQ3brK223po+TTjGs65Az6vnh0oDes0VW3u7g49lA4E8QX70GEqjtLpWJNaNHbIiX2AnDgwd3T207rs3xWSdcJWr7XANGo3tPvu9l95+ajWO3H6Na0XGomVrQIAo1Irf0aLBCNEveP4VTG+J/o4NhAQaY7L5CFzZWvuTz2Dq6igPbCMzYADJplYSI0coWmake0vyHxLYDUL6586l2K2tRY2d0DWYIcOo1+Ihs89uRBoIcZ8FaaDiGKgQOsJiifL6Tvo6O3RXpkdRi8gJyanzC/78EG5fnkVzZ1NS+KBgXIo1daS32YpY+RvuuIvWpUtIiaGC8Bp5YlE9P3Qa0OvV2DDIXCt2k5B9+lrvxhoD6/wMa/bamcEXnMOShoFEqXpyQwZy5z13c9hhh/HJT36SLbfckqeeeopLLrmEz3/+84RhyMqVK5k1axbHHHMMd9xxB1ktOBqaGuja0MEnDzuSVavWkmlpw5s6jWFf/gqr6+qJnI2+V8NOc45TseV3Urb110XNOdnRA/FyCi6oQAPbUQAAEABJREFUA8ViEZNL4wxpIfRd1d9YU4/+KZ+NJaqf76cGnP+Nxu1LtowqTl7O0BNgqpGDXTjzNZZru6FYKqGIPuUo5Ne/uIUvfv4LlRXEwgULiVTOUhzFlbQFCZtok2yxnG7sBRSK/ax9+hkOUORpfCrN66bMgrikrZKYkmMoyTJDAZNIw8lJrGP8hOVcddkwvv2NNsZu4fBSz2pmlxL0uzlybpkgYRgxLsHnTmjlzB8Mpb55mZx8if4NZbwU5BpdTBCT3xAQplz8xgQpv48h6dn85tqJnPSFobRsk+Wl+og7iz3c2tfDwynxHZti76NaueaGSRz5iS6yzlIcATMTO4RxWVu1EaGiAAHBm100WN2ZN+8cx9GTmKJyx0+bjvETemKob2ggpdCzLRdpApE6iUoxHetW8fgjD3H6177NEUccRVtbG6lUSnXe+bT8jTHYa6yrXQGiw7FOp7/I4EQSBfIqzkjZ1fNDrAFrd3biKbkOfbvsyLYXnYM3uA2CCNPRT6ToUyRTcoa0UbvnzvQJKBW8FGVFXONyQOi69K3qYN6fnyAuGkqymqi+RhOVR1Hb6n7JkAg9hkycKGsuQ28HhSAPxsGRnRv5i5WvzgY9LWg7MxDSiTO1MHIssZsRaHMpOhLHiUnoumbBAuwX+4OoVKnjVXgk8WNFy0uB8F8fEsGeFUKHHS+OQByFMo6YFJ0y/X0dxFpseYpsN3b3E/d0EyxfgWO/DyaAV540Gre+iY5X5tL5wCPU5kta7CB5jCS1HMW4ev4bNPDvayJSU9YX2jEhPE4Cl5JAeWe2lmj33Zly8bmsH9BCy+ARPHH/o1x9+ZW89uqrfPazn+Waa67hlVdeoU4Lii984Qucc8459Pb2MmbMGA444AAuv/xypk2bRr5UpE9b3LffcTunnnIKf/j1b1m3bCU9mmdaP/ZRnB22oVPRNwvC7LhE1iax/uE0Nsc4FFIOyYYUgSmD5l0E4qKUT9xWp7FpKkAsgspVl+r5H6oB538qlzVaIyYJOVRXFJmIrLYsxgsgzP3Nzdzxi+voLuflwOR4jeHo4z7JrtoP/+63v8MJJ5zAN0//Jo8+/AiFQkFc/skpvkZu1fcSDB86iF1TOQ6uGcAL7Z3MzPczdKBHqaeDTEMGP5eg3OkQd0WkcjEDR67ltC9GXH/VQL59+ea86qxljZ8kIVn22GUg5507mS+fZmhuW6zGixgNPC3TwfHANTJuyV6IKWuEJtIhbpgn6Ful6NQcTj29xJVXN3LZJQ1cdPEAfnTNaL57/SiuuHIwP/yex3bbrSTVUiYiSbxWvIuQaXYIa1zWa5IqJ3w9C9WuqQw3I2W6urPbLvZar2hfLgowAquxcTCxh4lUVmKZ2LBy+TJ+fsMVAmCf5YqLv8evf/lzvqCV2MiRIzFGhcTr3ZybShqN2KceepRBrc0a01aud1O7WuaDqoFN711mR6iVdbkmhSOA0/HUE/T8+W7mnPU95nz3OwRzZ5HTStsPQ8pOSMkrExe60UCgcUQLdQNqCYt9UOwiNaSR0dtOxQjsFDUm3bBMSpRfuQLWriXb0UEuioksLymulEwwXFE4o0h33ZrVrHvuBUxXt8bvBgJtsTsqI1PHiSEZhHidfbgd3ZTsd2zmLWLVa3NZqa2g/JOv0PnSTMryByZWJZ22f7a+JTBE5VIlqpXJF0mu6yTf24MjWWp6eokXLySpraa6UpmUyjaNHQOKDMbyZUExXxmfEfaI9XRjyt5V6cOjAWsvlqyt2RdeMB4rc1l699iBQaedijdiLIuWreaJJ57kgQfuZZcdtmatbHaFdiH6tWAZN24crwqY1dbWMnbsWIYOHcovfvGLStre+77P7bf+li2ma3GtBcHatatYsmAe61et4vV5Cyhmsww46hN0tbQIWLlUDmvMVqjKzd8+YiXLmhfTg5phQB2BtlEdAbFUKqPAhINpq8fNJVUKNHXZ7lTS1Y//TA04/1OxrEuyRuHqVVsDFk4gG0eM6smz1dxlLLnzD6C9cF8PbGMm7XLkkUdw1ve/z9y5c7j+uuv49LHHcNwxn+Shh+6viGO3GDauBCxntD3oaTXqakWcoGHyZtwfdvK6G9Ino+v1YPKYRjn7HjyviOMWoC+E/pDA7yPO9eIUVzN20Er2OGgVB313MC91LidMhIybkGLHvT0yrd3ar8+T7w5J1jqk6w35vpi+7gAnJ2DZYvAdQ3mDhzEGp1HGXZNUtKzI2Al59j6wwEcP2cDRR3dx1Ed7NNDW0pRehR91g1+mkChSNCFx5JLOFWgYmmS1Vt55zyfSQDNsPN66auZxRU0Cha/fez+RtjstKDSKqBlc1rWv59yzz+KIj+/Drbecw5bTc5RKfey6y3YccsghFRljDVLexaHmcdQWGOxlynZb8uradWzw3MoAxh6bBLPpKv1LNfB+MLfv3UQRqZdn0/fjm1n85TNY9cNzSP7ip9Rcez29P7uZDTffzoprbqJxzXpyhTztjz3Cuht/Sc9fHyb/xFNkZ8/GrFhJ/boOen/3Fzqu/inrX3wOzy2Tjoqs/9XtrPnRVXjPv4yGD77sLXIdMgObyQxqZcWtt5KZM4f2B/4K8+aCgJ5LUdYeVf5AxY8gE4CzYjXh0lXk58zHXbKchs52Wjs3EM2agzdvMY3JNDbKZt5UZGyvAlu1jfW0NNdjZNu1fWWcl+YyQttAscZ1QpGwXvs9MEW1IzfEF+Bbdf+TxG/MpyGdYPDE0QKfPjGOxkosyS3TKn3YNGD0Zt0YfSK/7NKpRUL3ZuMZ9dUv4G+1Bdf86teyAEOdIk5jJ4ziuz88i/GTJ1JfX8/AgQP5y1/+wsc//nFef/11+eMS8+fP5/ua53784x+zZs0ajDGc8fUz+PGVV2F8h/6owF7778PZF/yQXE2GWFuJtdMm446boEhcAsM/HhJPdrgxP1KgIDmohTgJml3wkynyvX2SPSY7dIAGTKpS0I5vW++d+FUKVD/edw0471aCjRP230rbFytsVTEWm9YaWU4KbFQlJKRGRjam3EvjqmXccNF5dKzvwCsbPBmj43l8/PBDOf273yHheQwQqOla9jInn3A4E8ZP4Ac/OIcnn36MJUsW0dHRTiHfC3Eo1F9iaXcXf+oscPWqFRTrGsgI2H3kyIEkGkoE/WWC2CFR5+LU+wpsxYTaQnFyHolMEZNaw+DpnaS38FmZjnDyEa7J45kAJ1ITpmw/ZNUJgZ+QSFGrGBeT0H2+rNV2Xj1zxSuJR16Rt06i/g2kG0L8+hKFrvVE6zrxGvrxB3hqG63cy6S0DZlok0zZEF8TzKA2WOIZHsjHrM6mBRgdXOOAgFfJiLO2e0qxi+OmWDBzNr2rlzJ/8evc+6d7+dLnPse208fz6N1X8OmPxfz2V9tSLiznlVfX86MrLiSdUb9V3xXxLg77vpB7KatHeDHb7b8XJ9x6MzdrMlqbTGtQSx0e9hGR3rb94mr8LvhWi/xnasBILEvWOduVsl4pXgQZRbBrH3uYwjWXMGLOi7S+9hqt/T00axGQ/8k1FH5wBs4vr6OloxOZCW3r1lG+5ipK3/k26487gTHPP8aaQz/JuuM/Qyge5asuZVRPJ8mSmGulPlLb595tPyf3xlxitRVqOnE1Nv2FC1nxpZNxr76SjMqMWb2MlYcfTvK3twnAyfZkoBV5JXDRLcITDxFfeznBN05j/aePZOnhH2fJ0cfQ/q1T6L30PKI5s/C1EFRx5G6wPsqT8/LWrqH/kgsI/3gXKUf9ff4Jirf8kpyiZBn5ktJZ36Np7jwtrtSa/MGQ5YtZ9NGPsP7Ez2GenoGrPqDFjeVb0Zv0WD0/XBqIrQ+U/41cyMs/rx04nHHf+yEdQ8fSXwxoramjp7ODi664jDXr2tl1h13RhMOf//znSvRrzz33rICvxx9/nClTpmC3KR955BEiLXL22GMP3njjDZ5/6Xkmb74540aP48477mL2nLl85MCDWaHdjVeeeZHEwDGkD9yfrsYGjRA5Xs0JsXy5TBZHpmm/y1nxwUqXfEN5dAs9YQFXEeuwXMRPJUhqDoybM/S0ZbD1Yg1y7fh/uF7Wh6w39j39S7pkZEbJCAbLsLcZP5YlKxZS0L84LOLaZ2r5lM+cyLnnnkNnbz+C83zlxD34+F5pHrj7YkWWPsrhHzuUL5/yRU4/43Quu+YCfv6Ln/OHe/5KQca5johVxZUccfggpm8dYswGit0QFB18RbFIh0SdEeGGGGoiTIMh7I8IOtcwft8c85wCgRxuqb1LgCkmXZtUtCpJoa8gYBOQyiXICCDaLyoHirD5aQ+/1sNoxRwVowpw83IuXsIlKoYgD22ShkiRNidyQUMgkIz2l8rRbOCbhGRT/biPA3dtpnlYjtu1JXK3EzM3nWJVJklH2tCVUb/Ed04ux0OKJBRGtXDO2T/i04cdzcknH8HypXfxnS808uOftnHM5z2Wry5x3Y0vsP9HPsqQASMkh6O238NpIFJxXbB9iKTbsTvsRGdjI6uNeFlAqO6FqG/GYCdtzWuqUT0/LBqw795SQhNGWgA8GYUkFUVyI3BjqJN9NxbL1BVCUgEklJ8KY+pLJer7+mkQNSqd0nZhfU8fdRbclEOSKiML0kiwdSJSigLbH2LepDdXiQqf/hJ1pYB0EFMj4Fbb3U+qJ1+pH6qMBT4OMYmwREtfH+nX5+HMmktjezutXT0MUMS9SVG6hkJRbYSqIaH1+fbTqO20ytVKrpSK5IKIbKGk8ohvRDpfIKFnnqraPtv+13Z34q5YTq5UVJ8DfMlgI3Masm9nXU1/SDRgtBoPtaUexoa1gwcy+Iwv0jegFZNMcefvf695IuSyyy5jr733ZoEWEHW1dSxbtowjjjiiAsb6ZJudnZ186Utf4rbbbqNekbLu7m7tAB3JLbfcwuYCYHNff52mpiYefPBBjj32WB5//AlWaGvzxZdmMHz8KFb19NC0+660jxshMOgqMhbRl3DYkHboEji0tmft19qhBWV+XY5UJkMilaQkIGa0kxG5DpHmk9TQVgou2DrqGlW//Z9rqNZP/sukS4chI2OXhc88xcTpkwj9pIwijd3bjl2Dn/A55sST+M655zNr4Toeuu8ZPvaRRq768SguumgUm43tYNYLv+V3t17P+Wefx9nfPJM5M56lvgZyA+DYL4zh5C8MIJteIhBRJpNL42vQlAplAq1gEwmtDmSgkaJpsYlwZaBG25cDNu+lNCiiVFumqMidFtA4MmAENMqlkECRMFey2fJhPqTcG+C4mghyMSU59P7uksBXrCiYi3Bm5cv9ZW2FJnI+nrY1ix3iqzJ+xiPdmCTWBFNWnqdwdKoxz5Tp7Xz56yNZ2RhziyahK/IBVwjcXaVIweWWiiUu6evmzkI/P/3dH7j/oV8zfbPVXH/1OC69pIVDDu1g8MCVksnjzO/PoDvfwm5770lagA4M7+nQ6Iw0wVRqRVJj7KKwGqnBQ9hgHItQkB0AABAASURBVBzHxxGQDKQbOyG674l5tfAHSQOe3r/MHAvAKs5bwlsHkRAos6DKfg/UAikje5Gl4Au4JSugLSShMZbUQLL3fhhjAY2tu4ksX8tTLCuntTd770eQ1MTnKtrkqb6lhEr4asMRWXOOdW/L27yMytgoVl1QJlfeSGmNyZR8TVLyeJLVllWV/3LaPPsFbE/t2IiZI3kdpStXlXTfJNvmxvxYIK1MRuUSIo/IilIhFa2eH2QN/BPZ48p+h6EzmaN3223J7LsHUX0tM157lQcfeoja2lp23nln7F9BdnV10dLSgqcdnZdeeompU6fK/6axfyX5mqLJH/vYx7DAbMaMGbRrwbC3wJv9SQsLujICTsOHD+fRRx9lyJAh1NfXs2jBIn71m1sVDKghMXYsNfvtwzrPp5hy8fbcmuRRe9MxqAb7R2lW/Eq0ty5NokWRM9l/WWPBk/8v6VoKSpikT8344XTawaQKdhwaXavnf6YG7Pv5l0nmRmWGabVcvPOP/P5b3ydW9Ek2wnMvvcjcmbOIFO6N5YQPOvRIvqi98xdnFfj61x4n1MT/iSPyXH9Dlgfvm8T9f5jEDdeM4cwzBnPOD4Zz409H8PLsXfjG9xwGD51LkO8m1kra09ZfRIH+Dih3xWAjYXUxxbUBpTUhZCDRliTb2M7gcRGZkYbk4CxJ36PU3UcUB9Q0psjUJbT6KRHq3k/7leiYBXKBJgEvEaPxgavtRuScLRmBGTs5GQccxxBotR2KjDG44m2BXUlgy0T9ODlDmFjMR/ZZwd13TGfCvs28Ulvk0dqIu2p8bkt63JeADUMjtt0nw+WXTeCBZ3fnkstT7Dl1NiMHLifXGpJJDuDlpxO88EIng0cOZ4+99sA4JZAsvIcjVh9iTXglRTR6O3vs7gvqOF0digZUph2jp7bEe2BaLfqB04A1GwuMKoBJ0huRPSN9aDiyiQI9sCtxSxaYb8rXaENDuUJGZSwvXVR742nvLdl2bFmbq+GCbc8VeAr0wFKoa0iEvdrvTzoSwJaxdSyV9cy2HWPvNpJtx7ZtZbFXy/vvyZaMVNfSRt5U2rD9sWUtj78nKx+qY8vbia9CyrTt2DpV+nBpQO5dQQKH/m23YfI3vsG6riL9itS+sWAB3z/r+5WfpLDf9bIRrTPPPJMLL7yQVCqFBVIWiP36179m3333rXwfzH4/7Pnnn+eKK67gt7/9rSJfj9Ot6NiVV17Jddddx7x58yp199prLy6//HK2mjqNA/fel7wiYss1T4486ih6h4+gU4Op3FZH3VG7MOLM4+nZdhSrtDNTTHgwuFnzVwslLUpCbfPH6oBnHPx0Uov/MomRA+ipcbD2au2f6vEfqwG5lX+NbNZJ98mDtmjFfHCcwL3251z/kYO574pLaX/wUX5y4uf45enf5O4bruPlZ57mU8ccw0eOPoyZCxJ87xvLePYRjyDcQH3rMiZOXsEB+yzn6E8v51Of6WG3PXrJea9A/3y8ZD+ZWhdHEaxAqwFH3j4hMJPSiiCO5a5lnK7r4SniFSsdhUVCgbUd9goZv3kZxykSCTBq54VAWxM2tBvL+Ht7SuTzZUganKxDvi+gX9ucNkKUtn8urBmiv13PtR+fbU7gZVxtjZaI+mMyTUlStT6RwGHYHyhs7JJscIgF0qKeDK5bo8HSwdZTVnLTz9q47Y9juPDqQVxw+Vh+csMU7rlrCvfdOZbrL6vn8MPX0dw0gzhahBPnNXv046YDClGJ+/46H3WZKZuPp6GhAXBE7+00kSO4ZWjv6GDGjBc0MYb0rllNfskSWrRN5Ug3sYO2k6lwj98b+2rp918D70kC+37/niIDm0jGUuFn3iykIcY7kS0kDKWxprq6scXFpmJDuq3wC5WwZeyzWA/tVRcsxrJp60NUpNKkLWdBk61TIRXcJJMtZ8tvksPW+e+oUlb1bZuWh71W8lTp7deKHMqwbVtS0mapVPX8MGog8H0W5+rIHv4JCgMHsmr5StZbX6gt7cu1JXnwwQdXomCrV6/m4osvrgAzGyVbqG3K22+/neOPPx4b9bKAywK2HXfckUsvvZQtttiC0aNHV3z0NwTwLPgaNmxYZVvz3HPP5cgjj2TmrLnc8dvbWbFsCblUio5EksZPHkJ3Ikdh/hJMzqW0WSstX/4opY9szoaWJPnWHKEiZrHjkK7JEVgwJuDoOS6RRo0Z0IAnsBbIaq2dRx/Gl/Yh6ZOm2H9NT4SHSIcedquisdzF9sVutp71El0Xncuii65i7KKltN9xO0/8+CoyvRuo0V7G2T88m6OPP5aXX+ngykuWsnBhPXGipiJgnO8jDNfjpNfhZ3sItXUXdMnEYl/3LmEU0NcVEYUOGW0Pkokod4SEiowlGl3cOkPUJ1faEeBqy7JlTC+TxhQwAiD4kKr38ZIuxUKRSLzS9gv+afEl0CqpjC+gl/B8TSQesd27cQN8IRRjvb9AWaQpJyjGmJJL7IfYLctSf5liTxHHdxQJ88gXIdiQJxHl8Ztd8PI4eUW5Ji9jr0N6+cgn1rLHbouYsNkCGsYuxR24hlLUrn704Nu2G3PEKY+gK09Pf5LFCx1K+RTTJ29bCYTF9rtpcUVd7+lDkmBn09fnzWX96hXcdMGFjHd9Bkax+IZYto5ArI1chJazJjF7qdKHSAN6pxaQVBy20m+/mhgqJh9tvNrtRLvNZ+3GlcP/ezJSy9vrb0qLjZ5sPCt5DlgQZW3K0UNvE6mITbu6tzLZMkpqIWK05elo/DhKy2RVzuZb+Wx9V7I4ImX/w2nLWJ6bqNIfVa60odIVeQy8/eqocVdb9a7GuVtJg+27q3qqUj0/wBp4p1fYKZ9X3GMXarS7sGjdegZPHs053z+LxlwO+0OpFjw988wz7Lbbbtjvgi1fvrwS2bJ/Kbl06VLsl/Hz+Tyf+MQnsH85GWq73O40bLbZZjz22GOVn7GwIK1QKFR++PWAAw7APrfRsdlzX2fS5lOolY/v7+liWfs68ltMJjlhMuuWLCdevYGEdpCSI1tp+/Se1J2yD5ktx2BqU7gKOhT6+ytzRNJPUOrPk/I8bU8KoA1plf82smsZt873+sqsniy913rV8u9NA857K67Sb38rck78M8cHcpqhsHiI0YRuv8C7WSHP7oUSfneZp2VonsKw+3R38sTnP8/nJ07hpB22ZfZf7ydRSGn/vI/PnbqM1UsHEMYF/FaXXE1GEaeAoCge9R6eokyuC/Y7WHYLMJ12cBPW2gzGBMSuwZFB4gTghpTtwLBJU8T3C0R00a+BY8JI9y4miMl3B4SFiITAmgU/xa6QogCep/tk1qcgcNXbXsLVqsNvdsAxFNaHuEGSbHMKU692eyAuQ6LBxRcIjATWTL9H2q/BzUmBfhknDHCSBWJfV6eMcftwFKlzy71Q7tMzxCDCrnJKiqwZBxxF3UrlgH5F3Xq7PNZ3JsgLiA4a0Yox4msRE0YV//EMlGVJokg43djiutiJhzICtiVefvlVLjn9m6y+9Td81POoDwp6fzFWfSouzvp8Z/bi9J95SmK957e6jFXT/x/ZOu9E77WH78Tjv83Tw38m23tt+3+zvGPlEkP76i0pKbvYpNNY6f9K9vk/o+jNB5anpQo/fdh+q5nKu7JlLNm8N4tXLm9vRY3KHqkQOmzdTc91+46n5WlpY1kVUUJNK/HO50Z+kZqypMIqZj8tKVk9P6AasEBa63UZsCN7M4TqR0ned8XoUUw994e4A1p59OlneOTBJzj77HN47oVnWbx4MatWrcJ+wf7aa69lwIABNDc309bWxjnnnFOJhtXW1mKjZfb+7LPPZol2FWxk7N577+XUU0+tfGHfcRztYpTZfffdOe+889h+++21W+MRmZCTTjyB1oY2Bg8fwRNPPMFtf3qApo99gt5+l3BlHnIJysVe3JY66vbdjoadJ2AyBrdUlo1aSzaaKyMi+W77v05EKpsc1UBvIq7saMTGluFdH9bOiy7kPSp+045X+7UANaa5HaweN41RW9aSvbf5lhwgsmSojFNdcDRf2nJW5/Yd2EUWOirRbhWw9W07StpmNtbXc1vHZtjnuv3QnVZX/4+dsqqy9M+rx1Zzbz62yrVfBk6EZUbW5Nnac2lRtGtFX8jofjhRb+Wz2pP/nMLAnxtQz0jHY87zBW68bDV9G4boRfrgG4raLixqZWA8RbB8j1IhoLerXDGURC5FKKDStb5EWHLINHi4mZBCd0SQt/cJsk0ekawgzLskFfXKNhqM66OdPoxkymRcvISiWgJn6PA8B993QBGhWP0xBsliRMoDQjErCWgGkWRwbbGYvnxASTK6rocFc3lFxXrVL5Ms4tf5lAouPe0xUTmSPAmt8D361hQoRf14rZBsTBB0Fol7YtICf9lajQS1VRaQ9ZMeCYWj00mHhMCla3pYsXyeGgbjggTjnQ6jTEu6VM74zZuy+lT2YfmyN3jt1ptp+MNfOCmZZVy5hBdpGKlcxfh1tbztpcLgA/qxqd92YFsn8Pdkgant7zvRe+3yO/H4b/PeawP/gvL2/f492WasvjaRrEJWUzE5rD7/njbZyT/weVvG25KWPbaOpU28bNrSW+XeTMRSoCX7jE3HW8+UYdO6/MOp/E287bVSX3m2nL28E20so16/+dDWs1TJtxWr9MHVgF6rQ6wpJcZ61y5FvUZpSzIe2MbTzz3HAfvux2tamN5+x+9YtXYNXz/t6zz88MP87ne/Y/z48Rx99NGV/7LIAq1dd92VWCvc+++/n0mTJjFt2jTuueeeyk9ZfO1rX6t8af9nP/tZ5cv+dmvyxRdf5Omnn8aCuMbGRp588klGDB9e+a+S7r/vr6xbv47jjj8OtPi/7alHSY0axfp5q4gUKIg8GaPm0EArfb8uSxyHAmdFMum0BmQskFfSPOAK8DiYlE/bxDGESUMk+YzovbwwDTXSASRFahXrG+1PZ9ir1McmP4BubNkKaXCUjaFXc4otawEZxqHX8+nwM7S7KXr9FCU3SRT5eAokOIo4J8XDkiMBLf/A2BapRL4rfPVcj2xT9vKhI9vvf0unjFpxpMyEJvfpxR4+kUjSme/nt90beLW/kxpTwtG24Ktd6+ks9LJFtpa6Usytf9rAA48lKfXI6II8fs7FTyWISiGUwPUcEtpSRC8uEghzHKeSh14uqIwMVVvneukSwJqOJ8PVCqKQl3VJICeFjDegt7uARXOJbKJytfdBsUgq55NIe+T7igKBJZJZj2x9klAgqtwT4fguaYE50jEl8TRBglQt+Nb48xGxZEykPBI5IC5qMIU4jo/rehLZU2aICWOcEALJG/khsRtQ6g+JFJlzXBc/naq0ne8TM+OQUWQwm84zeGCZWrXz9KOvUC4F2C83i+E7no5y3RgMfzt0q1WNodDZxW0Xns9BJuYwvZ9xfb14xf7/UvZvtT54qbf32Upv+/3WhGofvp1UwN5aff096dF7Ov8Zn7/nu+l14p6fAAAQAElEQVTelrdyvRO9p4b/lwu/kzw270NjIP/L+qqy+8/WQMkxuJrtjZ3WIzSNuPRNnkJ6z13ZkO8hV1PDpRdcSFvrANZuWM/W22+L/f8jTznlFJLJJL7v88Mf/pAvfOEL2C1LS7feeitHHXUU9i8ohw4dWvn+17bbbssPfvAD7F9M1tfXY/9S0v4flDYa5sqv2+/13nDDDVjg9vJLL5FJpenStmS2JsuatWsZNXkSS12HjuFDmTdjDkaBCkfzTWXWKPWD5jZjjOY/zY+lkoICUSVtgwPloIybTUNdGrcxi50Onfc4YO0YD+SU7FUXq60K2bTNt4vYTc8cwFKk2Ftg3I0t6WF3Is3q0aNYt98+BCccR3TKZwg+ezyFow6ja++9WDlpMstbBrAqlaFbkbyimJgYfL0fO1854mv7a69GabHU54fvtP37l/fKKtAq116tcuuEeWoFhkYqRLa1BkVTOsNqk2KDV8MKAYF8EDE5V8+4pM/qFUV+d8dqVi9PUiyEuAkPXxGrfG+JosjV9mMi41NWZCzfWwbxywg8OX5EXkApCn2ytS4JAaWygFFQ9EhkXdJ1EMk640ADK2FI5wwWfkcybnt1fd2K98bVd0RYiYhp1KojRlqz+//lYiSDi3ETDqGiYv19AQhUJRRVc1wkX5myZPQFFBNph55uKPQGuFpiZOrRaqZEf1dAKFnTzT5pL4npMJiiS7rJx603AnyBQFmRhFY3qbRfaS9UtCpd089e+9XgKZL4zKOv8NjD92JMSCT9WdksvT2txth0xBpOkbZpY9GGjg7OO+10Co88wa4JnyYBMD8o4m8q/CG7aoxjB7NRwo1AJvhfSNj8f63HagI18Y5kn71TQzb/neidyv678v5RHtiU9++SodpOVQP/WxqIBV4cTMWGQ80XXZkM6T12I7X55vzmnrtZs3otkydMIJvNsHjZUgrFEpMnb/yeV09PD9tttx32x1ptdMwTeNhmm22w3/Wyka1BgwbR2tpa2ca0PymxuXguWrSo8p2xwYMHV36uwv68hf1O2QS1kU6nsT9pke/PazFdZorKz1+wgHQyTaahgXldnawaMpR2RY+C/phQ/j1SRCwtkBXoav24k0hgHEeDMt5IRnOIYygGJUxDFgY0EAjQWb//XnQobpQ1B6LJLDYOfZ6hoyZBd0uWvAuR2cjNXmzZiq/THGR/HgbJuypXT9/BH6H1oosYIRp09pkMPPt7NJ/9XZou/gEtV51H642X03zDlcTHfZoNw0fTkUhT0vweyhG/nb9tY2NrVN7bpvSH5aq396/rin05m7hbRUq32AmwX6DLDoatBCi+nMhQq4c3dKxjXb7I51vq2SMHL7WvYm3ZFeh3eOipLlZ3DsRRWRO54hHjp2KclMS3BijD07jSC1KLcYyR8cQCTkVtq8ehynuhcEhEoS9S5CvAkUG5fkxfd4mujiKITUJbgPZPgLs7SwhTka1Nqj2Pvp4igYBhTW1C24ReZbCUimWSGU8DJQGOg5ZUJGSsWUXrSOpeG+nGuHhpg591wTiYyMNTXmyZI8DmhmonFD+IXMmcEJWV7oqJBRgdRboioYS+3hL9ApieQFIikyLfX6S7s0Bsetj7oCw775gh6lvC1750CjOef5FCoaS+xtgjli7sl0P7+7V6UkZsxF8UajBbOR689z6OP+YIHvn1L9k/U8+g3iKu9GbfUcL+v5aq80E/N9mcuv1WV6x2rC5iDJFe/tspVp6lUNe/p7cYvMuEdSSh3v3fU6y8SO2Gf0eR2ozF+51I2e/b+U7y2Lz3TaBqw1UN/A80YOT/7Mi3Nmz/J5P2EUNI77kL81au5cQTT2H9mnXMmDGDS666nAsuvJDli5exbOlS7DbkCSecgP2LSfvF/REjRmCjX/a7Xscddxz2O2Pr1q3D/kTFGWecgf0y/wKBque01Wm3JO+++24sOCsUCpXfI7vjjjsYOXIkoRbEaUXDfvmLX1IsF5morc/Vy1Zw3U+u57NfO42f3fcwrXvui52qMAnsr/mH5TKO6+IlEpTzecIgIOH72N8Rs1/P8VyP2HMpaT7KDRuA/Z5XLP/yXtTmqHAqMHiKcq33YtaMaqD5y4eR+uQ+9Gt+0mPsXGGvsT5CVQh8j66MAOyE8TRffgEjrruG3H4Hkho5AaemFSfZRCI3kGTjSJIjNyOz5Y7kDvoIw889lyG/+hmdnz6CN5oaJK/mWgN2ezMSb3vaNizZ9IeNpLr/SZfevVqk04oZ2KujLbiM0HqdthIbSkVqwoAaT4pP5HFKBfxeAYZySM4rUudBRw/MmN2D6wuJd+QJBEYSWYOf9SjlS4o8FUgoWpSrS1U6Y/McN0Ftg4vjB4qWOaC96IwiYzX1KMoUEwaewJQhLdCHMUSKZOmC5xvdxgIzoeqExEAscIJrsNGxkqJgpaLyHT3xQ8p9ZXrXhZiyh6+oVajtx772MkE5JlHjQ8pQ6ClQ7o1JC8xl61OEJcnda/ASaWoaPLwAgu5Qi4gApxWMZAr7IzzxTGlbNKVoml35hEGIn/BIJF2MFyqyt4aLrxvDLns69LSvZd899ubM734XuzJ75ZVX+N3vflch268YdYe48s8Y9VEZA+sbme4l+ITvM0XvoVHvwXarZKBcKalKH4JT3XmrF+o2ofpfcjwKbuLvyK/clxyH4C0yhI4hsiYkLra+JSUrp01vIpth0xEqLwqMR9n4/0ClN/MCXf+eIslmQaKqY6/2PjQOoUCb5Wv5b2pnU9rev1uydSyfjfwc7P27qisl/hd5JJPl827qv72MTUfvsS+xBIylkFjXSBRX0lbH/FP547fKbSyz8f4f0yr2Lzvfqc330tjb69t6b79/e9o+e6/0P63/P2nPtv1e6/9vlvfeZBYJYvQ7aZxttqRm8gT56IC7b7uTJx97ggkTJ3LokYdzycUXY7QQ33effStRMLtFaSNg9ucobCTL/nSF/a+N7F9J2h9zHSFwtssuu/CrX/2qArr2339/bJ4FZwMHDmS//fYjEGiy/tne2+1JG2Wrr6vnqCM/yZNPPUX7ujVMmTiJfffaj/N+dDGZthHMNBF9AmEGX/NMGvtVFK2zNW+FGPkq47iUxdfVPJrwfELtOBnfJdRukT+klTCh9DuMlli62Dim/jY2lPXWGfoOK1IRvduOZMRXDqdu2mgKa9aiGIHdONJI3Fg0lH8oao5cU1tD50H7Me7aK6k5/AjCmkYtdg2RCYgSEbETqP9FSoqS9BX6sUEIyySuqcPfYksmn3s+g886i/VbbkVXLo3lGYi3lVMXW3Rjgx+yT00v775H9oVF0oZVemRiKSVW5Rh7b8k+V4ZOo1duyalcqZS091SOVFQmISty5dkdMdyi7HJSKkejQMFNisoswufwRI6jW2oZKGCUCWHFwi6M5+P6Ho7rymrUtnjEsas2lKaM/aJVuRxSEIgx4uvIEGMi+npDgpKGXVJ1PYf+/oBiPiQh40ymXaUD+nsCXLWfVWTMSC57j67ZnICS+OR7Qhl3REoAMKPIV6SoV1CK8VIuGftleokUaiAY45DI2HaM+mrl0sURmQgsCekEkrFYiCsDyJGhhwrKFXpiIunFScfEhPR1BgKZEb7aT2qrtSDwWegt4KaSAnQ1xEJLhe5OBgxayNkXDOHzJw9iwpA8v7jpUo496kiOOfpYzvzB92kb3IIwB2Kq5kO61q/lgb/cx5lfOpXrPnMSQx5+mAMV4q4p9RJZ+agUfSut2w/0ad+CNP/myspoYOdYmB7C09mxPJWdxDPZiTyXHccL2TG8lBvNzNrRzMkNY1Z2BLMyo5iXHsby1ADWJxoouQmRK9qoEhNDhKsbl0DvnThB3qljVXIwCzODmJ0bwqzsKGaKKtfMSGbXjOY1XWdmR/Ka2pidHcbc3FDeyA5hfnYQq5MD6fVqxRPJ7LM0NYiX0yPEYyTLkkPoc2oJ1SkLDCOjtmODlcNWMPpQjj43nk4MsWSKtAixOggla97NsjLdyuzUePVtFD1+plI4Ujk0lmwdV/VsOtbWvX3o6hpiQWuStekmZubGMkd9WCC5O/x6YvXdtu2onhGPGFOR0ajd2DGUPMsFYuOpvVoWZUawuKaFbt8nwKGsyqExcuyO5EU6RWmwMhBDwWTodRvp9GtYlWpibXIA6xJttKcayLtp1UkSqVyozofiUzAeHX4D65JNqlNLr5ujRzq11OvltMWSpU/18m5S9a0MrpoxalBNVi5mY/u8eS/e7psUS9+R+qdHb51Gzyy5elYh8QgkR1H+Ku8n6Esk6U14FLwEoXybragiSjtqwCXUjYkd9dsT6KfyPhW0J5buik6akBRIT0XHkew+BSchuRMUXJ+S40t/LmW920BkbCRbcoizotuqpfcaKT/QO4rUdhQnKZk0/dJDt9dMv1NPSfmhWohjiaN2YslulHZFRvlydbJFKCl/E5WVtmT7aaksWd+iN5+V1WaAV5Gt4HoUJH8ghmXH0/sylX6iNtTExtOmLW28+5d92r4FspXYiVlXU8O4Y49nbX+Bnt5ObSmuxAKphx95mJECVW1tbdjvdt144w188pOfxG4vJhIJbr/9dj760Y/S0dGBLzu2f1VpvxP28ssvY0Ga3aocMGAAv/jFL7C/J2a3K225n/70p4wbNw5jTKXeUwJeNqq2eMlikukkbW0Dqa9v4vHHn2DaFlMZPHAALYPa+M4lV9JpsiDKa+fI1bzh+UaArIQnO3Dlm+LYwTguSOdBMlXRcaEvjz+wFSeboiygZPWtbmvM2HcNhaRPb22ayHWQUBR1sa/AUlHvdFWDR/aQnRl28kdJTRpMYcVKeh5/mVzJxehfbADx7UwlWT1mNNmvncroH55NZuutQVG+Qm8Ps1+awSvPP82KBXNYNm82y16fyYN/ult5T9Hd0S5ZDLGilI7xcepaGHj0cQy9+ELKHz+UNbXN5GUvZcmFQTbtiUzFdqy92ndZ6Y/EsDLr8oE8bffek+AVxZu/VfGUTEoDlnxpyhGZN8nRM+fN9KY8ey0bDWrlq5pMJqS11MdEoeNMt8NqrT56FZ4d5rrU68V0CTClZXA1iRLFQh+JOh/Hc+jvRAAqIplzSNWmKAnYlPIBiUyC2kYPvS1FvSKVTVBb7yvfDn50uCSTDomUix6CjNeVwfkVz2cwmtyiEBSwQ5aM4zigN26/3B9INolVyevTdmFeW51GsngCS6WwRK/AnDEOfsYlFpPuDSWiYkAql6jk2b+etDJaeWsak0RBGXvvZR1qGn0NqDSmkNIkkCJTY/nEWo0B5Xr8KIOV0XHyOE6/MGcgMBbjUGDwsLV84Uu13HjDNnz20+Pxw3WsXvI665Yt5Lijjmby6GnssfuB7LDdLkwaN54vHX0YK+/+DQeuWc0BAoVthaLqBJgoxovBV39dkVr+EJwOxmzshv3+wcu5Yfw6M5nL6rbn7Kad+WHrLpzTsivnNO/M2fU78P267TiraUe+w7DToAAAEABJREFU17yRzmreiR807sCFKndn05a8lhtPr9dCUSxDB5lZKH2FMqOIrkSSe3MDuaJxOhdmd+Psmt34XtMOnNm4PWeKnyXL7/vidVbzrpzVvIvyd+W7DTvx3cYdOVPtX1U7lXvrJ7I018qs7GBuz03k0votuCy3NTfWTOGR+jGsTjWpXYekbMzIs5Zlv4E6GRrQrewHTAyRrMPg4pmQvOz7jboh3C3+V9ZuwUW5KVxTO4n7G8eyUoDGVMoaDFQotoxElclYnm5NJsdTtSP4tYDrpdltOb9mZ67PbsmD2UksSbbRr4FRdmybalW2E7PxUBYWIPU4WWZmh3K72rwuNZUbRffmprI4NU6yZdUfWyOi4EOgMedInsgJ6fcd5tWM4I+10/hp7XR+3Lg11zRO44a6zflZ7RTuaJrGi7UTCAS0CHyWpgby1/rJ3KZnt9Ztwa8btuRXjVtxa/023KM6f26Yxp/qN+e+hqlv0jSeaNyMN2pHsN5vIB9n9W6TAg0u1tdF6kYonxBWtIKkiiv6VfZ/OU3lLqakEuuTDcyqGcPjtZvz15otuLd2K+6t24oHarbi+bppLM4NpctLqkak0qbSju1vrHcVKzdU/3tJsTLRLHsboTrjebFmAq/mNuNV6fuV3FhdN9LMmrHMrh3HGzWjWJYdgLXxoutpQnUE0oxsICKSMXSm0sxubOXJtnH8uXUz7lCfb28czZ3N47hvwDSea9qMhbWDK/XLAmtlLA9Dv3xwp9PMIrtg0HtYlBnL4gqNY0nmTUrrmhrLkk1k7yvPxjIvN1a6HccCLXLWpgZRlh342orziN/UqDr8bz7Nm3oueYbEtltQHjRUAGgwtY01zJo1k9/ffVflx1oXzJvPSgGPfLHAZz77WewX9D3Pq3xHbKuttqpsUY4ZM4YddtgBezz66KNYMGbBWVdXl81in332qfyyvv2tMBsBs2Uff/zxyjan/T7Z0KFDK39d2dTcxOvzXmfy5Ml6tpbNp03jL/f+hfVrV1Ms9nPG987i7It+wrqOPtmMiycbsV8xSaZT2G3KUn8fCd/VvFDGdHWTkC9PhBrFaWl6cA53WBOxfEQsqQKD0sjODYUJQ8h9fDf6c0lUvMLX6M10pwwrRtTQdPJBtH1qT9zRDZjebpbf8yhN7XlMFKBiIOC3OpFWBGtrRlxxNYO++CX8EaPBTWC0k/TLX9zEtdf+hEceeJB5M2fy1KOPcNfv7uD3t/2Wv/7pT/z+17eyYdkqYu3IxJpDIYJMmvQ22zDinLOo+crJrKxrlLxJAXpDyZdNy56trwsdsFd0yEXp84N7qivvTvjIIGVQcUKudOXaN/pmVVN5I0iFMSEiExGJYiLdRfrcRHHled6HvB/LWdh7MVPZRFxiSzfPCblahtU0cG8YcY/QfLsk9DMR22w7GNexL9+2gICObdzByFmb2NU+uSdQY5QZYbwQuxff010m0l666xqBsjJdG4oExTKJVAKb199doJDXfTpBMuOrTEn3RdykQ22TDMn3KCvqZY2ttgFSGY8oTBELvGleIq17rB4kq+sYfBmJMQ4qAMagLOxh7MQko9TOosKyMaYygUK+v0R/X0gUlzFJBP4iujcU1EaMnzUqF5FfX9BWbDdeXVJ5SQqdDvlOPc8kqWnMEolXId9OsnYpIzebz5nnGh59cktuumEKX/tiK3ttD201q1mz8hG6Ol5lcA1MaKqn1suwRkCwV/qzRpwKIREbjASORfZ96/KBP8vGxVG/UHRmfmYgt6aHclfjFF5rGc/axkGsrG1hRV0byxuGsKRhKAtqh/N6bhJza8Yzu240L+n6XM10HkxtzTU1O3BDejr3pyazODOGPkVarK4qZHxeT7dwZ904ftuyOfe3bs2rjRN5o24o8xuG6zqscp2daWNubjBzaoaKRjCzZgSz6sbyWt14XmqYzJ8atuTm1OaaKLfjN5mp/LFmM55s3pxHW7fg9y1T+YVkezC7OUuTgym4LtYZxTJCWb2iSx52KxRNNBEJjbuEUrIx12FuzSB+nZnEDbXb8IfGbXly0AT+2jyRn2c257FagSFN3kY1Qr3xkqMPjUlXfI2S7X6SJ9Oj+WVqG+6o2ZInWybwxICJknUaP81N4V6BxTX+AE2ySJ4YW13VCEyAE8VEQYr5ApC/ley31G3Lva3TuKtle66r2YWfCYw9pv63J+opuWrNnnpfsYCAnSjn1rZxW2I41wtY/aphR35fuwO/a5jG7/QOb6vbmmtqt+O62s14Pj1WYGQs90iem3JbcXPNFtxcN5Wf1W/JTfXbc6OA93U123Jdbluur9mBazLbc3V6xwpdntmZq9LbcZtke7p+EssFaEqeK9kNXuRgJE8gOyprbDvqmCO96IK9OHr5Ogkld1G0OtvA/cmJ/DK9JT9Jb8VV2e0r12vE/5rM1lyVma73Oo3ZmRHSl6/xFos/lasjH+GqrU6ByvuapvKTpm05p3ELvtmyFd9o2okz1Y/v1+/Ad5p24Vtv0jcbdub0+p05q24nblS//1w7hqWpOtlBkoKTYn3K5dXcKP6Q0btPT+Gi5DSuSG/LTdmduCU3jRuy07k0vT2XpHbghrRso34ar9WMoiPZSJefYV52BHfVbs+1ye24NLuNFinbVujMpm04U3Z01pv0/cbt+Bttq7SoYRt+KOD5w5rpXJhRW7npPKh3tSbVQOCYis6kMqwOrS7VdSzxrz7UqCcf3p5M0Xbkx0kLBD39+FOc8oXPV/4S0oIl+1MVf/nLX/isAJj9PyPtVmIqlar8/tdPfvIT7P8XaX8DzP6UxY033shxxx2H/f6Y/Z6Y/fHWI444gp6ensoX8Y0xHHLIIVge9rfFbHTMbm/a76HZH4DN5XLY+cpub9rn9v+wXL9+Pc888wz2R1/nzprFM88+R21jC32FgIS28cqaTEqa28JY84fGrZdwiMu9aH8Vv8alVO5WukhdbS2l5hThoCbsItv6i6JLRc/dtS7OzuPJ7Lk53S1ZHPkJIzTWo3msffJABn3+YGp334y+xohSXKD7udl4s5fja3cpUtneTIalI0bS/8mjGXvxJWS235U4VUMkcBbIC9z629u59MpruP/Rx/nDvffx5LPPCmzO51UBsona+p0/dy716RQLX3uRP/z2V7SvWkFkwZiJicW/PHgQQ77yBYacezarxk6gOyM9UVZvQSpVCxv7YceeA1rM6eMDelr5373oMZVBYyspqYGkFy5XXxSHvAHrwO2L1u1GJWmwRdKYpVDpTZRRSCwtWO7ErsBYkh4/S4efo+CFJP0yL5Q7ubawnj/ku3FrPPbfr5nNtwyQb6TQHWDbztYbEhm1qW3IoFwiXQcZGVYsUBRKEM93ycogjZx7qDyjF5vJGFzPIVYYFB1GqwqDQWhGd7EusYBShAogsbXSCChoG9PyVPSXWI6yX+AuKIZ4voOXcCkWAoEpbQyIb6YmSajtyUKfzFDt5Wp9XN+jkA9V10ieBOmsrzZirEypjI8tg0BCWAZX/U/VxBhPxib9EKcxCZXPeHQGA3hj6USeeHY0S5aNALLgeZQ0KEqFSPL2k65plzHOJ5d4kf33WcYZ3435+a9bufnXDfzqJy3ccsN2fP+HBzB1mzEUStqKLKgd41F2PQJN3CVtUfQ59t4QWwWolQ/6GbkC7+pEn1PHDDOM52vG09fUxOEHb8FZ39iL735tT04/dXfO+PrefOOre/H1r+zG1768A1/94rZ8+fNbc9JntmTvj4xk4Dif1bksjzUN5kYBrF9qApuRGk9HoraiuyI55rmDWOHKscmWD9x7MF/63FZ89fO7CBDvxulf2YPTvrQ7p+r+1FN25Msnb1ehU07ajpM/uz2fOWkHjjh8CxoHt7IoM5Q/JCbwWO1k1mSb+ejuW/DJI6bRMrKVudkR/Do9hd/XTmJBtoWy3l8ygqRs2hPgD/TeQqMMIxvUmrfggt0G/X1yex7MTWN5TSPjJrfxyY9txbBBg1mYGMOjzmBW5hrk4AyhcQhB9oRsAIomxcLMSB4zE3k5O4m+xibpbiKfOWQcA4bUMbuxjQeyg1jqtpIIExX/YHkYDKEby+4hcGp5PGrmUel+TaaFSVsNYtxWQ1nU0syfGkfys5qpPKS+rvcbSUv0lCaXQPV73RoedTfj0exYljY1MmLqULaeOoQtpo5k/FajGD5xFB3ZFh6tG87NDaO5pWlz/pAbx9zUQMJhQ2mYOILaMW3kRjVTP66FeMIA+sY00TOyid5RLXRLn6taa5hd38IDjeO4oWEqP67bkjv1XuckhtLrZ6WDWKMiwJVMEU5FRzEbD2fjRZ9G+Q59iTQvpYbwu+REHhLwfKV5AIsGNrFmQJq1g+pYOrCRF1oG85fsaJ7yh9GRaJaunYrODNIVAZHxWZJo5S9mAg+ZScxPjWNlehRLs8NZVDOERbkBLBGYX16hgSzLDGJxehAzcyO5s3Yrfp3ZjtmJwfQ6KZZmhnF3ZipX1+7CL+t35eHc1rwh/azOtJLXtlk0eAzFgaNYWdPC7Pqh/LVuIjcJbF2f3pw/5ybwfM1m3JMcy88UYbxbUbQnm8YxQwuH53PDeSE3ghm1I3jBUt0IZohs+nktZF6o0IjKsxkNw3m6eSxPNk/iD3XT+G1yOs9mx9LjpYikz1jvWQp889Om/vUUOBGh9BwpmpUfNlBjyCGXznLciSdVfpzVbiva726ddNJJXHLJJdgv5tfW1nLggQdy8803V6Jcq1evxm49dnZ2ctZZZ2H/X8mBAwditx0teLM/4mrBxk477cT+++/Pgw8+yJQpUyp1fN9npsCI/aJ+WWAq1riNNH6/9a1vaW4IWLt2reaHsPJbZddffx0Txo+nvz/PkJGjmDV/udKaLByPZDpNUYvp2InxU57mqwLFng2EGzqItQAKfUN5QxeenyQ9uJlAc5TVblJjrOQZejcbRMPeUwkHJGFUIx3SS3trmuCj0xn7jaOo2Xo8cdLgKYKZXNZJ4YFXya4v0++lWTdkOKVPHsXAa69g7MXnkdhiGmHKl17RPBqxaMFCfn/HnXR1dtHV3U2nrq+8MovX5rxOrq6e/mIRT/PO67NmSuZOahIuC2a9ysrFi4g11kK1aeIkcbqJ2k8eQdNF36dnh20ouCmMcfEjyaV+eLHaMxCIlLTd+0DS33zJ/6/46ilG/5DLQAo35I2hTy+505Kc0IZEhg45r04vR5eoXfft6RzrhZLXJmtZm6pnTbqeRXW1zK6t4TnR/ZkUd2ml8QvjcIFQ/uU9JR4UsF+vlyB75eD96vj6aa00NC9XuwGhtgcrCnetwIG2JA2BjNkReDF+oO1KAaPuCGMMvl5uUA4qW4aRwFgy7eG4LnZbMQhi0gI4SeWVtT1XVjkv7ZMReMIggBPgypAzOR8L4qLQYATcUlkXV3xjSYPIdY0M3QE9483DtiVrAmN0iSRjWJHbtUhSeYX+EkVFw1zfwxMVBSZ7OzX1+FkZrwYAABAASURBVDHJGkeGHNLTGRGESUy2iVmLRvPtc7J87XvNXHD1UO74S458vq7yF52pXIpsNiVnnqj8DwAuHrmMT8KXEoMVMva1tA1w5SCGsWTxBn79y0eY9eRrjE2mmJit0QaI6nkJOpIJVqcTtCc9Ig2QJC6GD/7h6h3ZkEOvk2aV10p3sonxbT5nnbwzxx42neOP2pbPHLMdJxy5FZ87dgdOOX5nvnDCTnzlpF047TO7ccbJe/DDMz7CVRd/kvO+/1HGTG5gUUMTt9WN5Pa6SbycGU23n6bfL7Mi4dFjGhjakOK739qHr5y8C189aXe+fPwufOFTO/LFT+/E1z+7J1/9zB58/XO7iXbl9M/vzukn7843T9mNbwus7b3/aPqSMcsl67qkgEmrJ1C4PWeeuiPnfetAmobVMKduIA8nR/GyN552fwhFgWgX8OKQ2IQCPhohRtFUOdu5uVb+mJzMw5lpGn817LXnMM49/2DO+NrufO2zu1F0XJa5tWxINFbGdIyj925kT2iCcmlP1PBKpo35mVq6Ej386EeHq+5+nHHq/lx65idwvB4WpeqZm2rT9mSDVO0S4iKfjiMxYhlRv5PkDSfD6nQD2+4+hgvPPIhrvnMAp524PU5jkgXS4d3JcbyQnsAGr5ZInSmrcrdpYiZDaM+0cOC+m3PpDz7KxecfyI/O+wQ/+tFhXHr+Jzj1szvRn87wRHYED/nDWJ5qoWlUDZddeiRXXXgo11x8FNdefCTXX3woN1x8DDdd8il+dvmx3HTZsfz08mP46RXH893Td2ebHVvpq0vwcnoIf6rbguvqtueJugmszDRJRw4e0ow6ExgHzQG6481DHVR/I1Gfm+U1M4A5tWMwg5sUXdmbG648mpt/fCK3XPMprlO7wyc2sDxdwxteK6v9Zsri7MYQiWNsYgqCffPcBl6uaaBzQIqPHLI5V19wJFerDxdfdjgXXXI4V112FD++4miuufQoLrv4CC666Ag+dfwWpAflmJ8cyMzEIF6WDHekp/PLmr15um4EizVRj5k+hM9/djsuv/QQrrn2MC778VH8+MdHcu0Vh/KlU7Zi9BZNrK3N8GTdRH5Rvx3X1m/NQ/WTWJ9MMnnrVj7/5d34+lf35Gtf2Z2vfHEXvnjKDpyiRcRnT9yG44+bzqc/NY1PHzuNz312W0753PaccNxWfEP2/fWTd+VTR25DWAfzrD9zcvS5SSLjSoeOyMjmdPk3nZH03O97pLfcivSoUcQaA/cJKJWKpcrWoo1qvfzyy5Wo13777Sdfm+ehhx6q/Fir3Xq00aq5iuZYYJYWGMrn84wRqLOgy+ZPmzaNj3/84+yxxx7Yv5q03y07+eSTK/XnzJlTacOCO/sXlhaEWR7dAiu33norW2yxBUOGDNF7+TFWjs03n8KG9vU88ugTtHf2MmzUOIrlCHuEds5yPRKSoSgZkBY96bT32SX0PTAPr88j8pLEnkeg3ZM+BTUcYyojfEOdx4gj9yBuyULawYxuZsOwLOkjd6T1pH0oaVsSPyJ0Q7zeMr2PziaeuQY3zrGyppmGr3+DAd/+Nsnd9iSuacTVv9gpE8UFKBe0uxJwmiKMJx51BAfssRu+xs2cmXN57dWZAmNzKMtXlRV9WLZ8Gc89/wLLli9n0aKFvDFnNksXzKfU3yt/FmHUHyddS8PuezL8+9+hc/udWJHMytckcOyzmMpRGZOmkvxAfjjvRWrbT0u2Ttk19Mp5vK5ttUcTPvfKsH8n+lXS4+cCN9dr4P9EZa6MAy4Ni1waFDi/0MvZfd18Uej4FO1jf6mrk2/3dXFOTztXF7u5S+j+CSckbA7ZakLMD781nqtuGsqIsQuEmjfgqL1sk4vjBhT67BvwySjqlUzL2EKPOPJJZTyyioxpRsAauQVK8iPYq71Hh+uAES9jDPawUaVQwMwo4uUoq6gIUz5vjSDGlTFGinK1r421rRnhJ8sYE2D/X8uCIl+++psQlQtWpiKudJGpS1q2lLTt6bgutQ0J/IRDWCph283kEqRyklldiNWmn4ZEVk+M8qKM5E4TG5fIieSom7n4kk7+eO+uPDt3O2atnM7jL9Wxfl2dIm2OJsIAzw8p95cpSyflyODlcoSKsvV2JujdMIjXZw3i44c+z7e/+DLdT3WxRX+KXE+BGX2d3Bf086eoyB1ugV+l8tzhlVhQ49BtIiRehSqd+YB+mMhaDQSymdCJKYfSVyqipiFJaEJRQESgfloqV642omRw9M/DdRzq6zOMHTeIww6axq+u/goH7z2RUlMdj2cG8ZvMeGbUjaLTS1NIuOQF5nvJa+GQw1F7kSnz94QjO5DTQuS6JRw3jy+9ZzOGZFYyamZWLqEDja0p6hti6gXOdtp6GJecfwzJXC9Lsk383hvJk9kxLM+2kpedybgq4MdRnwNFm20U5fepqdxXM5olfp5RI0Mu+MGnGTe8gWRNTNPQOorK79dKOSArOcHEBk/14xiKns/adCNPxs2sTCYYPgR2nD6YmpxLIuOz5bYD2Xr8AAp+K0+kBzK7tpGy40mMSLoz4oPuXXp9n85kAsR786lDGDKqidGjm/jycbvIWe+hMn3Mrh3IbZkJ3NuwBatSDUTi0qs+dfgOyBZ32WYooyc20zw8x7ChDYwd0sCY8fVaYNQQFwM2+CNYnWqmoPd84nEHs61W+1NG5dh8fBOTJ7cycXwLW0xoY6tJg5g+YTBbTh7M1psPZpdtR/DpQ7fm11d/jvt/9RW23rqJpRqfDzeM5xepzXkkO4m1ApCx5HEI9alxYUAJ7GGUsM9i41B0fNa7tfRk6pi+eStfPno79txyBNtPG8l2Uwazx5bDueb8zxB6MR0Cp12uj1QtDqi/MYEDJfFYlmqiL9PAwIE1nPrF/fnIvsP46D5DOHTPURy691gO2nM0B+w+UhPcaD627zgOPmA83/7aQWwztZ5yOi1AO5JfN0zjDgGqZbUNDB8WcdWFh3Hrz0/ia1/ahY/sPYqtpwxkywkt0lMT++06lC9/djduu/lrXHreodQOc5hXU8uzinzNTTSRkM+7/NuHcvoJu3HqcTvztRN30yJlD77xuX044/P78O0v78/3vvoRvv+Nj3G26Iwv7Mc3lX/m1w7kcyftxhc/uys//OY+HPDRqaxKJHjDydKXSKnPToUM/94jVHM98tNm7DhyLUP4/g/OYa/998P+cn1ra2vlL80tcHr11Vex24v2N7/OOussvvrVr2K/+9XW1sZvfvMb7HfGpk6dyvTp0/n0pz+NjZLZn6lYtGgRI0aM4K9//SvXXXdd5f+jtN8FGzduXOVnMezPWgwR2Npuu+2wIM2CtbFjx1a+/G/bb29vr0TZrrjiCl595RVmvvoKt93+O+574FH+dN+D4KXwEhnZfVnwR1Yp+3ddX3bkEig0NH/ROl7+5RMsvv5hkh1JEoFLbtgASvVJWTB0+ZDeYwsy0yeoTkCciKibPoox3zyMhsO2p78OecQyRVPU+wFnQ5H2B14kLieYX1fPmMvOpf5TR+IMG46Rn3GLZejto7yunaCjnbCzncF1NUwa1MZZX/8q3zjls/KdB7H3HnuRTCTp7e3l7j/+gUQ2TSKXY63qrmzfwMw5c5kvEPaAtoRXLlrAknmz1H4JO75MIkdq6tZM/PlNBIcexNKGGvKOJ/klX7yRVFBv9oN5Ou9WbKPOGhWORPKnOGFM2vPwPZc1YYln8n38pqebH/d0cUcyYP5mTby+eT0zJtfz1JgUTw/3eGmoxysDPVYO9+kfmCQzrJbmSU1M2rWFXfdp4pMHtcqhDOHyG9u45U+DOPFrBfAXEgo5a/7EWAQlJB0q7FrIQ1h2cLwYI+F6FUEqVL48DyYBZW0f5gWUHNeQyjpC6hGFfg3B2COdTeH6LkWVsUAoYycWTaCB+hQq4pZMOppsPGJ1NIwMjpugttbHTbh61zHKwHXTIhcxRpYsgzEiPbOeNU5UBkSx5BNL1tjRsyBJf6dLsS9N7A7QgGijuysgr9WG58cyyGa6ewexZtUIVndMZG3PWArFJkXGkixckKEcDQBNxiO0vbK+K8nS1RE1dXXEAl9ROcJPgScA7CYcyvkEnSsH89rDw7jtXMONpyxkwspaThw0mJMnDOTjY3w+tnkTe2w3gek7bsZWu05j6t5bMuGj46nfolVtOaTVFXSEBqQGDTgqk7x5M1+PPhhn7EjXBlP5GnU/9t1FcmR2IeHhsonc0NVqz1UfjfI8XV2MQjOO7lwZfSIKtKor0tzoct53juDUo7Yh2ejzQuMY7nEnsCQ5Ac2CmFKBZFJ1ywY/9mxtXX2RJ3Ir5Ea++CdwQ1GU1DWJ0ULCizxSoU+ijOzToxTHwmpl/CgBURbHGE2grdx02QnkBvu83DyEP2ob7vnsUFYlGwiNg92eDI3PmvQAHvNG80hmM1bX1LL3LoO48+dnUCc7qVGbntqL3Vh6QYDP0TUmBhwipb0KKOh3EszwGpiTHEmkVelXT/oYbYrAZiSHJAbP8N3TjiE2ZV5NNPBsupnOZFpyxBXSA0JijJ5jZdPYcEquhoyvfOlAC4jDDt+R7551CE69w4y6wfxOenwmNZrVAmOB6xC4BUkUEmlsGo0rh7T04eAWIY4NGp6k5ZCVQ8ExxLZObw9JA67evaN34GiyQD3DaNIxserEBF5E2YTEIj+ZwFNfxo6q52fXnsA3vrwHLfUBs2uG8Cd/DK8kRtDjJWUtsbhYkqJita+L/XTQjU2rjwpBYxQViAsFqSfGdfTMcTCuh6txPmKw+KjNku5DR+0T6R8ERpwckTH0KsJZLmdI6p92w/VcMuNhIhdPHfaIJAsVciJIiny1b7yYghaF83NDed4fRkfO4RN71HPDJSdw0D5byF9HGGne0SItIztLS59uKIOI0hgvJdFj9t9rM35+9XEcssdQMorPkfLpcEuka9S+nEEsDSAZ7UUKBiuA1WtFdoikg9i4hCpj08L4kjzGEDGgpkEFsjhOc8UGIiOh/4VnvIm3EuZNQldH0niDBlLWdncsm/z0Z4/j6aef4omHH8VGpw466CAee+wxbOTLRqUsiLJfsN9rr70YpQja66+/zv33389XvvKVylajBRapVErAeSA2smWjaRbA2e+FrVy5kjr5aQvWWlpatK3Yj93yPPXUU6mpqakAtmOPPZaDDz648heYNkq2YsWKCmDLZrMMHTKU1tY2Tv/G19lmux3oKSUoafwWrY2nsrIJCMp5PL37yDGYmha2+OYZTP3cl+lcWODls39KecZCUk4KN5WhLDvvHVxL3S6TKev9GikkkHLqJ4/E0eKklIhIeZ4sEJVP4nUHrLzlPtxVBTq11T7iW6eSPWQ/4mxOvi6m1N7FotmzWDFvHr0LVtD9xlLaFy9l7fwF8l0l+tavZUB9LccdcxQH7bsXHzvwAAYOGMD+ijQmU0kCzY9lzbkLFi9hfUcHM16YQUNtDcsFZtctX8KyeXORxTD2AAAQAElEQVTpL3VTlp3FfoZo4CBGffeb5I49hlX1zRQdj9iA0Yer98oH9HDevdyxBhdSiNEgMgo9GrIKjY4MI/bTwDs8mWJvOeGRcjAJMa2tczhgv7Gcfd62CoFP5pILh3HRBYO49MdDuPi6YVx2pa4XtHLZVQO56IoBXHxZI+delOa0r3vss3eeAYPXEBaXESnkmkwlyDWmBchCgSdwXLXdYHA1Y9ktRjsRJLMJEmmXSE4uNimVcfAlC5JNbwljYl18YnTIAWLKMuCASIZgTITRk2JehpW3r9NVfSMwFZHPh8SaiROZABWhvwfCKMLP+gjSUyjEojKJVEwq40hmDwW+iL1m3MwkSmZzeot1lGlgXfcUXluwBb/7yzCu/7lLMRqG52UgrmHxknFc/uM0P7qole+e38APLjE8N0N9FoBLZGSABBLZkE4E9CmitbTbQzMSxY6ywJwhcAeSSE9l3mODufuciMfPD1h3KwyZWebkgbV8Z8IgPj+4gb3qXEamPWq9FCtKPawaHrFqbEzHiCI7n9LE1oeNpjsT0+dHhJpAYoztdoUCB8qiWCr8oJyu9BYZI3Fd2UasyTuBm6cyhxijeyNwTqTnSscxZVEUhcQmIBLF6JnyjB3o0ocje6rNunzhc7tyyBFb0Csbez43gKeSg+hK1GGMqcxRvquaRpoygCgUzygqESoCqlxi+8/qUmUiXa0Ugc0TkLaTWNE4kjGpV1zETtKRZ3B9Hz1ml61H8MXP709jWyMzM8P4a0JgITuSbr1T1P5yRbHuzY7jbm8oa2rqmbJZK2d86SM058RTZhNLNt946llMQqtlNOEjC7V6cgmVD/2uyxq/hseSQ2lPZxg3voGtpg/H0czqOBJY7TjSxZiR9ey21xj6M428HA5kebKJSLzt91bA6J9DUv02AkWB+iQ8VZmY3Yo+Iesajj5oOqcctztxQ5rX0oP4kz+aJ2pG055oIjYJAkEOqy9XivPR4cSYhKtnLq7jSt+hdNVH5Zm28wtauAnrYjxfz+zzGCRvKBkijNI6I8TVAZWwn0b5ruTLye6POXQbvvylfehNFngl3cZjiZEsTbVSUFuxyhnVNaoZ6cPK5RAhkdBFssaYsEe+ylXaiLsK2zpKGfEXnleqTMnq3PFAzELLR/LZ+q5szQshVh88P648R4dRLWQrVq+R+Ni0bTTW+4pVMY4ijCa0YqmfHsenKC1PGdfK1884hLGKACZd8I0rLkrI5mPx0moaI6XatEOM70DaM0wZKx902iGKsLWJS1EgGBxPJZxIrVkKVVqyYUAcjciNjd6BvYt1F0m39hprvBlUDTVEqauDrCRLaVw5Kh+jfqr/KiV+uvlXnGpE3apI+jf2LuWBAxm4w3b88Q9/pBgUaF+9msMOPYyrrroKz/PwNdYOOeSQyu+B2b9utJEwu2143333VbYd33jjDWz0asOGDdhtyWXLllXYB0HA6aefXtlaXLx4seaGAhbAzZ49m/Hjx2O3Lm15C/JOPfVULFDbcccdK3VPO+20CjizAMxG42y5GS+9zPQtt2bDujWg9377PQ+zaGUPnuQLZCN2LkqnktqtKVAsSedNI3CHTaHtxJMZe8Z36PPrWXjTX9hw68O47UX60wmy200kqXcc+oF4giO+oediXE/v0MX6KFdpR7ss/TMX0/fsPIzxSeyxK40HfoQ4WUeotlYvXckfbr+T+S+/xvOPPc4LzzzNzJdeZfaLM1k8fxGPPfwIG9a3b6Q1qxg2aAAH7LU7Rxz8EVKuw5BBgzBAXa6GSRMn0NzcxIhRw5k9axYJyVPsK9Ddvo7uVStwFezBgk3XxRs1nsFf+BLpY45leTZD2XeJHKNRYN+0GH4Az3ctuXU60ZsdtAM3Vrf1yqiV4Q0vlNhJgOkLUZnvZ2rZsSfmyb/O48ILHuMn5z1Oruiy6/a17LJ3F7sdsJKP7tjBXvu2s+1eS9hux8VMm7CcYYPXka5ZhpMUuT0YYwj0soNSpLSH4yQoFQ39igDFcZKEK3CiVb39blVZYMhPGhxHAKIrptBdwpVDtfNSWArp741xXJekVnWB209BSEnzIZlaB1cOJgxrieImpcdCYmtKzmj65UocOaVkypWhWoM1co4ppesJwpH0BFN5ZckUXl0wmshtkIyxKC2gmGPp0qnc8fvxnPod+NiRJW79/SCWrG3m06ct49One3zrvEHcc18b6fqReMkMnRtSPDtjALfeOZ57HtyTB57amedeHcSq9YbG1jStbWmMG8up1fHaax1EwUh61tRSDny8hnqIJrP4qdFccOQinv5hD2NnN7PD0hr2L2TZSxPWZC9PQ7mfdFAmEYZY/+464KddhuySZbdzSuz/wz6ap81i5F4RM7wiTylkvDSbkOP1VN4aOpRcCA0fqOMtceX4wWCBt2MMOrFHjJFe0UTgEOLQI1tduKrE3BV5NvSrnNCnI7Jl0XOjhKVswnDUIbuz2cR6luUyPJ1o4I1ME91+knIICTXg2jY1+ceqI3Oi7Hr0RA7zxH/hyhILVxWZr5XmolX9LF5T4OmXl3PvX5eSj1OaxO37KpKxzFTfspKQmn9dTaiGQw7ckkMPHkteIH2GQNgfEsN4pWYsCzKjeDg7hduyU1nQNo7WAQE/+uo+TJnYIjsNKGvcVniJp+Og3qPDiCAyLqHyYlOk5GR5OT2QhclB4OfZZqvBDB3aDCaCN2vJL+KlYnbbeTwaKryeGshrThMlk0LDT11Wz2NDhAeqY+IyFjBU+gHEAh1GgCApBHDiMTtx6uf3Iq73ebFuPPd4E3gqO5RuL0nsuBhXMm48EasKGSVK8g+hbNpYpmw8iuWS2vybnDY3VtmycQUDQt2W8BVFNkoWjNF7t7WN8k1F5oYanyMO2Y7PnrgX+ZzHS+kRPJMax9p0K4HjI1bYI7YfbyOjB1YWdYxUMo1xjJ6qlC5GzzAGDcGKpMrVM7C+1Cb8yMGTyFYnGQpkfE2axX5Fzcu4ioTJtbHxcCSjUVJk34Ue2MXRhv6Avt4kCUW5Yk1aHh2VLcHm1lSlrNF7sL2MMbItR3qICJRn20Paglj/jER3se+4tQU+fuAkcipZ5zRi1FbkFPSsrHQokrAg3TkEer+WL1iZAmInJJZyAxNj//gnih3LklAdLCfz6l1JJY1GU8zGdnX5F52S6L9wVpfVfsx6Td6dpTJjJ02kvqmeZDrFI4qCfeYzn8EYg416Pfzww3z729+ubC3OmDGD1QJrJ554YuU/9M7JPw4bNgz7BfxyuUxbWxs27+abb+a5557je9/7XuVnLiygsvUmTZqEjZJ1KOpjI2OJRKLSho2U2e+a2d8ns//1kY3AWbrzzjv585//zGGHHcZDkmPDhnbWrl3HIYccyfMvzZbvrpXuS3pfGlOKcLpkcfx6CoGHk2okqm0hd+BBbH/tjaTlH8JH55Hd0E9nWw0N+26NU5uWH3GIPUevINacUiKK5R/iEByPWOPK6ynT+dQssl0R3W2DGHD0IXhD2gTUPFYognXz9dfTvXYtd91xh+alV3lp5qs8++IMnlVU609/uY/V6zZwy62/5eFHHmPBvEWsXrGKjvUbeHnGy7IYDy92mTJpM6wVlOXnli1dxpxZsyvA9vU35rF6zZoKkF2ycBHrpXujVYyr0o5xJMdAhnzzC+SOO5Z1boqyxlrJkex8MA+9hXcnuFExVxrzFUGylaxB2/uERTROQH8ylimEbKn93hO9DKfUNTJJQOn1p7o4/Mgn+PwZK5izcBT5VXWU1/bhaGAn61yMtnJK6zpl/P1kmxw5dkNBSDgoBmRrk2RUJo56CctdMqiIujoHhxJhUMSG/XPaVvQTDnGUx8glJDUjJHwJGoucWM4mIookvb2XU3GULvU4RGUZctTGqo7RPPPaNO66f2tu+M04vntRljMvzDDrje0UAh6iNpJERZ+gJ8Y4SeYsGsoFV47hk59LceSnPD7/lZi163YgKjUQCxiZZD2nfHU1Z54/nHse34WX5n1cA3OMZB7HAE2MnR0TyJdGsOUOo8R7LVHch4nrmflant64CTvxdApo+qlBZDKN2MP1QxzpKwx9QlNLoZyVYdbQtXIEa1+bwu/Pz/PYd2ZzqOofnK1jgoBxi/h6QY9crEsprJGhQuSUcCjjy6AThSLjBAxm/mU5Ze3ZpzJrcRI95Ea+wumP70/605vzSgq6kw5WdfZdpwLIyNalTSvWB4riN6V1HEfv0Wg42xzbExejgW2U7Okrcfgnv8/uB5zLLgf9kKl7fJtPf/UX3P/sXHrp17tSPWv4clgWVAwfXM/BB25OnE6yKjmQZaaewEurJZ9A4wSDTrWjCSnEZWV7iV32O42d9z2TXQ+4WHQ+ux14PrseeCE77fcjjv3sL1kwcwVDgjzDyuvxyFN2jWoiGxEfcUPtO+KdlNP5mqJihxy2Od0Zw0vZ0fw2tTm/a9mOPyRGs6BmAInGmO+ddjjTNxsuBkajA0UnykBsOWH7rBvd2U/7zKkkNETocJp5MTGEdakWhg5OcdIJB5Lw9NjE9gOMTsnhagG041YT2Gz8IFbUDuDF5GDW+o1qSwXE2UjeSD2JVMGxetOYtO3rkWxRKT23HBPJiBMP2YLPH7MjQVMNr9YM46HEKDr8OiJF2Iwcra1jSW9B+kBHjOfBpn5gD90k/aSeq5Q1XJsnstKUevO8+Mxcbr7lSW75/cs89NRiVi7foMlLPsLEYh3hCPRF5TJJ3X/j5L0YOjzLomwjT5qBrEzafiHevONhObhaydtrqVQkln4qBWPbT+VKHg05ZSlDnxtPySnhXGnDjWWLTkBruIFsqZelK/N88we386cH57C+vUfyvVkjoiJDrPLd+Zj7H5unXYf7eO6VVYTyubGUMmBQLZNG1JMxDvYwhJX6hbLDa7Pb+eVtz3H5jY/y45sfZ8asVZT10o3ks7YVKKoYOUl22GkyU6cNppAPuPW3MwUcOpk/ZwPzZncwf956env7xbMo9httCiJigS65H5as6uGNxR0sWLyWZYvW8uLsdTz86kr5IENa1uGFgXocYVRHDDaeVi2WNt79r35atpE4qpsUkmmG7rwjudZWBg4fxuGHHEbLgBbqGhsqX5S/9dZb2XXXXbEA66WXXmL+/Pl861vf4ve//30FHFmgZL/bdc4559DX10cqlSKKogpg+9znPidQ8pp09ToWvFmQZaNetpyNlh166KHYbc66ujrsD7/aKJv9L5IsUNt2220rEbLbb7+9su3Z2dnJAw88QFdXJ9dffx1zFFW774H7efrZF+ktGxKJJMlMlmJ/Xu0HmESImy0Tu124URFPAJ5R42j5/rfZsNkk2j1Dy57TiEY3aaEVEQqIRpoLjN6iJ7tPyDh9V1BHdpDQ4rPn+deJZizBKSVJb7Ud2S2nEro+5e4+Hvj9XRTa1/Ly80+Tk/9bs2a17HU5y1etYumKlXRKL488/iTdvUXmvrGIJ596jgf+svsy3QAAEABJREFU+hCPPfIE7Ws3yCaWkU1mNQf61Dc0aOepwICWAYwbO166m8e69etZuXpl5dqt/vd1d9Hb3f2W/wo9n8KANlpOPpnkbnuTdxNo6OsNfzBP592KbWTJvl6YqwqhqKAJrSyKkBeRM02WM/hBmpS2YIb2t3NAvodvCPUfis+Abofbfr2Kz5w0h9/+qoZCYqBeqIsNq0aaZsqOR2S1GIu79hQ0RvUsADklnLIMLaLU62HCLI6bpVRy6OwKCGU8sf0uSdxCV19SDjWLl27CpBLkC54iaBGJlENWkbBQK067F+1EHjmtBnrCIdx13xi+e+4ovvqdZk49q4Zzrx3EL++ayi23bc/3zqzhwceG01saRKxJwE4GoeR8+uUyt9w9gCdnbUdXcX/W9u4tp9ZJX38bQTnASXo4zS30uINE9eT9DG8s9HljLhywaxs1igr4QURdsp98RydRGJKtbWLB/D7CqE59dnCNixsGJB0ICiH1tUk53j6ME+m5oUSCuXNqeei6fp7+1hts9lqCjzYMYWB/goxAo4kMgRdQTGlQOiotsJwIDE7oEqv/0ZsTY0Hvs77JCJj5OEFWbep5XwPP/n4R/bNX0ab34Wql4joOaplA8mj884E6DBgR6is6HPXFGHVEaXvaR5XnTszajl7mLe5S0TQNpTS5rqwcx2q+dubvZROzKMdeBWDF0qdR5YSJ+cRHt6c5EVOKs/Qb6RBDHIJO6SwiNlZzsd4fdHcWaF+vim4zJZOhSFrXtFboaSK/gX5NgElTZnzYxcSoW5xK2C+sO2LhEEsu1dVpHCNQFJPyYr5/2n6cfMyWlGqzPNowkVszo5hX18ToIQ4/PutQ9t11HGjVGzpJXI3FpPpPHOO4juxNzOype6OrF8VYca1Tm58ezjx/KAW3zD57TqWpztpgKBlsSRWuyBNhYofBrRmmTa6nL2WYkx3M7NQQuhLpig6MCYk15cZq3UjuZMLgWBnQIcXbpKNrpEhTVhGT047bgW9/YXdyA7MsSDTQ62WJXG+jrDHSiUhXm4jiCIn8NplQOiaRTEr3sbppCypPZyS6+/4XOOErt/Cdy17lq+c/yKe+8lNOPPnX3HTzA6zt7Kek6L7R2EhqIelpDCbVg9O/dDBhJmRRuoXFTi02qilW//SMpUvXqbwtrIy8dRiMMTiGjYdEs2VNbNCJbiWzIUGJCVE7m/UspaWnyNNPreRz3/wZ3/zhDZRsJ2xt8YhNrPIOt/z6IW2jXsutt8zA6+8jG5coq52pW42nraEOL/ZRceQ8pRu0NbaWL3715/zgR/dy/k9e4PuXP87nT7+FPz/0OsUQ7O9SyXWQDFwGNNaQrU9QTOa44san+cTxP+XA429k/xN/zcc+93N+9rsZhIrAGPkI1SQ2ETEOM15ayFe+9nM+fdItHHvCTznmhF9y5Ek3s2hmiVGdXWxTWkdDuU9gIcIecleqh+Q0Iv4lRyyuVs+2rT5PY2HUSJavXk+PQMwPzvq+IjbzWbVqJfZnJo466iieffZZamtrWaOojAVLtwqcHX300RhjyGaz2C1K+4X+QqFAf38/nudV7O3GG2/ERr1sZNT+ztgqARMbKUun05Uys2bNYurUqZU6b2h785VXXsHysaDP/vWl/UkMOz4uu+wytt56a7ICWk1NzXztq19jt912Z/CQYaxY08mGrhKlskepGJJIq223SCHsYP7KuSxYOoOiWSN5+sBNkdppJ+q/dBKd20+kfs8tKacdIvk7zzXoQiRbCmXrdi4yYYRfBrT92fXgK/ir++jONDH0iKMJ6xoxevTiQ4/Su2YlFPtoqc1R6O2WizGayyKKxQJ2y7Rfeq2R/rq7uunp7mXJsuUsXLyU+QsX06l7ZCcdHd3Me2O+5s48zU0ttAqI5fvyWnS002nr9faxbs1aysWiFkzLmC/dBdJ3rEHvye848inx6LHUH3s0xbY2cTSS7oN5Ou9W7IoRq3CkV9Eno1st597uJ+h1ffJy8u1ems5ECvuTFqFerGMihmmwHaS97M/LIeziuix5rYfvXLiY715SpqN9FKUNBjcZkmx2iTQU+7vKmsRi0jVJOVOPIC/zEOhK1qRINKQ0YXkUolZK7mTi7A4sXjeVJ16cyJ8fnsALs7bikWfG88LMKbTnt8PEbeLogeSwZL9LVi5BLIffWRrHtb/K8MPLW7n3kW2E5LegGI0iiFtEbeTDibw2fwo/uDTFz37bRl84GDftEmvVM2FcHalEXg4zJ6fl0G9auP/JouoMw035mhgC9t5rkMBNN36QAk1+i5cP5MkXB1BT30RtUxLhIVav2iDfqOcmSb9m7sWrOjAmhxNBQtpwnS4ymV76e9YzdFAO3/TL0AJ1wEgO6WFZgnhpkrHZIXJofSzs6eS5DpcXe3uY2dXD/PUFlq2PWN3j01HO0es30u3V05FsYH2qgXXpOhZo0hm2nd5Dvok3nk9CaQDr5oxhyVVLGP3kUiYLONTJ6EtawVpHJtGke4mgXn1gTgmuuVG61SC1CQluTKx7Jd46QyITUsZgwVZ91Mk+xcV8suc1NteEWNQW4k9+/CwvvLyE2DEYx8MIlClFbS7B9ImDiaz6fKP3V5RWDXpZxCYmBnGNdRsyqDXLmJFp0l4HyaibdNxPOhJp8jT5frLiG6mkK32ntFL1bYQ19sXAAJHozVOy2pSJHbJ+zOc/tTtHH7UV/amQDZk0tQNcvn3qfuymdxs5tmQsmSK5LbApjNEVASJjH/6NTEBJ/WtP1POE28BKrwn8Dj73mQM0oav92BZ17IdIN6ruyX5d1Tn+U7vhBetY5tYxw2tlTVqr7kpfQoxkD9V6ZDzCUJVUVZni8bfTVV9UnESqxBEf35xvfnEPmhtU1/eI3QTlwFB5fbauKmso4hhX/GyfKplvMUsKiLnGwXE2ybrx0UpF4tcHrbhBDWO72xnZ1cHKhT1c/ZPHuetPL+n9e8TSjS2t1giUnjyqgTHDamhPZlhEPX1uVr3hHQ9jVEvjBcnnyUcao76y6ZAtqAMbs/6WbyS6BQd6ijFGfqPMmMJaji3P4qD+1xmaL+KaGmbMnCebAxNiO6wPsMnnX5pJsazJtuiwedDO2OI6kmGBbF2SRCKW3t58b7GtFvP6vHaWrOij4DRQigWWTRMLlhu+ceadfPFbv+GKnz/KTb99iJt++QAXX/knXnl5NZlygebuThq1PVS3YQNxB6xe4/Lwc/MJtBg2JlGRx35EsWHZig3MW9TF8jVQWBVQXr6Kxs7lbNU1n317ZzE9mE8m7MZIk3/ThK1t7yzZ9P8uSSxisYxE/a5LYthQRo8dy7fOOINZL7+scRtzwAEHVqJeL+t+6NChjBw5EvuzFRZUGWOw/6+kBU52O7Krq4tXX32VBkVzLNCy3y2z9exviR177LFYQLUJWNmtSBsVa2xslL2G2O+HZQXmdt9998oPvr7wwgvYrU2bd9ddd1EqlbDAzIK8hYsWYgFdRkButoDI88/NYO/9D6AYJzBOiigoEzshxo1JCTDlC7X8/Jd/4Y3l8+mJ+3Ad2VQiR+uBezPu2ydiBtTglaWFMMQeRsDL+qlQ78KOFjsO3WJE79Oz4NWlms8Mzt47kNhuG4zxya9fy/yZM3DCPElX77e3i5bGeukvwseQ0nj1lJ/VXGj/z8xkwqco8NTZ2UlRg7Zf0eZQ5VasXMNiAbMF2nac+8Y8enp7FXQoUV9Tp+3eqXgK4qSlo9lz5mD/yrR97VrWCyjPmvE8UTnAiFdSLzTyfdI7b0tx6mTywiJ8QA+r+/9f0dVfrP8MVLpkDHld1wYhK2QEeS/BEt/lJ+EG7qCD7lRMyc3wVDnFX0yaXr3gCd0FPmYjNoksnYWQm25o5+Kzuil3DJN3iDFuoGso44sIoxKOGxKrXl9PLNCdIAwH0NE7ldnzt+aXvxrM989u4LjjPb5yaj0XXtnEBZc1KHq1D+df1sQXvr6Br5y2njXr6/C9HGFZrKOYZFIvTJNUv2nmLw8P5+e3jGHpui0EglxyNXl238GhJTeDGn8OnrdSjqqGBat24KZbhvPKrNGEpPXyi0wc1cfQxiWkCxFukKQUNGovfBQPPb6BWIba272KSUOL1MZ5MmEtTqw+0Mafn1qH27Ari3s6yae6STUG1Dc5GIHYVWt8+oIBlKMcDi7KxHFqaW5por7BMGJYFujHiJeJffE00msnixtinh2f4KXdBnKtV+K0V17l9teWMXuRVhoLupg5fwNPzFvBHXNncdOTz/DTR5/nt0+8xAMvzeOlReuYOWctN/3gJS44ppM7znH4w43NtL8ygOZen5FFQ20YEQnIRibWRAzpEDIBGkZ8YI74bZIax6nchepXJWE/VEBq1SSvvhLr6lNbMGzdtYTD+p5lP15mWLySjvWd/PQXv5MdUJncYuMis8I1sNc+W5HXGyl5sV5drDxd5fmNBRcVbelekY6GGun4d+fwwtPn8drzP+CFJ87myYe+p+uZPP/Et9l7t3rZnWFl7NJNEqPosBfGhEZKjwG9B+s0JSVqReSA7KGhKcvnTtqbXabV0ybg9MUT9mK33acQ+IaiQH5MHifqVf1QvHSRTLbPjmRHh9iKV0zZiSj4djzX81qygXwiybHH7ENdNoGnpjYWV+u2spVH5WUg6q9hyJB6dt1qBOVkgnmJZlb79eLnifvGM7L6UruOo4qWkS46Nz4UP1f9LOPS73h42mI56qNb8PUTdyLpl4gELHzpFsnwZgUcCW1X3smEo7Gy8YFla6mrq5OyJprwrfccY5tNR6GATgeDiq/zKV7liOLLjMrPo9yb5dob7tU22ioiY0SxmikTyV6GDmpm2qRhFP0kS51aetwcARvbU6E3T+lEGozUj1j1YxMRa6JQFuryRtJNrAieHuveUCmz8QbbWqj+RIQVzg2lXrbrnMPeknNEaR2eogwtDQ1sel/osHXEhfqGWryUS4ufZ8toPUPzqzVOi/IlAaHENL5DVCmv0mqjoSlNKhsTxl0kTDe+bMMzWTq6s9x1/1J+9JPHOO2aBzj9pme46pbX6VppGNO5kIPClzi2+CyfKc5kh74FDAo7CPPrKUoboR+oD2osdjBqA/Xf2p2n7bGP5Odzct8zfLbzfr7U+wRH9s5hbO8avYcI+64k2lunqUj61u3/SiJWI1ZX9v1bhrEx9FnwWFfPIgGBj37sYFoUcWobOJBvnv4NztF2owVTdjvS/nzEpZdeWomK2ciWBWHf/e53Of/888nlcgwaNIinn34a+9MWxwp8pVIp7PfDbITryCOPrDy3vxtmeU2aNKkCuizYsoDMF4D41a9+xd57710hy8/+TMaWW25Z4dnZ2ano5Vz2228/7rn7bvrzBRLJFB85+GCuuvqXPP3sbKx5J9MpTLlIvrdEV6fDNVf/mV/e+Fd6V5S48uKrWdfTRSBgl9d81NvkQlLn/8fefwBcVlTp/vCvdjjxzbFzjsQm54wgKJlPNsQAABAASURBVFGCEowYMGMAFRUQBcEIgqgjYgAURUUBCRIk06QOdM653xzOe/LZ4XvqNMx4Z5z7nztzvaN+s3vX2XvXrlq1atWqtZ5add7TsdFMMzhSKE/+Ng4r0i0r/Zi4WqOypZfV9z5BNhdQSvt0X3AmUXMjdmg3r1/DwFAfQRRgHPAFvDRBSQoDpGQ7rD10pQ2x3jekUgSKflQqJdyET07blRXRrwk7lMXTlh07RGuYivpmvx/WJ7DlaGyiwM4wh9mzZrHXnnuybNmrbNuyBcvv9q1b6d+2gyCugfTFVV9MeyuNhx/MiPeavdGA60Rs1FP9XqX/lk/nP8KcUSHtGmDtrp3WbUKkexnDbNV27QBrMg6Hhq2Rx04p2Pasz2Mynk/LgAy4LlkvQWF0gFq5wATVo1rhjnu28funs1SKzQQjEY6cRkObIyNstCIIQNM005Qg2ZBkw+Y0F19iOOPdDVzznTnc+cfdWTX6Bl5aN58XV83Xyms6Dz4WsLNwKDuKR7JwyUwWrWsjirJUBSoqRTEaONTiBl5aMYNv3xAyUphD5Pj4UkbDOs5+8wZuvznBx97Tw95z1pBw+qV4Pn2Dnfz45zVF4mbiumXa2gucdUGHtHkDkTeGZ6oUC7N48oU2hvLdtGXKzJm5nemzAwJGcCgRB1l27JzEL+4aw5hG3JrPlHEpUAkj45sfSmk13kTkBrhxQEV0Y/HVlCrgp/KM6xqRYS8RuEi3HOwWUnJShlM+3sp7rstx1ieGmTDfMKL33Zqs+xuPgzU5DwlqvKEU8+ZqxNmux1tSPqcal0MLZSbs6Gev4QqH9cdMX7aZ9mV5Vn9nE0t/8AJtmgiBtk9jORZfaMONIDKgIa5f+Ts6DEbcavw1YdUdojDGmF3P1KVpNM6exskloY4m6iYqkpMq0FneycGF7cwvDZOS/IZGEuQLIY6j+laPZd0NcMQR00mZEkYALgiTxG6VWO2plOhGakWFnASOcWhwDe1ayjUrdTXCpDaPzoaQcdL9D1x0PGGixpDfSEgrhWSFcrKEaz1q7ImIThPaD7Eu6jFYx+eYmI4mn+9+8yJ+/tMP8fa3HYandny1l00YXIEbnAwGB0/cuAqTxeqnbhGbOCYiki46AnUDiSYeT81na3Yyre1l3vamfSWLSKVdlYvFV4mhgtJIgVgU7fa5a0RX7H3nuveSTI6xPNvBS94ESn4L1ulVSWC74Mjgp5OIDmDlh8OuI1amozZikuLQjfVp4AL148rPnMbszpx0vkAgedvV/+u1fC+J5T+ytIyrueOiIhTyeVz12dX8RnSw/dM1lKFuCBIkIpfZoz0cl1vN+eUVjFMEqmegqshIj6SA5qIKxzEpSSUh+bU0GLVdY1OmgWHRDR29t4yrcXFOrH+RE1HTGEf19yG+HIVxUPMqq9P+tSNOSDVAVF1it6ZaaUIV8jSxYuU6ylFGnQej9htlLz2KRMYnpfHTsKkeKhWKLpKXQT6MYpClrTzEtOJW2rD6kmDrhgEGNL8VPsC2K1ZxgEMOnMi3rnkr7zx9Lkfv38mCOUlmTApoasjjCDiZMENc6yYuJUipD1OCUd5S3sxbBxbxptFVnDC4mpa4l6JxqRYMTaLqWG7UgNE9AptouxInTWdlhAOq6zh5dC2njK7jgLE1TCgP4GsO2ioG7KWe7IdIKCPm/9ZhKUVqxF5dEXW0wAkly9ykcTR2dBJ7IXMmTuCu3/6azX09vPHEN9a/12UB12xFy/bff39+9KMfYbcazzzzTBobG7npppuYOHEiNmJ1991310Ha3LlzsVuJd955J0cffTS33347zzzzDJbOtGnTsMDO/rVkJpOpf59sSFHF0dFRDj30UDZt2oSNfNnvkFkg9+CDD2K/tG+BW6jFxAsvLCTTkOK0M89iR0+fQNrTtLQ2s3xNL+VKQC2oaW65JNMZVry6hnlz9mXilKl85Zobef6Jl7jvl7/imSfvYblSe3kUE5aIHCmhaAflEoWBXsKBYZzAoSYhxQqUDN77EpMF5BwpXGLeHmQO2A/HaIKrrdWrVrCzp58BbZuXQ4dMY6tkEZBK+CS9WDZUSfPDEUpsFlitVQNizQlHel5Ve4GeS8VqfR6UxD/Kz4/lsb+lNjA0zKrVa9iwdj0J5Y8MDNLW0sxu8+ZKht3kciM0NGbZvnkTw4MDAmMBvvxT7Ls07b0Po5qf6gYOECoZzRAXKQB/+4fl+f+YS8mbhCZTKohJaUCnqNvnJJMclWxgSy1ifS3ksKZOjsw0UjEBK7wSnUmf8xJZ3tnURkvsMTAScOtPNjAyNJNaMSkFcXE8Q6R9u2IOAoGBRCYEYxgcTrC1v5lCPIMi4ylH4wiDiZiggbQTs+ceLbQ0l6jKcFWq7eSDWTz1TJqhfBonm8FLG2ITUq5O5pbvhIpgTSPQXpIX+aRMP4cd1MeMSUvYa+4rvOft67ni0iGOO3ATKRkcwhYWveyRG5mIGMQVQDvysIju1m0a8EB0A2pRI4uXpKREzSAn2tVeZffdq7jeALKxUvwaBJ08+/Qm1WmRU4Fp47so5nLEsc9Irola2CD6EaGMhVFeOlWipdWTUSwxoTuN5xRUNiQyEYHx6BkMpZglHNOH7w7S3FEh9pNskuxHjS+n5NFcgSaB5kYBscZqTJNCzi2VkI5ywCStTObr3TFBzJlq79jBEof2lJmwdgcdpRpJdh1m1+Uf5NNInRz0KVn+2y7FMZg41EeVOEqQqaaZUAyZVKnW9XxkJGL7zmEgFg2bIpwYGaEUkZyWsQ8mxl6N2VUKjadNRjpvdO+oEYcQmwyR6Oy6d0U14To4AgmhjFBNyddcSFvraIlZ2oh2bPm3SXU1tzQJVDMSvYjGTIK50yfqPpYJQlcltWk0vpYHYqOySjoj3bm61rmM9SC6Bd9nVWI8SzwZPT/mkMNmMn5CG7G4VAmdDlUSPPXCMh5+6hVtbTl6p2xjS0S0NSd500kHU/U8XvJaWZ3pkq4miBzJU2VC4+4qryr/TPJf31vZ2H7pmvAMp795Tz718ZOZMaVNVWKVtsnR1SBREllDrKdID1Fse0V9u0hv9b7+rLfU262KQlVyDRyPTBgwuZBjv3w/k4NROZAE9z70gsrGkl1ErDlmJEE7Xk0NTRgtJsv1+JFL6Nj20WGU/uW0nIkN6sNVL2Mw//K6fhdKvVCuBVqWR4lFrcTK+V8TOhwR0olxXAaHhons+Jk/oxhDqMhbrHxX9y1ycrOqJboKMauW9LNlZ059qUmnY9GPcDR6DalQkdfZfOnyc7n+6rOUzuC6L53G168+hU9efBQnHj6OSYk+GuIcgWpoGOjwQoGqHG2VouZBUKcVS47G8QjjWFosZl87DZKf+q5sPHUuJfCdCSrYlIhqolhTyUjpv+GU6GJx3zV5ihZUJbZt38Ga1av56Ec/wtq1a5HCYH9m4rjjjqt/oX7vvffG15yYNGkSP/nJT7BRr0QigaP+/dM//VMdSN1///3ce++99R9vPeWUU9i8ebMWI0ls5Mt+Gd++b29vJ62tRU/z4tlnn8XmWyAWaewWL16M3Za0i167JblmzRpaWlrqkbWpU6fW23ddl5/99GfMV1TN0jGuw9PPvqQIU1l+Uj7BKpXsy8Bgmd/f+0c6WtvJCdwkBfy+8IXLyQ1uYHKnJ9tSlu5CzatRlL2quo3sHGhkuL8B36ShbCiu3km0eBNNVbD2ILnXnmhCETtIPiHV4ihdzSlKuQGMomk2tbU0kvId0gmXhOas7xuymZQWRGNkUml8x6/rSVKrMKlqXV/6BgaoKlo2khulr7+f3Oho/Tt6fX29rNaYpBRQyI3mWKNty0wmi5VBpVKpRxULAghDg704mu8mBjRXM4qexR3tUldHGggaZl4/bJuv3/+tXq14/0O82c7YZDtufYIFY7LVmpim7tgPqVbYt1yhWQpRKBY4sFrkoKDIi9qW/GWuQletwNmyFh35kiZlqIEPWawozPPPeWSbJktuHrHAgiMlb2zO4ic8DXyE4zo0ClljklSCNg1ohyZzhsLQdhrcxUzMLqS94Y9M7HiJ5uRqEnKg1fJUXljUzaot81i3Y5aUr4NiOWb1qhYWvjiZcjSFyLi4DDJ5/FI+dJHL7rPLBIVemvyNHLjnMi7/VJJ0ap2MXwMjoxMEHDOEdS7LdLcs58Jz0iTMDvESE4jnbTum8Mc/djFW7SaTHmTvvfpozg4Tx1lCrX6JU4RRC81NXbRmq3S2SqlLI1SDNM+9nKcWtBAqGhaojYQUbEJXDs/PUcgNM1XRr2wyT8LXUMkoVqV4IwVNhnwLY/3DmFqeE09tIdEe81hQ5qeVEV5sddjZGFD2qvgRomrU5xiI8AU2GsIqbbUiTaqbDXJMKOfZTYq+u4x5l1YqbhSpjor/Q52xxjPWRI0x5s86FuteKVKyDtKVF6l4DgUvoOLlqDlFgQ5XY5kkFHC1MkT1HasRKhtp/9vSC4IqxDVeB2KoUKxkYoOJ9aSE5I/q7Uo2wyaDPaw9NQJO9l1VbaN7P3CpOMoxkYqorGgR7SqPzTOxWrBJ46pynjHSa4MxVltD4rqGOrqiwxBhCA266r2uxr6RlY1Vrt9r5AVvGuuyk7DfZXzj0QvIJj3ViFTX1nGpiacvfPlX/OjOFwVKR2xtvYtB7cVhxClv3A2osLxxMk/6k6j4LUhB64uP2IJMK2T+7SEKRMYhFPeBAIMxNS0mYuwfL5x87D4csPccOXbJViV4rVVLRU1qXGIi/bO9jdX/RDIhnu1bddBebFIDbohKGUqeQzEREnkBnjNMt18BCeW5xWuwpF3Nw1DyQFQ0vNjoRyi+I23D1BxfRV3+0mGMIVaTYRTVeaoT++eCeiF6mmIQObpDKawnR7z961QvLXqOkjEG66Qdm8m/PtSmmDSilKiOMcPbQpuziaFqmSu/+6B4z2C0U2FkF1Gk0RG4TxoHa2Omdjaz96yJHLnvDE49bk8+9t5DueVr5/C7X1/OGefsDQ0leht8Hq+l2ZJtp+IZ6h0UC2KZ9s5OEK1YbfP6oSKOu4snlO9FIZ7sTb1/oJxIHzH/Lw87JrZFm+zUmaRoV7KxkQMPOphf/+puPvuZz2GjWgfsf0AdSFlgddRRR2G/m2QjWUEQcPjhh3Prrbdiv9918sknYyNmdkvS/jSF/ZFXC6R+8YtfYH+O4umnn2aHtt0s6HrrW9/K4sWLseUskLDfC/v1r3+NBWoWaNm/srRf4G9ubsZGxh577DEsSBuvrVLbfn9/PxMnTmLe/Hm88tJLrBFgXLDvvoxX1GtH3wgpRcKSCoLk5FeTjc3M221PqqUqmzdtprWjlQvPO4kmf4yWVBXPq0gvQ0pVX2M7g0rLnkw+7j207nMsgUCi3x8w8NQK4p4REhqgwE9h5u5GpKumrsYuZK/5s9ln/nSmjWslKo9qgdRNfmSQtOxEOuHr6pNKOFSKeaZMnEhhLEfCc2nIZqUqDl7SZ2iYWa8gAAAQAElEQVRkiLaONvoH+0lp+zIjwFhVYGBkZISNGzeKT58XXniRdes31r/c39PXz2N/+pN894ukRefV5UsZ7e8jVIQNcRXLZsSdXbTssQeh4/AvR6RbO+q6/I2ff871f4hVo1I22Yo2uRKCrxW3J+PTGlTYTVp/eDpBa5AjqbwFpNgn0UgxlWWH55CVNdk76dItIrEiUr+9d4cGKIv9Ql9+VIKTEXT9MqEia/29MYEA3fhxNZpTAyQiDy9I49bKtCQ3cMsNE/jtr3xuujHHd28I+NZ1MG/mUpKZHWwfaOfu30zkC18YlILPIpXpYNMWn6qbJpQBxoS0NPVz4YUpgbCtAoZ9GIE+5Nh8d5iJ40eYPjMicMeoGoGlRZuohc0EilCknJ2cfMIYe8/fRlIrPpyiXM847rk/y3OLOwnkrPbZp8z0cb16rz5JZrFTrjuBcimn7c0Bmhr6ae3KUqg1smJDUoa2CUf9c9xI/dzC/vsUSSTGNGEdHNNPR1sV1O9Yq8pIylYKPEZGmgjDLGhlsseCIt+4eQpzDmvgCa14rtfq6HtxmrsbszzTlKDXdSm6ScY8mzwK6mvVNQQORFJmh5h0LaQ5iEDJqq9NYv3v+ozqTgr1bldvpHa4roe6zD8fyow17pFAlusmMFGahByvS0De9enX6mwg5WvBkGDi+HZcx1ZAh6467V8uOfgyIAns4cnwqEHdqk3pGSYQAFRS5lglZlBbOjaNFGNyJZfRsstAIeDVNX2g8W0KCzKEY4RuSChGq6IUoYHSFdEINT6FQqSoaFmLE5daYKSXGje9MzaJJ3QNwhgb/h+WkQ5MqBxRkjzsO1suDJSn58gYan6STZlJrM1MZyzpcciCcZx01B5kpCO2rKY1VdF75NEV9PY28eqyCqvW9CrKHEhdQuzq3heLe86bzptO3IchL82ixDQ2+Z3EJoUTQFLtxJGlpo7ESn92Llm2jp/d9SgD+RqhytdkO+x3vFLS2YyfIqFxcDSv6l3TWMmj6Iw0FruIxJZ2PUGhUCSuZ+/6tLd2yBL68NVfX/3wLRhSijVHKjWVEOH25gYcS1uP9rQSRc81OWJEG+mEg1HWv9C15f6XJPqO5qdNqCz2UPFIdYkN5QKqD47KuQIo6JBI+DdJ+fZ7ZqHkECk1NjRSr6h6/NkRhZZL2Unl+26V6eV1HFZdzwxtp694cSeXffle1vcOUxIPVYFN6rpvSPiu+mowqm7UuCeaKcelUXo+ZWKGKz/xFj777sOIs4ZnWvbjCW8+fX4r0iCq0j8EwOptG1V8vZ+6FRuIXd1Jy+KIUEDMNuIoR6Lk9ase/+pnnbXXWlH3CXWvISDT1ERV4/Hq8hW85z3vY999FmDl+/VvfJ3PfOYzWGBlv5hvtwk//vGPY7+7ZQGRBUjvete7uOWWW+gUCLVfyN9vv/2wAOyYY46RPsbcdtttfOlLX8J1Na8V5Vm6dCmvvPIKewgkrFmzpl7GfrfMpptvvlkcwZQpU+plzjjjjHqUzW5dWsBnwd3cefNYuXKVgFwvba0t7L/fvjz62OMsWbGGlRt6Nf8Ndp57yQb6tBW9o3eAVStWKhCwFy89/xSJSi97TW8D+YigJntQ8ti41eWZRTUOOuHDPPzKSobkjwcE0CstEyil26hqvg17CWLx3HbYYRjji8+YqgItPTv71IeIrvYmJsgWbtu8gelTJhEGNfkwaYfkiuZXu3jdvGE947s7NeYhgRYGrgY/UMCmq7OD7du2MGXyRAr5MfL5vNRJdkGD1NzSwpKlS6jWamzctFW2ZoA1a9YzNDSiwFwrz7/wPAkttOwP8IaRjIoQvlELscBoZqbApfEIjQGdvH6I7uu3f6tXieb/jDXbJ5siVbMpJK7/s52PCWlX+Hp8say3RrJwOE6T8ZREihVC6Q8ov1tg7JSOZuZKcHEpYOWa7RokHz/lkdLqC7vi1EA6GrVMxsFxDY3ZMpMnVnHNGDg1XEetVoeYNqmXBu9FMs5ast5a9pw1wMTOkEgruFy5TSjaY9PWTiq1jGxBipGxADsRcariDSqlIRbsnYRwO8bkSWQrhDJmdvvPN0WmTk7g+iNYx/DcM44Q/EQcL62VeciEjm286fgiTckBHANVDf5QYRLf/UGZsdI8Jk2ocszheVJmPS4xkRMpuQKceebMTdLUUiIUKFyztYENO7IQZXG1XYop0ZDawInHpkmmCniSQbnaw7zZ7VpZBhhCjKKONQHS7b010u0tOGl1QX054bgC3/p2Fxd8chxth7TwWFzmO4pIfqMUcpPG4Ue+4R452ecFitcnmhj0Ghnxsgwls4wk0pTk7AJxG2D7o49/uNPIiMQyGiESx7/pndUNu9Viox41J0V/YjLLvPnInGCRxJSJHi1NEVhvE0MkWUUakb7+EnGYkh4k66/CsIZxLHljP8CoPRNR1OLiR3f8ketu+ANXf/0+rvnWg1x34wN89Tt/4CvffJBv3vJHsopUztQc6q6MqV4Vy5MXI8fNrkO0jObE2i07Bbx/y+Ydo9QE4GM8ta3+GVRHfRRvgdKdv3ySR598WbzqBbG4BcuaTXpEykQoemUnwavuODZJHxwvxzvOOQrHAQsCIjFhAW0koX37hh/iSE+k0Xz/B7/AGE99dXR1cEWwVXN4n707SKcNGzOTWZToIO82E2teY2pEmttWfPyrY2vvEFd/9Wfc/IOHGS06VENXjBqVincle8E+26QsXdRq3QlFate+Fq5SP2OSMtT2WaX++Yx0VzHKFfhJCVglwoTmbDN9TKTHacURMHnD4QskGytDV1dQt6nbtXpbEZ62M1MaW09yELl/c1rHaTOtzOr3as4+W7aNI3q6seDSiLBaURviXC/iuuSs9P4l1eu99mGMIQhq9fFF969l1y9lbZuDwXVd2Q9oqYTMlYxnlkPS1SS/emgpn73mF/zy/pdZu3WIssBsDaiamFA2KXDtFWLRiMUR0qVELDpOxHkn7M9Be0ykP92ieTCBHq+DwHGIxEOs8k2KwBj1RSMlirtOvcKRvF4f41APgfoYKa9eIsaqnG2Q/5eHmlUfEe9qNZPG8xOkMxks4GpIZ+nTltgRRxzBHXfcQajQtAVaNipmtyAnTpzI5MmTsVuVt99+ex1UeZ7HuHHjtJ22kwULFtS/DzYyMqJFfxkb6brqqqvqP4Fhwdyhhx7K3XffjQVuFphZ2itWrOCd73wn27dvp1qt4vt+nc4TTzxRf05oC9TmrV61msamZoGQFuVXWLZsOa3tneAl6RmoaD4lqIzkyBerLFq+llFtSXZ2dbN82TL2mDGBt592JBmKRAqW9BYa+Nnvl3PDbX/kzt8/y7s+/Gl+/YeHeGHRKkZrbQRzDmLmBy6htN/BrJ8yA/+8t5GcPQe7eHGFrrdt2s7Tzy3i6YWvSHZpjXMsEDmJ3v4+PAE3R0nFpM0OYyOjzJw5jdGRfpWr0dbSgFSNtPoVS5d3mzOH3NAQCeltWlExK/NkKon9S9NJkvfadevq4HP7jh42b9lab2OdgJ39i9Ue5dXKVUZyNiIvrY3BOB7JllaNr7TxdV2D+phLRXX3t306/8fsqZPqN5Eqhkp2pY0J8NTbUNSM3iR074Q+XRJ4VmCgOSjQHQc0aFKm4wTdMhSNkYtnZ6fyc7kQ43r46YhaqUZ+OJLiRFq5qAGdRe0jz5vXTuwPU3VyMiBGRqmNwaE8mawaVcNhtYTnjYIpUlUIPoyaGC0laelOk0zXNCKuBqUEYVaGwMdRqN4V+HGkNq5RNfFswVAUN6vtGM/dwcyJCSmhnCHNrF89l5df8tQ7l7qhDXo47miYMXnY+mgiN6BiUqxavjsPPQxRnOfM0z3GdazARGXxmyRSFAscGdUcMWUB0KyAaJrtfUm997Eycykxd2aN6ZNVJioghpVyjB+fxJGsHNWUIAjUj03bhyAVEMto1sYcomIfs3bbyQcuSXLtjeP57s/25ezPzyR9XBuLJ0bc4xf5YVjkq+UxvlLNc43uv29CfuvBIwJpS5Megwovx24SEztq9x/ltBqrvujiSAddz8EYPf/ZaTCUBVhr0tm85LEo08SdLfP5WfN+rMxMpdNUebsFJ4qS7apmpAsOoQj95LbfE4QJIoEHR3psjN6FKqX2dsnREIt+/0iRb9/8KD/7xQru/M0afnzXMm69cwk//NnLel7B5p2GpjBktlZ6XQq7e3GocYhIh0hrjAjaMyJ2HfLaPv7Tsxv55Ge+w8BQQYtQgzFGBWK1FVNWlOyHP3mGb3/nXjZt1WKiPp6+3qtMbLmRjqoHtnQoR5nzUixLtNOXMFpEeByw/zTpc0TousTGhVhVHTj8sAUcdeQcpSksWDAHvZbu6nWEDK2DjYqdcsrBdLe69KaaWJLplANvoeQ4ohXjiX6dTf7XI8SXZDu57fbnueorP1EkzxCpYGjKutaUInb9U71YCSOWIlTEPmCnr82O1LekDDv2of7GftiyICoETo2KF7I1k+Xl9gn8rrmTTcl2grjC6ScvwKiVoC5t21pMnQcRcxTZaRCHGUL+PSBmjJEsYhz11QIjEbONSzg6I92KyVjJ6NaeVdehLABcdpKU3BRFN63nFIFJqEVTb9uWi6QTDc2NGBNLH2JlWQpKes5mUkilEXtIU9iR7GKJaWFrUrQSaBsq5E9P57n62id534dv530f+iHf/M5D/OyuP3HPAy+ycPFmeobL1AyEJiByykSmRMWNaJvYwkmn7UfFH5SMXDaKz6rjqpxb589+r8cROwYjnv7lNMYoRy/0GRmHqH6FyOwq89pl18Nf+9Oy8Vob9ai3vfd8xvJ5bNRp57btvE2Aw24PNjRksX/RaL8T9uijj9a3Ge2WpQUHv/nNb7DfAbNgykasHtMWov0umd1ytBEdu404bdo0bam9oDnh1gHFMoGh73//+1haNqJmI2KWzjxFuTICgRZo2S3IsbExvvjFL9a3MwuFQr2+/QOBOI5pb2/Dvt+6ZTMJ2Wb7cxkDg4P09Q8yXKhSlmvLNrdSFDBxkj6btmxSwGCIqYo2nX/mcUxpS0hnItZu7OOmO57h+795iRn7Hcmm3u08/czjDPUMEJQzXP6VH/PLh5fh7nkY7R/9KBOvvpLx511AnG3QwEFucISXFi5i+aqNLFuzmQ2btwogNmnrcAPd2kYNFJmt1kLpvwuyNZ3aKtywfj3jx3UIZMaKBOewEWmjKHyT5t761Wtoa27BlfKWS0XpsFGQokJCgHTtuvXY75ZVqzVsFLK3t0+AtwfXdXnxxRelTS6D/UPy70XpYowjbXQkK89PSH8d2UI7yDbtGnyz62Iz/maT8x/lzE44Vx2ynbITyVasX2Mj4Uv2RPiRvUIgwSTjmp5jLChrKlc5Ws7l5GwzWxRyvH20xCsSssRfV650Yw3HqHIU48qSJzxXzw5CMxJ6CKZCY7JAOu4njlLK8/XKZeXWMoFpwf71yMhYjdXrxrG1J4OjyJKHOKOCHAAAEABJREFUFNrkOOLgKilnoxS2QEdzBuPmiLU6iHFVtyKlzeF4CWJH7WnF7pPTGxlgZ5gZs4skGaUSOWwYyLBa0avYNOHoX7opEAjbzslv3EnaXStldwjidkU9xnP3AzHFXAcTW7fz7neKH28b9jDGJ3DkoHonMjycZttWWPTCRAGyNgLXoSYWUoxxxkktpBNbCfLqZwFamvJMnFomdqV4pLE/1ho6Hju21QiKnbgkyLTUSAo8yJ/QpPZmTF3Dfoet5vJPl/n5bybz4GP78PuH9uT7v92Xz33vCE7+/Ml0v/U4Fna284OxAt8vFri1WOJBhY43KCoTYPhHOIzth4k05i4hKSJFQ11f1iuOUKbGTWNNQFF9dhMOiXRKYCTNPekF3NF0MKvS7TjJMp/8+CnarpuC76SwwKUqoB3UAoaGq7z8jPRLUcXQJKnEOdGsSm8kPScGYzQblIxDjZBS4BI4cumur/F2qToJItfqpUfCd0U/TehVsH9tHMaNVKQToSsyQGxcIuMRa5shk5Ze+a0sXl7lw5/8Ib0DpXp+pHelEtqWX8JXb/gTA+UsgRyoHxmMTeKCKBInLtrdRHYQ12vggfQ0Fmc7SfoVvvbZ95BMQEqAxTMo1gZ2eqQdl6svewe333gGd3zn7Vx16XmIZVzHUfIxIuY6Dp1NaS48/RDJYoTl3lSeaZiu9wFo8eO7hiAoI7upHr12xg6e6gVxM4N0cP8Dy7nhO7+hXItlVFNEaB5IlDLzugfdYj/VHHEQ42gs3UhZ9tS8yFrnYVTKKFMXZKMc3SYFXiOvwJgfc09mL36UOIxHUvuSzyQ44Zj5TJ7VjREvvqWjuvXx7S2yfP2oFkkJZo8N0Rha3m2Bfz/FsW0UDK8d4sU1DnFo8JIhJqqQ8xt5qm0Oj7bvyZMte/BYy17c37GAxxrnssmfxpjXSX9SeuL4uMYwUMlr2ERRfbE8WkHUYmmUIqdNMsz5ZCOrmsdzb3Zv7k3txcZUs7Q9wEskiaTvOen36h0lHn6+j2/f+gJXfe1JPvCZn/OWd/+Ao06+hq/c8BsK1QihZTGdJm0SGrOQ4w7fh7T0pZpopOi2SF9TGpM0sRhwNZfs9naofmF7q24bHPEpOq7BuBEpjU1C9R1l1YsYg7qAveevfDhqSKLHJkdt2VR/CCo0tzRw8D77SRernHP++Rxz1DG0tHXUAZT9Nfuzzz67vl1ov3xvjMF+l+vyyy9X+QD7PbCzzjqL6667jsbGRqZPn15P9kdgLXCzC/VisfjPZW+88UZuVyTtySef5MMf/jAXXXSRuAFXwMIYU/+1fhvpMcbU80ZGRpg1axb2O2P2Jx0SvluPxvX29mKf0XG4onePP7OYTVt3UKsVGRit8OSzKzjq6OPkh2q0ZWtMay5RHB1k6aYy19z6BFtzPtd+4wZ+dvvPCWtVGgUGj1H5z195DaefdT7dHZ305Mu0nXASE84+E5PNUh3Ns2X5em7//p2sX7mFCd3TmTtvf0WrCmzdMsC8eXuyacNGXGJ8AzVtX4ZhKD571Iep9O7YRqvaaUr6ZGRM2hsz1Ipj7LPnbowODpB0HRrTaTyQvfGoFIocdtCBlARIPcdImxCvgXxkyKtLVzA0mGP56lWMKjgzrPoRIbt0Kcb1HarSy4Tx8JVdc8WPBl3Tg7/1Q2z+dViMNTBlCSKQlAI3pFmTvEGAbLOQwpJaiUEZEbtwPfqw6aQyRcrFGqVRcLViTrdAFEQUhmLVjmlqTTB5UiMmKuE4GvLII4xT7Ngq6vJU6YyHl57Jn57KKozZjEmN4no59tw95KxTxmuQh7Ej2tSSlNGuYmQo60lvhgYrEoAHijbVamXqq04MxlSYMtnQ2VnDk0EJwoxQeSTUrvbrUitD1MuJJ2ZobVqvVbKcu1MlMD7rtjQrhJzGT7gceViKzqZBRQtqkogjrWrQnnfEth0zCDiMZ18clepkiWX4jVPQxB5mrz2zan9M+Xn1syqnFdGQdkhENZJaUSTDKp4iYvmhJEP9acrVFE7WUPNGKeWKVIsxXjMk2qqUh/swI8vwxw/jdicYznm8unGMhxeu5U9/eIyG/h6O0bbwe9KNfCjTxJvSWSb6HrEXiSeJ5h/ijOu9sLpjiLERhkigHwx61KdD0knQ3pBkQntMV1uajvFNTJiW5pDDmvnkJw7lLWfvRuSE9fJe5Gqip3GNyyOPv8Coor+poEh7OEyD4ygiK/2U80FOCNuAVT45+IxWe60NJRJxPwmVT2kupMIKKYEnX9uRvpx8n5vk+bCD5d5EKl6KyRPaSGk80BErYbk11I18YOeI08TTq4t84tpfs2ZribLmwy8eXMJ1P7ifqmki9DJ1FlQF+SVkrsBxdQXPsa8MeSfDelqouGkOOGCGtl4maI4YJU/zRa2aEExQT64T4Cn662lOixV2HYY6bXk8q8exypx/4TF0dsUMyoksddvoS7YSmAgbsfK9BEZt76q769NuCZugiiveClEnt/7qVb7x3fso5CsYLeJs8iJf/CQRR8ROVG/elcN3dGdExtELV9dqRXWMwRijJ3vu4i9Ku0R+E4POBF70J/JSUws9rYa992/i4ouOprVZfIm6UWdM7OEL1K3f1ssri9bSUh5lNoO0RjnNdcnDkv1XKZZOObZj4sM6I13+pYSp4XghLV0etWSSHQJaf6qM41vZ/flK82FcJ9D/jZYDuabjIK4cfzjf7ziO32cWsC4xjqJ4KZcK4kwUjdo2umJwxF8YutKFiD7TyGP+VJ5LTmYgm2HWvFY+9aGj+MqnT+SaTx3LFz58GBedtw+tTSGR8RmrNRN606mEEwTAmvnRT+5nIFciEF21AGrNEOJ5se6galwCpXrTeovKdY3rEtBzxMdrctZFIiDUR2z1XzUdUMmY/+7jdQ6sjkRjOdlMBQNeeZlzzz+PM888U3qW59FHHsH+l0S77757/a8oN23aVP+NLxsRs1uJ8+fPr4MwC6gsIDrooIPq25A2SmMjVbbemKJb27ZtY7K2Mu0feaxXVMj+l0h2u9ICtY9//OPY75PZ7c7h4WES2qozxvDwww9jf7bCtpURcNmyZQu+7IUFelaX7JbmuHHjsN8ts0D/ySefYnC4xPodY+SLHrhZ0tlGVq1ZTVb+ar/dZtHY0sWjr2znx/cuYdKeh/P8ole5/mvXs//++/Omk99U3zp9RJG/Aw48lHUbt/K7e37LulUr2LR9J8s37KRntMDzTz/D9266iZTr0JpNM2V8N02KwjYqqmU0shvWrqOrvZ0wCKhVyrKtARXNv1QqwebNG+nu6sDEEQ16zvgGz4Si0VX/gv+0SePQ2pdY897RHA8qJdpbmtioiFhTY0OdltWfSp1uRFkgb53eJdJJXBmvpHFwIqulEEuG1UIeX1crH1cK9y+6qoe/8dP286/ColX4RARhXRoxOSnHDgImN7fJwRjKeGRV4IzTxqnQKI5jcKV4CCQpg10TZxd7FhR1dem9KYDASBy7ottAz84kpXKKcjiDR59p5d4HRmhsamN8SyONqZBx7RtJxksEgop4viHbHOIiY/9aG2ibtG8n1IIkiGHbfL1h0Seu0Nle0ErHxZgqxBkGBz2KxZSK+BgiHDMmRdvMSSc2kIjHwFTUwzRDuaksfDlDQU6xIbWcww/wcJ1hjBxUECSoVLu496GINVt2Y3CsjZAsyFG7pih6OdHeCHLOyYYYL2koCaSG1aoUWvKIMsQ2oueMEnl5GtqklCpTC0KMcfAySTzJNZaTjmTAYz9LpTiZ393ZwEc/spXPfGYRv/r2EjKP7+StpQY+7Kd4v+9ykrbk9pKx71ZqVNQyGcVqj/rxj/JhwVeszriei+vqxp6xkawNjnR1XFsDX//yhVx39Zu59qo3cd2Xz+TLV5zP2996vPTJEKooGnfkZGIZgE09Y/z8DwspK5Q5qdrP5KCPZDWU/JuwoEOahS1vNLaO7joUKbr2ixdyxWfexNWXv5FrrzyRq79wIld99kS++JkTed+79qVtRgtrM+PZmJ5CzTEyLDa+rMp/dtpxtr/PE9gxFyhMltO89NQ2PnPVb/j8lb/nu995gpG+mEBLwlLkaKY51Fk3Rn1w1AOjeWDQVCKWzoyYLD1uK7geZ77lMNIZ6RIxqK4+wMpIfbA6+i/JKF9CIwDCP0uRihuSSYeL33EMJenihkQ7vclOrdSjOmiI4ggtmlXnX05LIZYxbomKTI+qNJd9fviT5/nSV++md6TKLnnGyI4Tq1p9CqtX1m4YY3QXK0VKsfhCfYxU6s9OE7FgXjfH7NnOQXt2sfvh0zjylHl87uMncOVlb2HveRMUVw5BvKHatmZN1H736DJKuYhJ5UFmxwM0BAXJzr79C8lQ582+2QVE7N1rKbbXUOMJ47p9wmzIQGOaHQ1N9DY0M5huZiCZpaehm0Xpydyd2YOHszPYmUpLV8u8+fhDNI6x2IupK6vRVSTnzZ9OLNuSS8S8lJjEyvQkismYow+bxUVvP5S3nz6fd79lXz54waF87mMn8tH3H0t3e0TK0wJPiwDPsdcce8yfQzaVFG0Rfa0XsfpfqRgwrlKkpwDHjrUVvjEYx0VmQg4zxB6RPmIlezW6ca3e6Pm//TS7OLA8OeJrdPsOolKR6XNn8Zvf38PsObMZG80pmnQU9gv07QIWLS0tHHLIIfUv4tufmzDGYKNdf/jDH7RYOUARoR7SiuRYoHXwwQdjfzPMAisLmux3wDZu3IgFWbblpIC3BVkWyFkAZ0FYLper/+XlF77wBZ577jksHQu0yuVynW4kG+N5HracpWfpWNpbt26VT5qusTAEoaNdoH78ltnaLuxjrFBh46aNzJ89m0IxUCRsjC/e+Fu2jMTc/ovfceHb30VBkSa7lXrvvfdi/+rTbpnmS2UeePhR3vymN7FV9e1fOpY1sM8vXsfG9RtISWjV3KAWnyW5uDHick5zJar/1WK7fG1+dBg0Z9H8DatlAasahXyO9rYWRoYGMNo3T7iGtMBTyo0ZG+qnq6WJSn5UAM2vp5TeZVIJ1Rujq7OtHhFzHQeJnQZtGVv/ViiWFdxIMTDQh/2FASMf58ouWX2L5bNKvf144iF6bf7aYbdjbmX3t56cvxaDVgi+lN4KIqF5WtNA9HrUQ5+D1RgTN3DoAS2M795IWYOWSDkkMjXKhRqFEYOr8tk2I5MQUy0XmTjJ4Ajs+G4NowGKBV52DE4n557Bw88eyJevrTB/n73ZZ/9+av1rScU7ecNhGaZ0l0FUHIGpdConI1rB0XPsiG6YZWdPirIcGco1KqmtbsJapHKQTA7Q3lpEGgemgeFRn6GcIyfiEUm5PIHLTGI7557eTlNiEz41qUAD5eo4nlho2LgzS1tbkX3qvym2k0hAy3qSqkDdg09E2uqcRynuEC0ZW5JSohJzZ0Nb86jajzF1Q+ZQK1XB6yPwt1NJDFLyh4n9GCdZ03ZkRfpfojQY4KofbpNbVyjH4oIAABAASURBVN7qYERuyKUvP4+Pf36UKz69nNX393HINocvuW1cbgLOCMc4oFhkzliZpmqZiICaibGHG4GVB3/nx67e/Fkn4nhXv4x6V096p6sjp5LyjXRyGiceMZnjD5vEwftOYfrEDjK+j6cIrKNRQTKK3QpFz/CrR5fz8qtl2mUg9qvsYGrYjy8DGss4xNJ1Q6x/gMbR0SXpwikn7s87zz2It5+7H+edsR8Xnr0f73jrfrznvP259MPHc86pe1BKuRT9hOpVqYWhFhoxu5imfohz6WBAVeA8cip0CAC2FYd4ekk/P32gl5GdY4yrjtAYBziejwUv6qJcaCwtB3vvaLTtUEeuoZxIMSLt3X3PKcybOwXfDaR74j0CC/biEBAoi2X47dUmE7viQU5cUWriKnrARAajrVdHZRudmDOPmUdaC6JRk2I0UH80uYxRGePUeRDVfz49yR83SWupnzfXlnHc6CqaShl+/fudfO7639Ejm1FWX+3WaxTEqmewEFX2F6IYR3QdXY3etLRmtfhysCtjPdZPiZ5jDtmD2254H7/4/tnceuO53HTl+XzkjMPZe+Z4EmrfdRPEUUggp1JRraXrBrjzVy/QUqqydzDAxOowrsbDtq7X/+Y0xrYOjuvwv3TQVtDiycqs2Y149K5LeeWxT/HME59j4eOf5amHL+WJP1zKU/d+lmu/cBqx5vX2bJqxVo+T3zibu275EFdc8lY8JxRZ9cTSM7KDun744jfzy7su47Sz9sR0tjCaaJQ8grrNqEkePhVcx8M1kPUj3nnOIdz5vYv4+Dv25Ow3TuBtp03mxmvO4o5/+jgdDUk0BXClG7HGqha6vLJkHSYwpLU12hgW8KVFLmpYfS0UiqinuOqvsXmoaaVAMrKgwchROrz2RlX06v/pqS6rdeqc2ealknghbHl1uRbDFQaHB0ikMxx6yGFUFI0ZFGg4/vjjSQo4vfLKK9jI1Kmnnlr/GQv7Jfrx48djf7rCRsdshMr+hEVzczP25yqampro6urCRsRsNMtuNVrAY7+HZuepjZ7ZevZ5cHBQfqEN+10zW89xHFKpVD0KZ5+t7IIgkF8qM2/evPp3x+yzzbfboPYPDGp639U9gSdfWs13fvYIv//jiwIpGRx1+pmXX+X5lTv41o/vY11fhULZcPzRR3Pfb++ut2kBpeX7qquuwn7n7cADDyRfKPG166/n+GOOYTe1OVXRqk3rtxIUSyQFbpJhkcrQTpzyCE3SI21C0ZRMMLRzJ83S1VBRq2oxLxtgbUdAU0OGwugIba3NGoNQwYACYbUo/YnJJDx2bNlEe3OT5mlAVC3RlE3iSbdaFAmz/51RZ0cbnpTWyEjZvotIfRzXbdokffMY1tZk0kug19Ipja78WEHj6kv3YpXUMONE2GrI/PK3fjh/TQYlB5GP68JIhwmKySz3VMeoyBlO6Cxy4TvHkW0dwLXxSSs5lZYeaebUP0HcWYNQkTKkUjnGjc8QRXmZiRoVObxFy1s5592b+dTnSowVDyMh5HzIUeMYP2GI3WevY8+5A6TTRWKZlopWsg2aha4iYpGJCEQ7dFpYszbGS04iDDyV85B9ET8ejsqkvYCWrGUjJDYygF4DpapDbB0tps6nK0c0ZcJGDjtkREZ6VLkBjiJtq7c0sXDpRKJ4Co2NBa2CXYwJRCfC0yo3X5nGzT98UX1pItY/ZDBTfoE5MyPGd1dxnCRBKYLIo7kpyZzpPlM6SzTEYzREeVrcAeZouxYpsa+JnLQyNIi3Koa0JNnE8NAMPv6h5fzx7kGmF1ze39rBexVW3rcyRLtoNCmi4ocgO1vnwMSqr5olTYCyZrQe9fSPdRrJqloVYLagQjM0dtVLR32U7HRKdo60ZRcwlgjAohhrwZV2ycenNwe/eGgpN3/rV3QqWnNIbgPH1HbQUs1JjiKmSAORK2H6Si5qRnTsGYp2iC8lkwnBV2v2Wk/KS7kuGaujcZlULYcfBxQriMZrSZfXzyAMiGR02moFjq72cHZ+JSf3LeLkgdWcMbiUN0Zb6Kr0aOVaw5PuxqoYydA5EWo1Qs2h5ggFPKKwREM24rCD25g9pQVPtaIoAnXYOD5j1Zi12/q1DdLPuu0DbOodqN9v7imycXsV+6v01dAXLU/6Z6WoqmprXHsrF5xztJYYI6R9g3ESBHLOiJm6bPmzI4w1FzyytRL75FZzemWlwNgK2mXc/3jfYr52wx/YMVxDAhTfRjIxGD04ErMxBkldKcaI70Khapvgz4/YvlX7fkMCvwEakzEZRYIdAWpbzmiQjMpoOmg++Cxf18d7PvAt0kXD3oVtHFrdTJf96oLmPv/OYYGfMQYrO8exHO0qaDm19BHHyAa0N7iMb/KY0GSY2BIzuUtze1KCGUr77jWp/t0aQ5k5Ex2+9sVzOfzA8SQ1UU29V699xpHGCTJexL7zW/jKZ0/jyP0nSiKR7A88+cQG1u8cIXSzquUouTjiLeWG7D6zg8s+ciI3XXsB13/xLN5y8m60pRN1epZHo5EwOIxVIu57eCHWdk+u5ZkQ5rQgqakXkcY5ri8SEE3DriPWRWIEZTggXoy91d3fxmnEhqYxUe8grVKcbkW+TjjxRN5xwTvYe6+9BWR8Jk2axJNPPskJJ5zA888/j41gFQoFLrvsMr773e9iQZAtY79cb3/GQiTrka0FCxZgwZsFYC0tLYraDGC3GS0dC77sF/VtJMz+l0cWzFkAZMGdjaTdddddGGO503hmMvUo2MGKslUqFez3wowxdQBoAZwFd1a/Tj/9NFauWcmarf1c+927GKsl2LZtJ4cefgTFakTPcIEXXlnONddcy5LFi1mxdBEDvT1ccskl3HnnnXieh9063WOPPbjluzdzwhuO4SiBsBUrV7Hwmeco9/ex9dXn6Nm0nqnju6iMDBBrsZdQxDornUtJkK5C6ikPgnIBz0QYrdgcqzuag5F2WDLyNb4UwddcKGmnJZ8r0N83QP/AEBZU5kZHpdc+Hc0NNEr/Olob8WWgmgVqq6USsWjYn7WyknE0XoHsXUNDE2MjY5RlR9xMg/TaYAgwW7ZRWLaqbjNjYzUR6R/1uWDH6G89SUx/PRbtVk5Fji4wHtt9j8eKOdZrCdugrbTTTm3gkMMrNLa5JBoM1WKNmoxeIpsg0wjyM1TGYlzPpbHZwXHyTJzQjP2OChqsVLaBXL6NDZumaOhn4CR9/vjwNu1zDzNQGua889PMnNUPboFIimydVmMigVFkDCIiA7U4xeBQlp29IVGQJqjEeq8XcUwsixJpIqTEt6OBjaRkJTnwmhTAcz3x4cip2LKQTW/Svn9Ag8CiYwpSyIhiMJ5f/a5MvrQnyVQrGa14YgE0Y1zkc4gYR6HQqa5kcGWcMWNkG8YYP66I546B2irLEAZCjI5bY9a0nbz7vDHOOmExF576KhecsYEzTqxSGV2H4wYkWzyqbpHqQESsBqrJqVzz9QGWPZlnHwG//bVCyco52v/ri8hBPl6Q1FBzDJHkgw6rDH4MqSiWQutGeX//p8botU4YTVt7a4z6/1r3Yk3i2IRouCUHlxib9B5bT3qgHFs0UsVqELNidS/X3/AoX/7S/bQXfPYubeGEeCuzc9tJyDBFjitAXgVL0Hh1KvUPEykrFhVn16Pu/vzc1RpUVQeNR5oqrmgUpQNubPl4vbS9j7XASNdX0ZlawPRcPycWVnNx4Uk+OfIAFxReZv/iRtqrfXiK7hhjsPxHGn8pdl0/kSN3Bd5d1yXpVGhLlXnrWYcLHMYYLZqMcQnFcyWEb//gUT71xbv55Od/ySWX/4JPX2Hv79L1V3z66l/y2Wt/wS/ufY5SDKEXE5madDzCSzkcffhsZk9KQVQg9pMkEh4qAfrUx2ufetK8MoREsUMy9JhZ7OW06ivsW3uVrnKVe+94lW9/7QHNeUMQi4LZVduV/hr0T/1B/EJUj0pYY6xu20L1ZPTpqZ5ROVdt+JGnWijKXCN2QmJbV4WKWpW88Oo2vnDlL8kPGMaXxzg03s7u5Y1kKznBE+r1+LND3a4/qXr96ji2j/VbfdhclRB9O89CjW/0mo5JQhrjJE7sgqjG1HBMjHVSCdGwzi2VdFAharpE4lsEifXPXpGBdTTXPU3mjEHjWMJG6mM3wYYdeX5y9+NyyqFohhjpuMGomvot/VejuHKYSbWnkVY+ompE0hDHoDUaTy1cy0uvbBEQc5gSFhgXjuFoviDB2jIpRZPqFVUTkVY1PcYYLeQc44JkrQ/sO/7siP/s/q95K5b+F/JGfDpi3C+WiQZHGR4cYvrUqXzsox9hZ18v6zZswG7V2aiY/aX9trY2stls/fte9jtcp5xyChkBJfuXkr/+9a955zvfiY1gWaD1wgsv8MY3vhG7xWijTRYw2S/cWzB37LHHst9++/H+97+fkZERXM/j5Zdf4TvfuQn78xaTJ0/WuEV1WnZ7s6W1pQ7qxk8Yv0sX5LceeOABdt99D9rbOxSxS/HAH/7AnDkzsb+JlmxqZpWiV+2d3XXgOG58B05Uoau1iVu+cyP2F/m7J07CER279Wr/2MD2w/L+0EMP1X9Hbd2a1XVgVixVOOKwQ3j8d3eTLPQwc9I4POllrHmQ1Nj7snFuXMGTP4xrVbKpJGG1Ir2I8T2Dq/kYRQGh/HxLUwNZbd+mEj4WUDnym+MVVZwwYSKtzW1UKwFBtQoq36ByvgBbUmUtHUd0MspLeB6ebJTVIVvf03O1VKNQVNutrdRVWdHB3KsraCqU8OS7Yg18zK5Dt7tu/sY/Nb3/6xzaTjtWUrhEGrZYydXQWMrWdmxoTnGH3j8tcGGcmAP2a+Z9H5lCU9t25coQatsiDFRak8QoxzgutWpEpRgp0wHXJw5KNGVGRHlXa6GchUNKCtfExHFVTj+3m1zRYcmSQWbPKnPgPj2YuI+gXBNXVYVDfZrbSti/QPRMEWTsI03MgYEJLHzBYLwGtIuDMWpShtFoNH05Ks+2LSOKUyOf86lq+884DsjICKATyEIm3H6OOmiM/ffuxSEvGhFOnGXN6vHceY/Lr+8fplzMSklj7bO7UIZAEbiagKDtoWuVG8O4iTvYbfoYzoj480K8dh8nLflIWZsSfZx5eh+f/lTARz/YyslvbmfC1BA/0Qra+kGSN47BOpua28iyNUltWWwjSQMHtLaQlrIuHh5mRxQQmARjjkefOlsDGeRYn0gau5LRo4apnvf3/lGTBLzQVYynRNKCEo1XWc+1WkiIxkFjHSh6ZcdB3Ua+Dfu1GHtFyhvLMYdKfQM1fnbHk3zk0tu5+7dLSeWqLChu5rTycg7KrRV4Day5InSqZFNtxHFAhSo1ozZsO9KMQJoYSOaBJG3Vvap3VRPvKqN74TyqYY3IKVMU3zFpElECG520PMWEolSmFMfYv+R1wgTV2Nf4FZlQGWBuYSdzSxuYom3SNm3nN3pqxTUy5gZXdZCOxSCQFBJoLpbLUHT0aT2GAAAQAElEQVR80SvUf6plYlczrgyZJhuxqVAh5v7HVvKDnzzP4pcGWPVCD2te7GPJ09tYtXATK57ezMvP9nHfn7Zx/c1/QP5NfQmUJE3j4RFwwJ4zmDW1CbTYEDfY3xGLJHNE3bajkpQlAycM1G/13W0ST0maw2H2zm/njOqrHFJdT6MWSffdt4EvXfNLbIQu0uSLBO6sREISRF6N2Mtj50A6kaVaDTUjKth2Q/W7xq7D0Tg46pcFX5F4ktiJ4rpUyJdCbv7Zs1x86c9Z9eogM4b7OSG/hkPLG+io5tUfVDtSberJUwuOaEca11i6gvob6jpabVSfAnyVCvQc1Zs2sgk22RoOqI4RxYpxsToRGyOdiShrntrv54RagPlhUqBe3MdVlVZrkmms9ozd946TdSaMSWCilDTDELkRjaITSJZlMvzq5xu54ZYHKVRDjTkEoa2ttsWTkc67uooRRJJYsqjZpIdAIHXl1mGuu/E+cjuLzCts0hhsY1J1THJ2Vd5IDoY4SmP7FlOSDCNC7FGkYm1jzSdhV3XU1L+YRIz4RE9IDrrXM3/lY9dI7WpkV3OxFpgBbdpmDbZsYua0GTzwyEPsecCeDAiUXXj+O/nBD37AoLYO7Zfv7ZbdrwW4ktqqTAjEpFIpHnnkkfoX+O0W5EsvvYT9Ltg555zDJm2Z2eiWLWPr2b+23NWy+it/YX8eIy1gkdVW5lipzMuLFnPwQQcTaSGVHxqhMDzC9OlTKWqHIyXwZ1Uy1HgNjY4wf485OJojvTt7WbFiA8cdeyJ2Pvf2D7Bl6zbOPfcsAZMCvuexae16Zk2bKkC4iT0XHEifygz07+CJp57iggvfSRAE2OicBYDvfve7sVE7CyQLijwfcvThDI8NsmX9avrWr2VGdxvtDVAc3IF2DqWDIZHqh1o0xbJvrhZdpXyelJ+QLsbiUX2NwVd/M5kkqYTHuM5W2hrS7L/bPA7YfSb7zp7I0QtmcZDu2zLy3+qj0VymrkmSWBSTHytItyJqklNC4C0W6ItkF2Ol0cEBNGWYNGkCjQJiNbWFwOPA88+Q1danq/YVsBOhXRSj+t3f/ofzf4PF14lEEmboaLBMqEkZE8lI9KRd7qsU+aP2cMO0Yb8FDdz2iz2YNns7noxncbhCJESdafVIqGxQCQhqMemsT1N7CozByGB4rkNLswE7KJJuVUAtNGVCb4RMMiBrCiyY7TNv0nK+cEmW9pYRKV2FqmgZJ8KVIuOOsOeeVZXvkwms4ThGSL2NjZsjQpVxNOhB1cXyEMuBlaJWegYTMjLiA0MyEZBKV0S3DFGSRMrFTxXFX8i4tjzHH1egJbtNPFcgzqjtSdzz+wot7ScoT0bLKRGbqu4hUhQi9gqoe3o2mlgDHH6AYfLEgiaV6JsIV32OBBpGh0OqytqxvZnf/raJT39ymHe/awufv3ITXnY+ZTmQwnCArz4kOhE/hmceXo98KUEpz/Zt2zjQyXBGQwt7ypi3iFhLHNGlxtORygOGXUesy+tJt3+t8/8dXROqbxEJXRuro3SEVdZsznHFN3/Hbx5YwhPPb+Z3Dy7ml/e8qPSCQNbziqo+zd33PMuP736WK264j7M//CP2O/kKPv/t51i9pUSnAMJJI4t4e3kFhxZW0hYMExPga2xNXGLd1hK33LKQF17q4bkXNtfTM7o+s3ArTy/czLPPb2LZ0l4ZzTEWv7KDlcuH6NlR5tVFA7z0px5atDBJKSRRFQBft26E+x9YzfrVJVYtz7NkaYHFy3L89GdPMtozQoeiNO3hKKmgghcaHHHix6GewalIaSJYsqqXNVuG6B2pMJIrMzQS06/01S//UsbLVXJI+60MjFUYzFcZzof05CIWrRniO9/9LaYWMb0yKFCyljNyizhlbClvzq3npNwKDsutY8ZYmdJOj3dccBPFvohqzqUonRwphBRUN3CSxI5LoEXA00t3sFULjR0lw1DZMFoMGS7U2Kb7IPJJFHJarNQ0HyIagjKHDvZxbnErByvilwpL3P3H9Xzr+ocY6Quk9yl6doakBEjHF8YYpy1JV9uoLy5egV3DFYSCS2q/IptSloMb0yo9J5nmZDvGlHJFQ05hvG39Ve55eCVv/dDNXPvdPwl8REzMDXFsbRPHhBuZWuolGYVEkm4obZKY+ZfD6NbRG4MvHUjFsgehZKC5O6Z2i0FMpLoVeVabqlGE/VrF68loEWYdUSQ+Y/U/Uh3f5rk1mRiXgrZnqqor34d1SCFV/RMNtVp1I2ouSoaq5n4o0B5V03Rr/GeXttFVDvjWbU/xoc/+nGWrhyhZoUQRRoArUvmaExPGskWxQ003ccWhMlzVPFjIyRd8jR2bA6bkRziuuoq9altp0NZsEDn1sfHEYxiqfWtfxR+EJETD0wIzCn0cN01gHaPyo7rkwEpq18dr9/x1j9g2qKSTeru6cTQ/mqoVtmn7rTAwxNxZc5jcOYHd5s7l5htu4HOf+5yc/CRsZOp73/seV155JfYL8+vWrWPZsmV8/etf57HHHsNuV86YMQMLuq655hqOPvro+l80+r6P/RHYCy64oP4dL3RYwPbHP/6xvr1oBC5MvsC6pUu4+cZvY3lsbG+lbVw3ixYvobO7m4reW48TjuQ4dO/9WPTiIoEdn2TSsNfe0/ndfb/S2tvDfkdt/py5/OCWHzFu3CQ6uibS2NSqwMIL7L1gASvWrBV9Q1oA8ugjj+LGG2/C/i7XtGnTOOigg+rbrY7jMFHRsq6ubr589dWccPxxdGTT+Jp7DdKvwkAPU8a3MzY8gGdifPnMqnx5rVapR57tj8fu2NmD3JX8lasEqVRCoNBhliJ2taCqiOLE+vOLzz3HUN9Odm5Zz9RJ3aJncB2HdDpVB3hGelQqllR+ihaPMcJkxNJXZWP5jKRvUydPwhMP++2/P1k/RayXlfWbKb74khbDtdeHGXtjZWuv/B0czn+dR2m3zFCIZrQGyiJ1dG9X8RvSHvfUPH5bcRlR7PywIxu55voptLQsw3cLyIIQR0bTtEws42CFWioGVMthnS1jDJVChfxoEU/bb9OndeKYav1dHEcCclXa2gZpa1yNU3iQk454hR9+s43dJr5EWB0ilXbINLqIM0IZDk9tvvVtjRx0QIjvDBFrEIO4kdF8K8UgpYE3OHg4MoKhVp3b+ibxwpKS8rPqUpJMQ5lMY74+wUIZTWT47EDb73KFlW2cdEKZPWauwDPDqpOSwWxkcHgezz5bJpd3CeMEFqjaa+xIYk4eo/6HIpJOrOO0YxI0NOwk0eUSyXE5MqQeCbLqQ5Rq5C6Bum99P8lTy/dmODyBkcqh9OYaRNMjDhPi0aeiJYHRCrhvS02OIcF8gcVDmhqYMzbGXppAXQLFvoyjJwVPyTG6kj7/wIcnfYlNLGcdsJ8zyj6jK2kYGuLnv1rMxy67m3e8/zY+ftlvufQL93Hp55V0/fQXf8+nr7yfz139MD/+yWKWPrWNhtEEM8aGOGpoDe/MLeHC4hL2y62jo1SUBCM6q2McWRjmkJHtOMNDfPvWR3nre2/lvPf+uJ7Ov+jHnH/RbfX01vf/mJPefgtHnv11Tr3on3jDBTew/8nXctpF32XhS6uZNNzLG6qb2KO2mVgrzi9d/zDHn30dJ7z1m5x0/s2ccv6NPPzoGm3hldmnspV59JPUdoEjnUUa7MeWn2H2iYYYn+vn6T+t4ti3XM+Bb/oy+5x4HfuefD0LTrmRlVsgUzOkSfLIy70cpvzDTvkWh5x+A8eecxPveN/32LqhzKzSdk7Kr+I9+UW8f/RZ3pN7nnePvsz7ci9wcXEpp+Y20F3M8eL6fg469Ruc+Y4fcPZ7lT54K6e9+0c88/IoCc2VRqGJpx9ezLvf9xPOu+hHXPi+O3nPe3/Oh979Y67+5hN0yHHvU9tOZ2UU11pRE8q45tlDcj6ruJQD85pbsgd3/Ho1p4jGR7/0S752w/2kaqPsV9zMobVh1a3w4K+e5ZJLbufSq37P5V95gMs+fxeXf+6nfObzP9P9HRrnn3PpZ+/iE5++k3e8/Z9441k38qHLfs3iF0eZXow5enAV7y4u5NTyMuarb01yOqY+R2SrZJPi+v2uj5hYszdWlCciLaA3TXNsuuzXsoUDXPal33PTj57jOz94ghv/6Ulu+OHT9XTjrc/werr51ie44UdP840fP8+1P1zIV29+iC2bRwWqk2zeEgoYPsNNdyzje7cv4Ue3v8KPf/4KP/nVK/zs7kXc/psl3PGbRfz8nsV890dPsWTZIM1CiQeNbuaCyqscOrSI7lqCPzyylbPf8z0u/cqv+MmvF/LosxtY+Mo2Vq3Zpsj5Np54YQO/fXgZN/z4OS7QouMLV99HMp9mt5F+3lRcx/HFVRrffrwoIqFoWydFGsIx/vTMQn6uxcyvH1nDbx9dyn0Pvso9v1vFY89uJhLwHR8WaJQjduO4LiwrQ03F+v2unPrt//OPRLVMsHIljI2w97w9+dVP7xIwOYD99t0L+72sP2jbb4ZAlv1S+9NPP13/svwHPvABdu7cyR133FHfrvz4xz9ej47t2LGDgw8+mN122w0b9ZoyZQrjxo2r10kkEtgvxN9111242l7bsmUL67dt4JiTj+ehpx/Db8qw/2GHsHm7bIYReHFSpL0shbEiU6bOYER8rtm+hWSmgWOOP5mdOwbIDeZob27lkMMPZ8miJVRKAY2NzYyb2MWOgdVc8J43svd+s2hXNKsswHnaGWdKj7ayZt0G0uk09kdobeTObsFaPm166aUX2W3+7nz+s58jNzDI0w/+AVMYIVkboyll2Lp+FZO7OnA0D8JyEU/jGQYhiWSKV1esoF3vilr0BdJ/7GJEAZXW9haWLV+OnCmDI6MCh68wfuIkSuUyyVSStdoKnT5jimaPZpDo1bTgiHTNNjRgQW9He5uAZ1I8Z7DfiUv4CezPgGyVvGfOnknnuPG4TgJX7Y498RRN6zfiq+3/vTL97b51/qus2QkVyBRp/mOJubqvuT49mTS/kZh/pxXecKPD2W9t4ppru9j74B5MWKY8VFNJn3Szg5eEcj4mEpFMY1KK5xHJaIe1ED+tMhkPlaCzKyWKRYydzQZSXpGTDjN84O0lLn5Xnne9fYCpU17FDQaJtH9t4hCMQ6hVaVl7yiYeY9+9BtlnryE6Wks4xggsJdm4tZnNm7vIFzPgRjiJJMXiNO67L2BgpEHgqAEndEgJPGV9n7T4cb2IOIqR7uAmXSlNmc7GbXzyg520NWzCc8cITJn+UY+e3gwjQ0mSQRo/HpbCxJhYnY6ttBxcU2T+rAJT2nZiolHQBA4qHpVcjSgskshKvdXnsWqKQtxNyW0Q4DIKI2fZtLVIMuuSbUoQKapQHjWilyHRnKEgRzbZN+xvIhoVCXK0NRc4MUUXJGoiTD3xD3xIbNjUIH1YkN/EW4rLOHlkNfsIMM3KDwhc9TOrMMDs4lA9zSqMMjdXZv5wgX2HpCTkCQAAEABJREFUBzl6cCOnDy7lXbkX+UjucT4y8gJnqv6sfA82chEZXzoJLbUCh4xu5vzCKo7KL2bu6DqmjvUxUbRtmlQcZFJpqJ6mqo1pY3mm5HalaQrF11NuhH2LGzglv1Rg5wXOKy7imLGV7Da6lWmKykwpDjEjn2P33DAHDm/gxOJq3ljbzORKH67AlxPbGYhAQUx3ZYBjS+tEazV7D21lxlDAxD6Xrv4KnX1DjBsZY+7YDg4prWa//Crmlvro2jFEy/ZBGrYOk9mgMlsH2Gusn9PliE8orGXO2FYmFofVhwEBlm3MLPaw1/BqTiwu57jKEmaX1+EN99GzfAfbX9zOTkUBi0s30b1zG/tIHvuNrWFascDQki1sXdrH8kWbePWVdaxcvJlJfds4KreS42trmShenCiu62jRj2T4y+xT6OGCwgpOK7zMhLH19G/cwPP3LqFteIw91O4JlRWcOPYqe1fW0qaxfvGxVdx371ru/M0KfvvQRu59aAsP/GGz0iYeeGADDz68lscfX82K5dto2D7KHgLnbxhex4XDC3lX8UVOzi+XbuzQuFbRdCHE0zjHOLqzUjb/PGdi3YXKD8iEeeY7vcwvrsEdHOH+B1fzte8/zbVK3775Cb7zncfr6cYbdX0tfeOmJ7nu5qe5/pan+c73HmfRM5tpKJTpVGTQ7Stx14+f5ptff5SvXf+YFrGP8uVrH+LqLz/AVVffz5VX3csXr7iXz3/xXtF9jJENPdKN5Zw0toQTBxdzTnk1bxtZwWGKXrb09vLQ75Zz+Vf/xEc//wCfuPy3fOQzv+TDSpd8/tdcdsXvuPHmh1m6eIAJ+TInDK/gHblneZNkOqGUQ+ZO/YSmYIz54SAzSgMEfQVtFf+BT13xIJ/84v18/KoHuPTaP/DkU8sZX9nOgYXtdFVKkk0kqSH5Id00sjq6N3Vy/y0fGQ1ow/ZtVFevAC1GzzjrHJasXI6bcLHRq1NPPRUbwbJ/sWi/6zVz5kxslOuDH/wg9gvuduvy29/+NldeeSUW0BQFvi14O//887Eg58ADD6S5uZlztGVp31s6FojZn6m46gtf4k0nvImoGinSDC8/tZC9p82lnBujsaWVkiK7MydP0PbgGvbfYzdOOekNHHjwvjz05AO87T0n8alPvJV95k9j2XOv8JZTz6Ai+aYbI8aCNVzw/vkc86Zm3nbhsZz4xmMFEA/koQcf4khFw5qamkgJiD355JP13xELwxDP8+T3NnPiiW/kuWefZ8b0mdJ1R/6rgaiYI8yPUBsbYdqEbkXE+kl6hrRkFEtmoRb7w0OjtHd0snnbdoSK8OUbG7IpMhlffFWYInrPv7SEV1dvIFeuyr+Wae/sYnh4lBkzpzOkaHdK9Cwf1hdbZbCynDFjOqO5HI7r4ihi1pBK48pXl8slOjo7aBrfrfpzQP4tWLuGoXvvJTs2KnvM3+3h/N/g3C5e67NLxMpOgi3pRu4t1/hdqUR/NuTDl07l8svTTJu5VYMfUdNAVqMK+AXcJIoUGSp5mbiawfWcOqlCvialrOK6Dp7vUMwPUiz1aGCqoCkdy7v6bo49Zm/j0IO20tG0gYS7TbRy+I0+GYGTOlAKpSNSIC0qRCugJdHPzMn9TOoOCcWHglQsWupw7+86yddOYiw8jNHSUZpQh/CH+xyamqfjOTV8r5dubT82pTxcfKBMWROwpoifEX1H++Xl3Hbmz9zCu8/P4Mev4jplQoGxME6LY590tIFTT9DVW4OjFYATJolNSNLdzvFHN9HYXMQx6r949rw0yYyD67kgUJp0QyaNc2lOVEiUMiQVYSv27lSkoSh+yjiJooxEmThvBA4D9jloEoGA43A10ISviV9NvNiVQXUxctipyFVdF6cubf7iId3/i/l/T5mxmLUpQUBHdZCDSht4W2k5n86/xDUjT/LVkSf46vATXDP0eD19ZeQxPp9/lM+WHuFTpcf5UPEJLio9x1tHn+dNQ8vYrbgF64xSkcYtiohMtS7B0InIxIPsXV7B+aWlXDa2jGuGX+Q6tfGv09Vq8/NKl/95Eg+fH36aS4eX8rb8SvYfXMIbR5bzfgGxz4wu5tKx57ls7Fk+O/aM+HuGy3LP8LGhpzhkdAMN2jJSN+t8GCJiPfhxTcByG2cVXuUDxYV8XE71suHH+VTuES5VJOtS1b109Gk+pjY/oXefUnq/ZPLewkLeq/LvHn2Rdwl8vqe0kDfnVgh0bcdVn8smSSj9j9WKBfMJzeNZpY2cV1rBpaMr+PDASs4bXsk5I6/y1uHFnD/yEhcVX+bi8nN8oPQs7xh7iXMHF/GWoUWcrnenjL3IyblFvFX3ZwuE7VfZTGttRHoZqScuqZrBD32a1Mf9R9fznvzLfKj4CucOLOPNPWs4e2glFwiIHSM5HCnwcF7lVc4tLeJNkt8b+pZy/OAyjh1exXECrm8cWM+Jg+s4cWg1J0q2p+Re5Yz8Ui6SLD9UeJoPFJ/mzPzz7FXYQLpUxpFhCzS7KiSkPY7ka59iXSVgnZHSrtPmxVrslDmgsoq3hws5a3Qhx/Ut4ojeFew3sIk5Y1uYmd/6WtrCjPyutOfQNvYdWsf+gys5uH85xwwv47TqEk5lMYeVX2Ev8biHeN1dIHWWAOi0/Damj/W8lnqZnlca62XOaA9H5tdyevAKB5c3MLk0yF6Fdbx97AU+nnuZC4ZXa5t3B1MFXJ3tw4xt7KF3RYHBFUXcjSPM0BbUQYOrOXH4Bc4tL+W8ysucUFjMtPIO2RO/vmBFR4PA5t7lrRxf3cpBY9uZqijRlG0jTN6Ro3Ogn4mD29l3cC3HK3p5VHkbbdUCrhYJkVFlnY7Sf/fpuFDbsImKIkpFLQDcbIIDDzqUz37u89gI2O9//3uOOuoourq6sODJbucdeuihWBBj/+rRAiz74603aCvTE5ix37Wy25cWjNnfHjvppJPqf11pv3v1AUXSUqlU/cv3NsK2Y1sPv7vnPgG4QS585wXEbpWNO9bKv1T41W03s1dbI7Pzed7S0MA1+x/KnE07uejUN3L9t97L0WekMa1/4i1vbeemmz7OrDlJ3PQw7/3YsVx25VFMn1/k1eV/4Kgj9+M973wnV33xCg4/9DC2bNrEti2beO973l3/LTT7BwT2rz/32msv0gJnm/T+2De8gQmTptDe1sG27Ttob28TcEvQ1tLEekWvZkydLr03BEGI63ryNSGpVFa+cxkTFQUslUsYE5NO+QpcZBk/YRKLl6xg8fJNrFUfsk0deMkMZfmjWXNms1ELqba2FrIK2CT8BL6S57l0a2v2VW0B26umH5F0p1qrkUok6OroYOu2bZx73oU0NrVgZBPG7v898SsvkDSByv53a9Z/vn3nP191V007v7w4lnOHstDr5oTPb4IyP3drzD6om+/ecggfuLiTtm6fQr6Zkd4GiKbipyYQhJ2MDTeqbqdWAw0aKI+gEtQJp9IuSYEeuy8cy+FpHGhu8mX+y6BPmyxQMJ6ezQjGMdQKBgV9MJGKqE6pEFEqBBgZU0e8hZUK+d4hZk6NKJc24wgEhU6RUnUmv75/Apd+yeWiTzRz/sUeH/z0CNuH5isiFlCpDIqXFzn2DTFNDTnNYiOaUrpMjCdMFoq+miOTiWjIbOW0N+/ggL0qdQcCEbGp4Xh9HLrfJt7zjmEOO3QHKa+3buiNyZP213DkEVmB0hLVXExlqIDjVHAaPOzKozAU41RCjjnUZd/dFrLXjCc5Yv8/ctknhzlwQYkoHxCMOaSyGRqa0ziJEQ7ZK6S73WVlYFiES0mRMRfxq7GyDsYRX5FcaiBhxfzjHpG6ZgGD/DnWGWQUjZ2T28QCgYv5hTXMk/OaozR3bC1zdZ2fW83+cu4HDq7gQAGKvXKbmTq2k/GlUZIC7l4ciGJNkgzQyKIAqgAtVKV/NtrYVSuyd24LB8l57qu0l6Jn/zrtl1vFYWMrOVyAy14Pk5M9XM/2fm+1317tJ6l2xleK7Da2iQPkSI8WwDlGoOKo4UXsP7qE+flNjKsM0hRWpEdQ00w24sqOZSBeaq5HQjRmFXZyiOi/QXXeMPoKx+YXc3xusRzuixwx+iq75zZKFps4amgpJ6nMm0Zf4hRF/U4bW8qbCqs4fGgZU4o5fE2siua0Q42UIszUZwAoUIwnNz0t18fxA2s4c2wR5xSf5/z8C5w/9jLn5pfwptxyDh1ew6Ej6zhjdDHvLi7j/eLlgwIrHxx5kYtHl3KO2tpzbAstctw29uRKujYK40WetLdKbMpayFSZlRvmDUPLeZciY++uLeItpRc5ZHg5DdVRGqIS+4yu4W0ji/lIcQWfEmj7TO5pPjv6JJeOPsMn8k9xSf5pPjb2PJeMvMTHhl/iIwMvcZp4OVTyn6v2J5RHsdtpxqkLlMiEhE5ArMWYg7QpBjGjD50GrE7pgqt8Vw9thTLH5Nbybsnhs8WX+NLYM3x57Dm+OfQk3x564t+k64ef4zqbRp7hKyMv8zmB1I/sXMjF25/ikwOvcGVuKddqPK5X/WtHntL9k1w//ChfG36M64ceVXqknr48/DgfVr+OFQDqqOQx4icVFekq7mRvyeTU4hI+Un2GT449xEdH/sh7h57lXcN/4r0jf+L9uWe5OPcCHxeA/Xh+EadLLlbvstWqOonkXxEUlc4bkF9kunTqTYoYXlR4gY8UnuSS/GNKT/Dh8iN8WvK+TPyer+jl7Op2MlEZQ1yXE7qTVPXJf+shVaY70Fg++CiN5Rwtna3Uxirc+dM7uf322+vbjPZnI2666Sauu+46cQ/21/JXrVrFl770Je6++27sX1TOnj0bG/2y24/vePvb2W+//WS3HSxA++EPf8hHP/JRkslkHdzZ3x075ZRTqMUhey/YjXef8xYeve3HHKUIwUfnzuF355zLxks+zYUDg7wnN8KHwoj0z37MScPDvHHafD54/ofYc/cDaZmcon3OMFtqd9E1bw3v++RsuqZvoxCsglrEnAlH0JKaRErAZs7MmSyYvxuN4uHs00/lB9/7rgCPzz777MNBBx/MQw89hP2r0DPfcgbvv/j99CsqvHHLVlKNTTiZDAhkjozm2GOPPdmmCGI6nSEp8OU4PrEW88MjerfnnqxZv0H5KbJ63ygAWa3WeHXZSoHPlaTSDcTGl19qUVCjWfcOff39zJg5g+11mgnSAmMpRb0czbmR4SEOPOAAenr71EZMNpOlUbwkEwlyuTEu+cQn2Gf3BaCIXv6pZ9n+w9sYryi7/X5sqPr/rYr1X2jc+S/UrVc1xDhEMlYe2xJNPC4FeiXtMOv43Tn4DXsztLPGT3+0ja99G771jZivfTPHlVdV+PKX4Tvfcrnjpx73/z7Fug3jqRbGMzbQTKlscNIebjpLNVdVfqDokM+UKQ24pkak6AOOAEjVp5TPUCo4GBnBbINLUsoTq34cGJICc6n0LqWRD61Pkmw2yeRxIcce5tGc2IajWRlqq2/n6Dj++OPo2b0AABAASURBVEQbz7ywN0tWLyDK7EfoujQ1BEzp2Mabjxvi2MMrmHCIUr5AHKnfem8EZkr5MkEV6a3B94u0N67l4P1KZP0R0W/AEc++s5XTT3WZNXUVJxzdz7iGRTSzlhndyzn3zXkmtG9UhK6AlzZSXlBD2O1ZEcDxwJGzmzN5B5/+cJkrL9vEdVflOPdtO3D81Wj3kqCYIHbV14wKV2q0ev1c/OF57PAjnpXpy3lJUfCJRckRzxXjUHMM/zjH/74nkV6H6q69+vIm6TAgEyjpmlZ0Mh3WSCklFfUxMjJO5FjRK8VysoZYMgwdex8K4EjfRUsqJqpW+40ijQZXOijSJMOIhKSdjMtkBZT+dUoHZRIatHRQEg9F0rpPKiXkOI1TI3Ag0PjUgR41PKdKQnqaUJTLiwN8ozdqv4ZLIM5idNQ/7JPulRcJcOvEVX4iqpFUfdu3hO2vnGNWvPmiZUsblU+LdkutQGu1TFu1qDRKc3WMrOQR671dnboq7Guue2rVEXGJAxMr0yaVSVKiORygu9rL+PKA0pC2poZpqebUzypJOYqGIE9LrY/Oyk7GlwYYXxxkXKmXdpW3US9f88qSs8mRMGO1F6q/tqFIY6BmJNMCE1RncnkL46o79Vy02dJqNIZVOqojdJd7mFTcyrTSVqYWtzFZ9xN1P0lXez+puL1Oo7vcT4vGweqABX7qDUay9SQPR1Q1FJJhhKP+WhlEehnbQn+W7LNNkR0z4+JKj2x/phS2MbuwkTn5dczS9S+l6aV12DStuIEp5Y10V7fREvbTXhtkYnkn0wubVXc9s4rrtWhYx/zCeuaqbD2VNjK3tKmedivqfmyr5DgqfiU18RKqHyj50iEL7udroXHc2KucllvMWWNLeZuA4lmFF3lzfjFHjK1hTy06po310FUaISNHF6luqH66qu8IQES6t/SS0qdxpQH2HlvP0YVVHJlfxpGid9zIco4U6N9vbAPTFKmzOo10RWTs8EmacT3V6Vha/03JFUOpWgCr19Cr6JczNsTu8+Zy7LHH4Qu0FAtF5s6YxdGHHMbPBMzwXQ449EBmz53Nr+7+JdOmTWXixAnU/+JwaISjjzyaoYEBhkcG2Wf/ffjxj2+js60du2Py/LPP8pVrrua2W/+JYw45mEsvOI9jW1voeOllPpBI8sWmFk7bsI2Gn/6Sozdt49jhHAeVykwfHWKWFmJNa1cy/MfHcKvjmD3hdHab9ibSTopJUw3plj46xpVpbXBIFLMMb0zKTsxhXNfuxLJhcd8OTlNbszWHhlat4YD5uzOxs5uKtgn9ZIpLLrmEbwpoXnj2W0hoXs7VduEe++3DXkccwPi5E6l5Vfysx5ad0quuNo1kQKRdlqpsSazZlkkn2aHoWXdHJ9YlK7JCVbRtam9uYY7o7bXHbqRTKYrFPKlUksBGLFyfp559Dht1C2WDK/JXyJYZ49Pc0iag1if5dpP0U8SyGS1NzbipBEcefywXvf+D8rGuIprr2PTtm+ns6dWcD3BiIx0z/00a9V9v1vmvkghliSvq/6APj8qZPFErUSyX6Vu6lZ/e8ixXXLmYb31+C9+7YhM3f7Of795U4JabtnPLt3v42pd7+PKVOS75WC8XnNvDhe/oV6hzd4yZD1FGggVXk8BR2MnEFbqaApoSDiZSY1GKqNjGji0OuRGPOAxwvUB1A4qFEuVyjOc6yjNUSjXlxRg9e9kqmeQ63nLKIAfstkpOcAsIRUWmkWo4nlqtjUq1jdxojYZUgbnTBjnr1GE+8+EMzcn1OFLOZGMsWi7yExgpfErbksJkIOPnSB4pRjls/xFmTHqWJm8hjYkH2XPOUvbeax2tqdWcfOx2vvqlUcmgl1tv7uUTHyxoIiwXnyM4yaiu/JVCldJoIJIOqVaf2CkTV7aw95w+DtlvmybUesjvICyMkWiBRFtMKLmXC3mMaKQ6h3nvxd3sf0ialytlXnQdhjNJIMbVZ01ex4nBE/9Gz/+op6OO/XNSf+29dTC6xfa7nuofKvja1ZgQTKQEtlBsVFrPTn3Awda3RS2tWPmR3rt6ZyRb+06lURayDfWyNu/Pk81/vb4dA5vsMzpsPQ2N6keqGxLrnyt2HF1RsuXcAHz7F2oCUrGpqhZyvnorXuq0xYAvx+nozevtxuqTkfGUqspoxYLj2K4pRUqhnmNdbWvUD0dm16hOpKdIdI2ujh5iXa2Dt+3YZPNdZRrdhGJeJ67KWVkoS3RF29RANNSAnsETbd8m1fMA1wSgig5R/b3l2bZh8+yCxMCuW/V/13OMbdOPwLaFDtu+UZ9tvqtynsCDbcMVgHpdvo7K2fYSyvPUllGbsRIq7+rZlXxilZG4lWNz9aDT1jO62rPer3od+/Ra0stdsghx1S6ib+eYJ53YlULNs38n1eUQyoFGJCz/4sG2HIu05SkpQOgpzxVHvuglBZCSsnWJsEbyz5IfBRKvraWKkrVRf17n2xE/dtz9KCapRUejbHSbIogd5Twd5QKtiqA1BUUS2mZ2NOYiJCJIT1B/6rfYMbF3Rh+v36e04MjWqrKhFbKi26zdjIT4cMSvLWdl8npZ+2zpRlZ29QcR+m86JQb1LaKlUmL7bXcQLXxB0q3Q2dXBuI4O3qotw988fC/7HHEQ4yaMp6W5ie999xYues+7mTBuPIEiPrfd+iM++uEPs2X9Wi3W0/QO9vPl669n/m57sPvs+dKCmAce/AOXf/Bi3nbYoVz9pjfz4UnTcO76Fftqy+7U/kHO1Q7NnopAzVHUa1IxR7cWBI3VMgmNsdVbX6ClSWUSPdtAoee0mUC3vwczMgeQzU1gdvPujPMmUlwXsf5POVY9OcL49j0wjhyCVu8DzzxJ4cbvcPKWTZwncHeagN/OJ//Ep88+jduuuYIvv+9d7Jtw2HbrrSz/xk34YwUSxmPirNn4na1UNaZV+dKZU6YxNpIj5SVIuT6+BtbTRCpVCkyeOomBwSE835NvNNS/e+Z6tDRlOf2UEwnLY7Q0Jhjf1Y7nGmra2ly5ZgNdE6bQ0zNAtRpQLlUplWvi22d4dIypAro7tm8j6Rka25tBgO8AbR1//BOX0jxuHGH/TjZ//5/IPvsCrZKP1FtTLsbKjP/Xx/+l9pz/Kh1Hg2J/I6ZFK4xDNdsvbOvkrOx4Tqu2aNvA47hazOnNjVzQ2sHZ6VYOk+M/VluOB6Vcpirq4I2FioI5rF0PD/6xzLnnPMn1Xxhm/cKJFAYl3KyLKyRdyxVwK33Mnp7AM0Wx7VAxCXYIhCUyzZhkjbAaa0K5pFsNKdXbFRWI8X1XIWKjdyjqBMbPM7FrKd/6SjdnnriViS0vkTYD+OTxTQ+N3jDpeDNTxy/jsAOWc/45w7S3LqJcGCQ2FdwkBAqHjOVCQoW4/ZSPcR29D/RcI5kqa8twiKs+GXLp+1/lJzdH/PT7HcyaMowpjtCWHuLwQ1Zy5KEPMW/KizQ3bifdUBKf6EgQC2gaY3BE0zgy6cbHKlsgJUaA1PEr4CoKkA9FzyNOhkRemTBfwRuNCBIRYWOFRGERn3rPdLyJSW4tFlnUEFIUSAtxNNljaxdlMh1i/v/jMOqmTbr8p84/r2vvbXqdkL236fXn/+zV0rDpz+v/pWeb96/T63X+PP/1PHt9Pd/e/5+mf6/uv87/18//p+38vZe3/f/P9MHWez29Xv/1Z3u1efb6v0u2zP9X+t/Vt+/+d/Xte5teL2Pv/1J6/f3f6tXaO5uyAhpTtu5g+ZeuI711Ky2y49MmTSaVSvFNAZgjDz+SUQGssFjh2iu+ws3f+i4jQ6Ms2HdfLvvsZ7ny6qs45oSjeNu55/CjW35E7/ptHHLggfQO7eCBu35K8YUXuePt7+aIlevpuvMuOu64nVPV3kE7dzB/bFQguKJIdYQF2J4M/OsY1crUys5erXUu9O6EcgU/StDVtgByU2nL746zppXSYo/cqw5hbwOt3mS622eoqsEEUN7ey+ThUY4eGeXgVcs46KknuK2lg6lf/w6jZ7+d5Ycdx/o3nkHiS1+n9vNfEinyZbQCcsiy+4LDSSc6acq2M9A/TFfnOFC0t1INQUBLHobGpoy2LDfT3t1KXlH+kVqZkiLo6XSacd1dDPX3sPdus5g3fTLtzQ0UC2W27+jF9VOsXLlW9VsZy5fq4KtULClqVpYPTLB27Trax3WT6ciSbWnk0GPewKVXXK3tzJn4A0MMSNbRL+6mvTCKq8WJBftyx0T8/R7Of511Q2AMCQGs2cIH3UKoy0d6WTq4gwNTIe9u6qIlNowqNHmIMMWZLVlOamrlhGwjb53UzVu6Gji90+f0cS5nTO7g8AnT+P3Ph/jkJzexc+cUYuOJxUodiMSmj6kz1IjXS+SW66HTnuGAai1FLEBUGoGwksTxk6pjKIxVFSoNcD0XT2CsWg7IF3xc0WzJFhjX+hyXfbzCFz7byylvfIGjD1zC/vNe5IQjFnHxuzZz2Ud6eddb87Sm1pHS9lA2A0b9jEKDcSLR1NUY8RajjzrIi9VX7U3gJzez5/y1nHvaDg5esIq27IvUqoNSxirUaiSdCimpTqmvRliqkMxEAnAulbGKUpVkOi1wliSohBRHy7gCZY2tCYwXUi0WQMu6ZJuL0+gR5Q2O9rOcLPhpD1MzuGWfbLLCAYeM8s4PTWeo0eG3oyVeTaU1Xi5JaW+s9iMn4H+O/5HA/0jgfyTwH5DAP0QRN3aR+UNmnDaBsQmr17H1hlsoL1uO6zkctNc+zO2ewtMPPs4/fe9WTnjjSYzm8rR2tvP5L11FSfa7vbOT8y64gHe+8/3gZXBTCfaaO4f8+tXcou3HU0YLvGH5ako33kzi/geYPzbCpGqB1rBMY1glQUxN/rDiQNU4sskO1nX8JQEXewegXFQZA36z2uqmNBBBX4pkrhVyGSqjDtlsG5mGLHJSGKG6lkkTKHguXhiRUZsdlTFaNq5h+lAvU3ZsZsZADzMVGBhfGqF1dCfbnvoTkfirJFyauyczeeY8qgkHvy1LUf6vloiIUjHFuCT6Lvb7yy2NjUTVCi4xBqhWqwwODrBi+TJFvLYzIBA52LeT9evWsUXbmDbyNTSax0mk6RseY7hQYaxSJafIW1k7N7Z+pqFJ7zPM2fdg3vPej/CxT36atq4maltWs/OGb5H74Q/pHOwlIbRpZRarXUfp7/n8L/NvQ82xhqBkMix1DSO+Yarj05LwFXXxMHmPgcGQ9YrmDDQmmDC+mf3HtXLc5C5OGtfOe2fN4NNS4C/MmcNFXS3MCyra2gxZuLrEK8vayQ8k62Ak2WRo6QyZOKEqnFPGrTXixVnGhgyFXDtG4ColUOL4VaJaRc+QSLk4mljxayNkjMFRRMsQ6aoU9dKQeFZbhWu56rNbuP5LW/nip3dyycUbeO/b13P8YT0ka8uJimWcqAFP8VjpCoXRWIoXkc64IEReGKsRWmXPuprIrvbgY4VgizQ0j9HcMgzRAJEqOgIckvaZAAAQAElEQVSmiZYAkywTxzWBqphUc4SbCLFKjELRxkG8gfS6nmyot6Z9clTC9XwiybGcj4grLnEGQoGtykhEOOqBIodOU4JazqPWn8RLZUh1DXHmORU++fE5rErF/L6aYEcmQcmJiWxjApb8z/E/EvgfCfyPBP7/RAIysUSyp1WZb1lSmkdHSd77IOuv+zqFhc/i1ApkWhu44IPvZ3PfALPmzuPUM0/j2m9cz5YdWzn5TW/k4AP25d0XXojneOwxbw45RZx23vdrNnzmC3xgZ4Hq175J98sLmSmwM7VWplHbmTLzmFC2PpagI9l5oUEv8uTHfEV2HIuf9OJ/PY3KRr1DciG9RE5I7Bpo0GJa25iFfJ6cthNL8k+joyOEUZVyZZSQGpELjXPnMtrUBlGKhFBfSsjTFfBMBQEp+ZGEFvMmVgMOtGjBv/Wu+6n29hGamEiBgJmHHYnb3M1QISaggZJ8jo0BVEqGYtVQjT35uioJx8UXGc/Sk+Oqyv+O5cfYsGETO3p66R0YYqRQpFgLBbpq5KshfQKqQwpAjJRrDCkqliuXyctH4nm46Qxnvu0CPvTBSznkxBNJpQzBopfYcvXV5L97I12jAyS0jY/6EUpcRslVPxyNqm7/Lk8NwX+N76oXk9NW4yKBhK8JDf9RQt0/28aCTJbFtSLb2kucvnsn1x29F+fM6uK4hmb2aamxW0uFKakiXckajUmXdes2s3PlFtr9BgIp1Egp5Ke3LiUsdSuAFAucxCQTg0yf1Mv4lm3aOlxDxn2VjL+NnJB1YCLcTCgsE1AajKgp+pVIethIWH60QsU+C5g1NErJBPZqlRjjJ2hqckgzSIe/ialdK9lnjzXMmr6RbGqbwNaYlAASaUNsQjBJRaYMSYEYowlkBGREhVoVYquEjoMxRluEaqMMjmOE7F21HVEai9ATiUSaoOQyNggW/XuZmBhHgDKql0tkfPyMR1VyrCqUm8o4NCsSZulXtGpwPZeGFk90k0TFWKAU/AYPITrcarcm4zRCZ08q7hyttKZjvNmSW8SpZzVy2XXH8YI7ygOSVW9LVtPVlQFw+Z/j35HA/2T/jwT+RwL/cBKICWX3YkWKqIMfWVJaR/toeeSPvHThO+n/8Y8pLH0FMzrMnGlTmDdrJmMCOk0CJ0cdfCB7TJ9BMJoTmInI7NzM6E9vZfP730/0+SuZ+NDDtGxYQ3NZYC4M8OrgQF4iRm0akBdAh6urH5v6e5dAT6Fy/+3pyq805osUFGnzZbdj1fCzrYQ1h5LaCKIKiYSHp3L5/gFGtm3HCaEWu8TTppLZdy9K8hmx5UNgJVITwln1foslyo7LgJ9kQ0" id="337" name="Google Shape;337;p18"/>
          <p:cNvSpPr/>
          <p:nvPr/>
        </p:nvSpPr>
        <p:spPr>
          <a:xfrm>
            <a:off x="307975" y="236538"/>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grpSp>
        <p:nvGrpSpPr>
          <p:cNvPr id="338" name="Google Shape;338;p18"/>
          <p:cNvGrpSpPr/>
          <p:nvPr/>
        </p:nvGrpSpPr>
        <p:grpSpPr>
          <a:xfrm>
            <a:off x="1473199" y="1600735"/>
            <a:ext cx="9550400" cy="4384662"/>
            <a:chOff x="0" y="535"/>
            <a:chExt cx="9550400" cy="4384662"/>
          </a:xfrm>
        </p:grpSpPr>
        <p:cxnSp>
          <p:nvCxnSpPr>
            <p:cNvPr id="339" name="Google Shape;339;p18"/>
            <p:cNvCxnSpPr/>
            <p:nvPr/>
          </p:nvCxnSpPr>
          <p:spPr>
            <a:xfrm>
              <a:off x="0" y="535"/>
              <a:ext cx="9550400" cy="0"/>
            </a:xfrm>
            <a:prstGeom prst="straightConnector1">
              <a:avLst/>
            </a:prstGeom>
            <a:solidFill>
              <a:schemeClr val="accent1"/>
            </a:solidFill>
            <a:ln cap="flat" cmpd="sng" w="12700">
              <a:solidFill>
                <a:schemeClr val="accent1"/>
              </a:solidFill>
              <a:prstDash val="solid"/>
              <a:miter lim="800000"/>
              <a:headEnd len="sm" w="sm" type="none"/>
              <a:tailEnd len="sm" w="sm" type="none"/>
            </a:ln>
          </p:spPr>
        </p:cxnSp>
        <p:sp>
          <p:nvSpPr>
            <p:cNvPr id="340" name="Google Shape;340;p18"/>
            <p:cNvSpPr/>
            <p:nvPr/>
          </p:nvSpPr>
          <p:spPr>
            <a:xfrm>
              <a:off x="0" y="535"/>
              <a:ext cx="9550400" cy="8769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8"/>
            <p:cNvSpPr txBox="1"/>
            <p:nvPr/>
          </p:nvSpPr>
          <p:spPr>
            <a:xfrm>
              <a:off x="0" y="535"/>
              <a:ext cx="9550400" cy="876932"/>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50AC8E"/>
                </a:buClr>
                <a:buSzPts val="2400"/>
                <a:buFont typeface="Avenir"/>
                <a:buNone/>
              </a:pPr>
              <a:r>
                <a:rPr b="1" lang="en-US" sz="2400">
                  <a:solidFill>
                    <a:srgbClr val="50AC8E"/>
                  </a:solidFill>
                  <a:latin typeface="Avenir"/>
                  <a:ea typeface="Avenir"/>
                  <a:cs typeface="Avenir"/>
                  <a:sym typeface="Avenir"/>
                </a:rPr>
                <a:t>Structural changes to administering agencies</a:t>
              </a:r>
              <a:endParaRPr sz="2400">
                <a:solidFill>
                  <a:schemeClr val="dk1"/>
                </a:solidFill>
                <a:latin typeface="Avenir"/>
                <a:ea typeface="Avenir"/>
                <a:cs typeface="Avenir"/>
                <a:sym typeface="Avenir"/>
              </a:endParaRPr>
            </a:p>
          </p:txBody>
        </p:sp>
        <p:cxnSp>
          <p:nvCxnSpPr>
            <p:cNvPr id="342" name="Google Shape;342;p18"/>
            <p:cNvCxnSpPr/>
            <p:nvPr/>
          </p:nvCxnSpPr>
          <p:spPr>
            <a:xfrm>
              <a:off x="0" y="877467"/>
              <a:ext cx="9550400" cy="0"/>
            </a:xfrm>
            <a:prstGeom prst="straightConnector1">
              <a:avLst/>
            </a:prstGeom>
            <a:solidFill>
              <a:schemeClr val="accent1"/>
            </a:solidFill>
            <a:ln cap="flat" cmpd="sng" w="12700">
              <a:solidFill>
                <a:schemeClr val="accent1"/>
              </a:solidFill>
              <a:prstDash val="solid"/>
              <a:miter lim="800000"/>
              <a:headEnd len="sm" w="sm" type="none"/>
              <a:tailEnd len="sm" w="sm" type="none"/>
            </a:ln>
          </p:spPr>
        </p:cxnSp>
        <p:sp>
          <p:nvSpPr>
            <p:cNvPr id="343" name="Google Shape;343;p18"/>
            <p:cNvSpPr/>
            <p:nvPr/>
          </p:nvSpPr>
          <p:spPr>
            <a:xfrm>
              <a:off x="0" y="877467"/>
              <a:ext cx="9550400" cy="8769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8"/>
            <p:cNvSpPr txBox="1"/>
            <p:nvPr/>
          </p:nvSpPr>
          <p:spPr>
            <a:xfrm>
              <a:off x="0" y="877467"/>
              <a:ext cx="9550400" cy="876932"/>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accent5"/>
                </a:buClr>
                <a:buSzPts val="2400"/>
                <a:buFont typeface="Avenir"/>
                <a:buNone/>
              </a:pPr>
              <a:r>
                <a:rPr lang="en-US" sz="2400">
                  <a:solidFill>
                    <a:schemeClr val="accent5"/>
                  </a:solidFill>
                  <a:latin typeface="Avenir"/>
                  <a:ea typeface="Avenir"/>
                  <a:cs typeface="Avenir"/>
                  <a:sym typeface="Avenir"/>
                </a:rPr>
                <a:t>Educating and aligning policy personnel on private equity landscape</a:t>
              </a:r>
              <a:endParaRPr/>
            </a:p>
          </p:txBody>
        </p:sp>
        <p:cxnSp>
          <p:nvCxnSpPr>
            <p:cNvPr id="345" name="Google Shape;345;p18"/>
            <p:cNvCxnSpPr/>
            <p:nvPr/>
          </p:nvCxnSpPr>
          <p:spPr>
            <a:xfrm>
              <a:off x="0" y="1754400"/>
              <a:ext cx="9550400" cy="0"/>
            </a:xfrm>
            <a:prstGeom prst="straightConnector1">
              <a:avLst/>
            </a:prstGeom>
            <a:solidFill>
              <a:schemeClr val="accent1"/>
            </a:solidFill>
            <a:ln cap="flat" cmpd="sng" w="12700">
              <a:solidFill>
                <a:schemeClr val="accent1"/>
              </a:solidFill>
              <a:prstDash val="solid"/>
              <a:miter lim="800000"/>
              <a:headEnd len="sm" w="sm" type="none"/>
              <a:tailEnd len="sm" w="sm" type="none"/>
            </a:ln>
          </p:spPr>
        </p:cxnSp>
        <p:sp>
          <p:nvSpPr>
            <p:cNvPr id="346" name="Google Shape;346;p18"/>
            <p:cNvSpPr/>
            <p:nvPr/>
          </p:nvSpPr>
          <p:spPr>
            <a:xfrm>
              <a:off x="0" y="1754400"/>
              <a:ext cx="9550400" cy="8769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8"/>
            <p:cNvSpPr txBox="1"/>
            <p:nvPr/>
          </p:nvSpPr>
          <p:spPr>
            <a:xfrm>
              <a:off x="0" y="1754400"/>
              <a:ext cx="9550400" cy="876932"/>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accent5"/>
                </a:buClr>
                <a:buSzPts val="2400"/>
                <a:buFont typeface="Avenir"/>
                <a:buNone/>
              </a:pPr>
              <a:r>
                <a:rPr lang="en-US" sz="2400">
                  <a:solidFill>
                    <a:schemeClr val="accent5"/>
                  </a:solidFill>
                  <a:latin typeface="Avenir"/>
                  <a:ea typeface="Avenir"/>
                  <a:cs typeface="Avenir"/>
                  <a:sym typeface="Avenir"/>
                </a:rPr>
                <a:t>New dedicated ECE agencies in NM, OR, MN</a:t>
              </a:r>
              <a:endParaRPr/>
            </a:p>
          </p:txBody>
        </p:sp>
        <p:cxnSp>
          <p:nvCxnSpPr>
            <p:cNvPr id="348" name="Google Shape;348;p18"/>
            <p:cNvCxnSpPr/>
            <p:nvPr/>
          </p:nvCxnSpPr>
          <p:spPr>
            <a:xfrm>
              <a:off x="0" y="2631332"/>
              <a:ext cx="9550400" cy="0"/>
            </a:xfrm>
            <a:prstGeom prst="straightConnector1">
              <a:avLst/>
            </a:prstGeom>
            <a:solidFill>
              <a:schemeClr val="accent1"/>
            </a:solidFill>
            <a:ln cap="flat" cmpd="sng" w="12700">
              <a:solidFill>
                <a:schemeClr val="accent1"/>
              </a:solidFill>
              <a:prstDash val="solid"/>
              <a:miter lim="800000"/>
              <a:headEnd len="sm" w="sm" type="none"/>
              <a:tailEnd len="sm" w="sm" type="none"/>
            </a:ln>
          </p:spPr>
        </p:cxnSp>
        <p:sp>
          <p:nvSpPr>
            <p:cNvPr id="349" name="Google Shape;349;p18"/>
            <p:cNvSpPr/>
            <p:nvPr/>
          </p:nvSpPr>
          <p:spPr>
            <a:xfrm>
              <a:off x="0" y="2631332"/>
              <a:ext cx="9550400" cy="8769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8"/>
            <p:cNvSpPr txBox="1"/>
            <p:nvPr/>
          </p:nvSpPr>
          <p:spPr>
            <a:xfrm>
              <a:off x="0" y="2631332"/>
              <a:ext cx="9550400" cy="876932"/>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accent5"/>
                </a:buClr>
                <a:buSzPts val="2400"/>
                <a:buFont typeface="Avenir"/>
                <a:buNone/>
              </a:pPr>
              <a:r>
                <a:rPr lang="en-US" sz="2400">
                  <a:solidFill>
                    <a:schemeClr val="accent5"/>
                  </a:solidFill>
                  <a:latin typeface="Avenir"/>
                  <a:ea typeface="Avenir"/>
                  <a:cs typeface="Avenir"/>
                  <a:sym typeface="Avenir"/>
                </a:rPr>
                <a:t>Co-governance model with centralized decision maker</a:t>
              </a:r>
              <a:endParaRPr/>
            </a:p>
          </p:txBody>
        </p:sp>
        <p:cxnSp>
          <p:nvCxnSpPr>
            <p:cNvPr id="351" name="Google Shape;351;p18"/>
            <p:cNvCxnSpPr/>
            <p:nvPr/>
          </p:nvCxnSpPr>
          <p:spPr>
            <a:xfrm>
              <a:off x="0" y="3508265"/>
              <a:ext cx="9550400" cy="0"/>
            </a:xfrm>
            <a:prstGeom prst="straightConnector1">
              <a:avLst/>
            </a:prstGeom>
            <a:solidFill>
              <a:schemeClr val="accent1"/>
            </a:solidFill>
            <a:ln cap="flat" cmpd="sng" w="12700">
              <a:solidFill>
                <a:schemeClr val="accent1"/>
              </a:solidFill>
              <a:prstDash val="solid"/>
              <a:miter lim="800000"/>
              <a:headEnd len="sm" w="sm" type="none"/>
              <a:tailEnd len="sm" w="sm" type="none"/>
            </a:ln>
          </p:spPr>
        </p:cxnSp>
        <p:sp>
          <p:nvSpPr>
            <p:cNvPr id="352" name="Google Shape;352;p18"/>
            <p:cNvSpPr/>
            <p:nvPr/>
          </p:nvSpPr>
          <p:spPr>
            <a:xfrm>
              <a:off x="0" y="3508265"/>
              <a:ext cx="9550400" cy="8769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8"/>
            <p:cNvSpPr txBox="1"/>
            <p:nvPr/>
          </p:nvSpPr>
          <p:spPr>
            <a:xfrm>
              <a:off x="0" y="3508265"/>
              <a:ext cx="9550400" cy="876932"/>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accent5"/>
                </a:buClr>
                <a:buSzPts val="2400"/>
                <a:buFont typeface="Avenir"/>
                <a:buNone/>
              </a:pPr>
              <a:r>
                <a:rPr lang="en-US" sz="2400">
                  <a:solidFill>
                    <a:schemeClr val="accent5"/>
                  </a:solidFill>
                  <a:latin typeface="Avenir"/>
                  <a:ea typeface="Avenir"/>
                  <a:cs typeface="Avenir"/>
                  <a:sym typeface="Avenir"/>
                </a:rPr>
                <a:t>Listening sessions and community events for implementation</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
          <p:cNvSpPr txBox="1"/>
          <p:nvPr>
            <p:ph type="title"/>
          </p:nvPr>
        </p:nvSpPr>
        <p:spPr>
          <a:xfrm>
            <a:off x="304800" y="301047"/>
            <a:ext cx="3352800" cy="7657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0AC93"/>
              </a:buClr>
              <a:buSzPts val="4400"/>
              <a:buFont typeface="Arial"/>
              <a:buNone/>
            </a:pPr>
            <a:r>
              <a:rPr lang="en-US"/>
              <a:t>Campaigns</a:t>
            </a:r>
            <a:endParaRPr/>
          </a:p>
        </p:txBody>
      </p:sp>
      <p:sp>
        <p:nvSpPr>
          <p:cNvPr id="142" name="Google Shape;142;p2"/>
          <p:cNvSpPr txBox="1"/>
          <p:nvPr>
            <p:ph idx="12" type="sldNum"/>
          </p:nvPr>
        </p:nvSpPr>
        <p:spPr>
          <a:xfrm>
            <a:off x="11734800" y="6121400"/>
            <a:ext cx="4572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800" u="none" cap="none" strike="noStrike">
                <a:solidFill>
                  <a:schemeClr val="dk1"/>
                </a:solidFill>
                <a:latin typeface="Avenir"/>
                <a:ea typeface="Avenir"/>
                <a:cs typeface="Avenir"/>
                <a:sym typeface="Avenir"/>
              </a:rPr>
              <a:t>‹#›</a:t>
            </a:fld>
            <a:endParaRPr sz="1800">
              <a:solidFill>
                <a:schemeClr val="dk1"/>
              </a:solidFill>
              <a:latin typeface="Avenir"/>
              <a:ea typeface="Avenir"/>
              <a:cs typeface="Avenir"/>
              <a:sym typeface="Avenir"/>
            </a:endParaRPr>
          </a:p>
        </p:txBody>
      </p:sp>
      <p:grpSp>
        <p:nvGrpSpPr>
          <p:cNvPr id="143" name="Google Shape;143;p2"/>
          <p:cNvGrpSpPr/>
          <p:nvPr/>
        </p:nvGrpSpPr>
        <p:grpSpPr>
          <a:xfrm>
            <a:off x="213134" y="1671044"/>
            <a:ext cx="11725975" cy="2830110"/>
            <a:chOff x="4412" y="680444"/>
            <a:chExt cx="11725975" cy="2830110"/>
          </a:xfrm>
        </p:grpSpPr>
        <p:sp>
          <p:nvSpPr>
            <p:cNvPr id="144" name="Google Shape;144;p2"/>
            <p:cNvSpPr/>
            <p:nvPr/>
          </p:nvSpPr>
          <p:spPr>
            <a:xfrm>
              <a:off x="4412" y="680444"/>
              <a:ext cx="2652935" cy="691755"/>
            </a:xfrm>
            <a:prstGeom prst="rect">
              <a:avLst/>
            </a:prstGeom>
            <a:solidFill>
              <a:srgbClr val="AA1D6D">
                <a:alpha val="90196"/>
              </a:srgbClr>
            </a:solidFill>
            <a:ln cap="flat" cmpd="sng" w="12700">
              <a:solidFill>
                <a:srgbClr val="AA1D6D">
                  <a:alpha val="90196"/>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
            <p:cNvSpPr txBox="1"/>
            <p:nvPr/>
          </p:nvSpPr>
          <p:spPr>
            <a:xfrm>
              <a:off x="4412" y="680444"/>
              <a:ext cx="2652935" cy="691755"/>
            </a:xfrm>
            <a:prstGeom prst="rect">
              <a:avLst/>
            </a:prstGeom>
            <a:noFill/>
            <a:ln>
              <a:noFill/>
            </a:ln>
          </p:spPr>
          <p:txBody>
            <a:bodyPr anchorCtr="0" anchor="ctr" bIns="77200" lIns="135125" spcFirstLastPara="1" rIns="135125" wrap="square" tIns="77200">
              <a:noAutofit/>
            </a:bodyPr>
            <a:lstStyle/>
            <a:p>
              <a:pPr indent="0" lvl="0" marL="0" marR="0" rtl="0" algn="l">
                <a:lnSpc>
                  <a:spcPct val="90000"/>
                </a:lnSpc>
                <a:spcBef>
                  <a:spcPts val="0"/>
                </a:spcBef>
                <a:spcAft>
                  <a:spcPts val="0"/>
                </a:spcAft>
                <a:buClr>
                  <a:schemeClr val="lt1"/>
                </a:buClr>
                <a:buSzPts val="1900"/>
                <a:buFont typeface="Avenir"/>
                <a:buNone/>
              </a:pPr>
              <a:r>
                <a:rPr lang="en-US" sz="1900">
                  <a:solidFill>
                    <a:schemeClr val="lt1"/>
                  </a:solidFill>
                  <a:latin typeface="Avenir"/>
                  <a:ea typeface="Avenir"/>
                  <a:cs typeface="Avenir"/>
                  <a:sym typeface="Avenir"/>
                </a:rPr>
                <a:t>1. Identify your base</a:t>
              </a:r>
              <a:endParaRPr/>
            </a:p>
          </p:txBody>
        </p:sp>
        <p:sp>
          <p:nvSpPr>
            <p:cNvPr id="146" name="Google Shape;146;p2"/>
            <p:cNvSpPr/>
            <p:nvPr/>
          </p:nvSpPr>
          <p:spPr>
            <a:xfrm>
              <a:off x="4412" y="1372200"/>
              <a:ext cx="2652935" cy="2138354"/>
            </a:xfrm>
            <a:prstGeom prst="rect">
              <a:avLst/>
            </a:prstGeom>
            <a:solidFill>
              <a:srgbClr val="E2CBD4">
                <a:alpha val="90196"/>
              </a:srgbClr>
            </a:solidFill>
            <a:ln cap="flat" cmpd="sng" w="12700">
              <a:solidFill>
                <a:srgbClr val="E2CBD4">
                  <a:alpha val="90196"/>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
            <p:cNvSpPr txBox="1"/>
            <p:nvPr/>
          </p:nvSpPr>
          <p:spPr>
            <a:xfrm>
              <a:off x="4412" y="1372200"/>
              <a:ext cx="2652935" cy="2138354"/>
            </a:xfrm>
            <a:prstGeom prst="rect">
              <a:avLst/>
            </a:prstGeom>
            <a:noFill/>
            <a:ln>
              <a:noFill/>
            </a:ln>
          </p:spPr>
          <p:txBody>
            <a:bodyPr anchorCtr="0" anchor="t" bIns="152000" lIns="101325" spcFirstLastPara="1" rIns="135125" wrap="square" tIns="101325">
              <a:noAutofit/>
            </a:bodyPr>
            <a:lstStyle/>
            <a:p>
              <a:pPr indent="-171450" lvl="1" marL="171450" marR="0" rtl="0" algn="l">
                <a:lnSpc>
                  <a:spcPct val="90000"/>
                </a:lnSpc>
                <a:spcBef>
                  <a:spcPts val="0"/>
                </a:spcBef>
                <a:spcAft>
                  <a:spcPts val="0"/>
                </a:spcAft>
                <a:buClr>
                  <a:schemeClr val="accent5"/>
                </a:buClr>
                <a:buSzPts val="1900"/>
                <a:buFont typeface="Avenir"/>
                <a:buChar char="•"/>
              </a:pPr>
              <a:r>
                <a:rPr b="0" i="0" lang="en-US" sz="1900" u="none" cap="none" strike="noStrike">
                  <a:solidFill>
                    <a:schemeClr val="accent5"/>
                  </a:solidFill>
                  <a:latin typeface="Avenir"/>
                  <a:ea typeface="Avenir"/>
                  <a:cs typeface="Avenir"/>
                  <a:sym typeface="Avenir"/>
                </a:rPr>
                <a:t>WHO has a common set of experiences or pain points that would give them a reason to unite make improvements?</a:t>
              </a:r>
              <a:endParaRPr/>
            </a:p>
          </p:txBody>
        </p:sp>
        <p:sp>
          <p:nvSpPr>
            <p:cNvPr id="148" name="Google Shape;148;p2"/>
            <p:cNvSpPr/>
            <p:nvPr/>
          </p:nvSpPr>
          <p:spPr>
            <a:xfrm>
              <a:off x="3028758" y="680444"/>
              <a:ext cx="2652935" cy="691755"/>
            </a:xfrm>
            <a:prstGeom prst="rect">
              <a:avLst/>
            </a:prstGeom>
            <a:solidFill>
              <a:srgbClr val="AA1D6D">
                <a:alpha val="77254"/>
              </a:srgbClr>
            </a:solidFill>
            <a:ln cap="flat" cmpd="sng" w="12700">
              <a:solidFill>
                <a:srgbClr val="AA1D6D">
                  <a:alpha val="77254"/>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
            <p:cNvSpPr txBox="1"/>
            <p:nvPr/>
          </p:nvSpPr>
          <p:spPr>
            <a:xfrm>
              <a:off x="3028758" y="680444"/>
              <a:ext cx="2652935" cy="691755"/>
            </a:xfrm>
            <a:prstGeom prst="rect">
              <a:avLst/>
            </a:prstGeom>
            <a:noFill/>
            <a:ln>
              <a:noFill/>
            </a:ln>
          </p:spPr>
          <p:txBody>
            <a:bodyPr anchorCtr="0" anchor="ctr" bIns="77200" lIns="135125" spcFirstLastPara="1" rIns="135125" wrap="square" tIns="77200">
              <a:noAutofit/>
            </a:bodyPr>
            <a:lstStyle/>
            <a:p>
              <a:pPr indent="0" lvl="0" marL="0" marR="0" rtl="0" algn="l">
                <a:lnSpc>
                  <a:spcPct val="90000"/>
                </a:lnSpc>
                <a:spcBef>
                  <a:spcPts val="0"/>
                </a:spcBef>
                <a:spcAft>
                  <a:spcPts val="0"/>
                </a:spcAft>
                <a:buClr>
                  <a:schemeClr val="lt1"/>
                </a:buClr>
                <a:buSzPts val="1900"/>
                <a:buFont typeface="Avenir"/>
                <a:buNone/>
              </a:pPr>
              <a:r>
                <a:rPr b="0" lang="en-US" sz="1900">
                  <a:solidFill>
                    <a:schemeClr val="lt1"/>
                  </a:solidFill>
                  <a:latin typeface="Avenir"/>
                  <a:ea typeface="Avenir"/>
                  <a:cs typeface="Avenir"/>
                  <a:sym typeface="Avenir"/>
                </a:rPr>
                <a:t>2. Identify the issue(s)</a:t>
              </a:r>
              <a:endParaRPr/>
            </a:p>
          </p:txBody>
        </p:sp>
        <p:sp>
          <p:nvSpPr>
            <p:cNvPr id="150" name="Google Shape;150;p2"/>
            <p:cNvSpPr/>
            <p:nvPr/>
          </p:nvSpPr>
          <p:spPr>
            <a:xfrm>
              <a:off x="3028758" y="1372200"/>
              <a:ext cx="2652935" cy="2138354"/>
            </a:xfrm>
            <a:prstGeom prst="rect">
              <a:avLst/>
            </a:prstGeom>
            <a:solidFill>
              <a:srgbClr val="E2CBD4">
                <a:alpha val="90196"/>
              </a:srgbClr>
            </a:solidFill>
            <a:ln cap="flat" cmpd="sng" w="12700">
              <a:solidFill>
                <a:srgbClr val="E2CBD4">
                  <a:alpha val="90196"/>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
            <p:cNvSpPr txBox="1"/>
            <p:nvPr/>
          </p:nvSpPr>
          <p:spPr>
            <a:xfrm>
              <a:off x="3028758" y="1372200"/>
              <a:ext cx="2652935" cy="2138354"/>
            </a:xfrm>
            <a:prstGeom prst="rect">
              <a:avLst/>
            </a:prstGeom>
            <a:noFill/>
            <a:ln>
              <a:noFill/>
            </a:ln>
          </p:spPr>
          <p:txBody>
            <a:bodyPr anchorCtr="0" anchor="t" bIns="152000" lIns="101325" spcFirstLastPara="1" rIns="135125" wrap="square" tIns="101325">
              <a:noAutofit/>
            </a:bodyPr>
            <a:lstStyle/>
            <a:p>
              <a:pPr indent="-171450" lvl="1" marL="171450" marR="0" rtl="0" algn="l">
                <a:lnSpc>
                  <a:spcPct val="90000"/>
                </a:lnSpc>
                <a:spcBef>
                  <a:spcPts val="0"/>
                </a:spcBef>
                <a:spcAft>
                  <a:spcPts val="0"/>
                </a:spcAft>
                <a:buClr>
                  <a:schemeClr val="accent5"/>
                </a:buClr>
                <a:buSzPts val="1900"/>
                <a:buFont typeface="Avenir"/>
                <a:buChar char="•"/>
              </a:pPr>
              <a:r>
                <a:rPr b="0" i="0" lang="en-US" sz="1900" u="none" cap="none" strike="noStrike">
                  <a:solidFill>
                    <a:schemeClr val="accent5"/>
                  </a:solidFill>
                  <a:latin typeface="Avenir"/>
                  <a:ea typeface="Avenir"/>
                  <a:cs typeface="Avenir"/>
                  <a:sym typeface="Avenir"/>
                </a:rPr>
                <a:t>WHAT are the conditions/practices that impact your base, and may lead them to act to make change?</a:t>
              </a:r>
              <a:endParaRPr b="0" i="0" sz="1900" u="none" cap="none" strike="noStrike">
                <a:solidFill>
                  <a:schemeClr val="dk1"/>
                </a:solidFill>
                <a:latin typeface="Avenir"/>
                <a:ea typeface="Avenir"/>
                <a:cs typeface="Avenir"/>
                <a:sym typeface="Avenir"/>
              </a:endParaRPr>
            </a:p>
          </p:txBody>
        </p:sp>
        <p:sp>
          <p:nvSpPr>
            <p:cNvPr id="152" name="Google Shape;152;p2"/>
            <p:cNvSpPr/>
            <p:nvPr/>
          </p:nvSpPr>
          <p:spPr>
            <a:xfrm>
              <a:off x="6053105" y="680444"/>
              <a:ext cx="2652935" cy="691755"/>
            </a:xfrm>
            <a:prstGeom prst="rect">
              <a:avLst/>
            </a:prstGeom>
            <a:solidFill>
              <a:srgbClr val="AA1D6D">
                <a:alpha val="63529"/>
              </a:srgbClr>
            </a:solidFill>
            <a:ln cap="flat" cmpd="sng" w="12700">
              <a:solidFill>
                <a:srgbClr val="AA1D6D">
                  <a:alpha val="6352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
            <p:cNvSpPr txBox="1"/>
            <p:nvPr/>
          </p:nvSpPr>
          <p:spPr>
            <a:xfrm>
              <a:off x="6053105" y="680444"/>
              <a:ext cx="2652935" cy="691755"/>
            </a:xfrm>
            <a:prstGeom prst="rect">
              <a:avLst/>
            </a:prstGeom>
            <a:noFill/>
            <a:ln>
              <a:noFill/>
            </a:ln>
          </p:spPr>
          <p:txBody>
            <a:bodyPr anchorCtr="0" anchor="ctr" bIns="77200" lIns="135125" spcFirstLastPara="1" rIns="135125" wrap="square" tIns="77200">
              <a:noAutofit/>
            </a:bodyPr>
            <a:lstStyle/>
            <a:p>
              <a:pPr indent="0" lvl="0" marL="0" marR="0" rtl="0" algn="l">
                <a:lnSpc>
                  <a:spcPct val="90000"/>
                </a:lnSpc>
                <a:spcBef>
                  <a:spcPts val="0"/>
                </a:spcBef>
                <a:spcAft>
                  <a:spcPts val="0"/>
                </a:spcAft>
                <a:buClr>
                  <a:schemeClr val="lt1"/>
                </a:buClr>
                <a:buSzPts val="1900"/>
                <a:buFont typeface="Avenir"/>
                <a:buNone/>
              </a:pPr>
              <a:r>
                <a:rPr lang="en-US" sz="1900">
                  <a:solidFill>
                    <a:schemeClr val="lt1"/>
                  </a:solidFill>
                  <a:latin typeface="Avenir"/>
                  <a:ea typeface="Avenir"/>
                  <a:cs typeface="Avenir"/>
                  <a:sym typeface="Avenir"/>
                </a:rPr>
                <a:t>3. Understand the root problem</a:t>
              </a:r>
              <a:endParaRPr/>
            </a:p>
          </p:txBody>
        </p:sp>
        <p:sp>
          <p:nvSpPr>
            <p:cNvPr id="154" name="Google Shape;154;p2"/>
            <p:cNvSpPr/>
            <p:nvPr/>
          </p:nvSpPr>
          <p:spPr>
            <a:xfrm>
              <a:off x="6053105" y="1372200"/>
              <a:ext cx="2652935" cy="2138354"/>
            </a:xfrm>
            <a:prstGeom prst="rect">
              <a:avLst/>
            </a:prstGeom>
            <a:solidFill>
              <a:srgbClr val="E2CBD4">
                <a:alpha val="90196"/>
              </a:srgbClr>
            </a:solidFill>
            <a:ln cap="flat" cmpd="sng" w="12700">
              <a:solidFill>
                <a:srgbClr val="E2CBD4">
                  <a:alpha val="90196"/>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
            <p:cNvSpPr txBox="1"/>
            <p:nvPr/>
          </p:nvSpPr>
          <p:spPr>
            <a:xfrm>
              <a:off x="6053105" y="1372200"/>
              <a:ext cx="2652935" cy="2138354"/>
            </a:xfrm>
            <a:prstGeom prst="rect">
              <a:avLst/>
            </a:prstGeom>
            <a:noFill/>
            <a:ln>
              <a:noFill/>
            </a:ln>
          </p:spPr>
          <p:txBody>
            <a:bodyPr anchorCtr="0" anchor="t" bIns="152000" lIns="101325" spcFirstLastPara="1" rIns="135125" wrap="square" tIns="101325">
              <a:noAutofit/>
            </a:bodyPr>
            <a:lstStyle/>
            <a:p>
              <a:pPr indent="-171450" lvl="1" marL="171450" marR="0" rtl="0" algn="l">
                <a:lnSpc>
                  <a:spcPct val="90000"/>
                </a:lnSpc>
                <a:spcBef>
                  <a:spcPts val="0"/>
                </a:spcBef>
                <a:spcAft>
                  <a:spcPts val="0"/>
                </a:spcAft>
                <a:buClr>
                  <a:schemeClr val="accent5"/>
                </a:buClr>
                <a:buSzPts val="1900"/>
                <a:buFont typeface="Avenir"/>
                <a:buChar char="•"/>
              </a:pPr>
              <a:r>
                <a:rPr b="0" i="0" lang="en-US" sz="1900" u="none" cap="none" strike="noStrike">
                  <a:solidFill>
                    <a:schemeClr val="accent5"/>
                  </a:solidFill>
                  <a:latin typeface="Avenir"/>
                  <a:ea typeface="Avenir"/>
                  <a:cs typeface="Avenir"/>
                  <a:sym typeface="Avenir"/>
                </a:rPr>
                <a:t>WHAT are the conditions/practices that impact your base, and may lead them to act to make change?</a:t>
              </a:r>
              <a:endParaRPr b="0" i="0" sz="1900" u="none" cap="none" strike="noStrike">
                <a:solidFill>
                  <a:schemeClr val="dk1"/>
                </a:solidFill>
                <a:latin typeface="Avenir"/>
                <a:ea typeface="Avenir"/>
                <a:cs typeface="Avenir"/>
                <a:sym typeface="Avenir"/>
              </a:endParaRPr>
            </a:p>
          </p:txBody>
        </p:sp>
        <p:sp>
          <p:nvSpPr>
            <p:cNvPr id="156" name="Google Shape;156;p2"/>
            <p:cNvSpPr/>
            <p:nvPr/>
          </p:nvSpPr>
          <p:spPr>
            <a:xfrm>
              <a:off x="9077452" y="680444"/>
              <a:ext cx="2652935" cy="691755"/>
            </a:xfrm>
            <a:prstGeom prst="rect">
              <a:avLst/>
            </a:prstGeom>
            <a:solidFill>
              <a:srgbClr val="AA1D6D">
                <a:alpha val="50196"/>
              </a:srgbClr>
            </a:solidFill>
            <a:ln cap="flat" cmpd="sng" w="12700">
              <a:solidFill>
                <a:srgbClr val="AA1D6D">
                  <a:alpha val="50196"/>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
            <p:cNvSpPr txBox="1"/>
            <p:nvPr/>
          </p:nvSpPr>
          <p:spPr>
            <a:xfrm>
              <a:off x="9077452" y="680444"/>
              <a:ext cx="2652935" cy="691755"/>
            </a:xfrm>
            <a:prstGeom prst="rect">
              <a:avLst/>
            </a:prstGeom>
            <a:noFill/>
            <a:ln>
              <a:noFill/>
            </a:ln>
          </p:spPr>
          <p:txBody>
            <a:bodyPr anchorCtr="0" anchor="ctr" bIns="77200" lIns="135125" spcFirstLastPara="1" rIns="135125" wrap="square" tIns="77200">
              <a:noAutofit/>
            </a:bodyPr>
            <a:lstStyle/>
            <a:p>
              <a:pPr indent="0" lvl="0" marL="0" marR="0" rtl="0" algn="l">
                <a:lnSpc>
                  <a:spcPct val="90000"/>
                </a:lnSpc>
                <a:spcBef>
                  <a:spcPts val="0"/>
                </a:spcBef>
                <a:spcAft>
                  <a:spcPts val="0"/>
                </a:spcAft>
                <a:buClr>
                  <a:schemeClr val="lt1"/>
                </a:buClr>
                <a:buSzPts val="1900"/>
                <a:buFont typeface="Avenir"/>
                <a:buNone/>
              </a:pPr>
              <a:r>
                <a:rPr lang="en-US" sz="1900">
                  <a:solidFill>
                    <a:schemeClr val="lt1"/>
                  </a:solidFill>
                  <a:latin typeface="Avenir"/>
                  <a:ea typeface="Avenir"/>
                  <a:cs typeface="Avenir"/>
                  <a:sym typeface="Avenir"/>
                </a:rPr>
                <a:t>4. Identify the decision maker(s)</a:t>
              </a:r>
              <a:endParaRPr/>
            </a:p>
          </p:txBody>
        </p:sp>
        <p:sp>
          <p:nvSpPr>
            <p:cNvPr id="158" name="Google Shape;158;p2"/>
            <p:cNvSpPr/>
            <p:nvPr/>
          </p:nvSpPr>
          <p:spPr>
            <a:xfrm>
              <a:off x="9077452" y="1372200"/>
              <a:ext cx="2652935" cy="2138354"/>
            </a:xfrm>
            <a:prstGeom prst="rect">
              <a:avLst/>
            </a:prstGeom>
            <a:solidFill>
              <a:srgbClr val="E2CBD4">
                <a:alpha val="90196"/>
              </a:srgbClr>
            </a:solidFill>
            <a:ln cap="flat" cmpd="sng" w="12700">
              <a:solidFill>
                <a:srgbClr val="E2CBD4">
                  <a:alpha val="90196"/>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
            <p:cNvSpPr txBox="1"/>
            <p:nvPr/>
          </p:nvSpPr>
          <p:spPr>
            <a:xfrm>
              <a:off x="9077452" y="1372200"/>
              <a:ext cx="2652935" cy="2138354"/>
            </a:xfrm>
            <a:prstGeom prst="rect">
              <a:avLst/>
            </a:prstGeom>
            <a:noFill/>
            <a:ln>
              <a:noFill/>
            </a:ln>
          </p:spPr>
          <p:txBody>
            <a:bodyPr anchorCtr="0" anchor="t" bIns="152000" lIns="101325" spcFirstLastPara="1" rIns="135125" wrap="square" tIns="101325">
              <a:noAutofit/>
            </a:bodyPr>
            <a:lstStyle/>
            <a:p>
              <a:pPr indent="-171450" lvl="1" marL="171450" marR="0" rtl="0" algn="l">
                <a:lnSpc>
                  <a:spcPct val="90000"/>
                </a:lnSpc>
                <a:spcBef>
                  <a:spcPts val="0"/>
                </a:spcBef>
                <a:spcAft>
                  <a:spcPts val="0"/>
                </a:spcAft>
                <a:buClr>
                  <a:schemeClr val="accent5"/>
                </a:buClr>
                <a:buSzPts val="1900"/>
                <a:buFont typeface="Avenir"/>
                <a:buChar char="•"/>
              </a:pPr>
              <a:r>
                <a:rPr b="0" i="0" lang="en-US" sz="1900" u="none" cap="none" strike="noStrike">
                  <a:solidFill>
                    <a:schemeClr val="accent5"/>
                  </a:solidFill>
                  <a:latin typeface="Avenir"/>
                  <a:ea typeface="Avenir"/>
                  <a:cs typeface="Avenir"/>
                  <a:sym typeface="Avenir"/>
                </a:rPr>
                <a:t>WHERE does the power to change/stop this live? </a:t>
              </a:r>
              <a:endParaRPr b="0" i="0" sz="1900" u="none" cap="none" strike="noStrike">
                <a:solidFill>
                  <a:schemeClr val="dk1"/>
                </a:solidFill>
                <a:latin typeface="Avenir"/>
                <a:ea typeface="Avenir"/>
                <a:cs typeface="Avenir"/>
                <a:sym typeface="Aveni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
          <p:cNvSpPr txBox="1"/>
          <p:nvPr>
            <p:ph type="title"/>
          </p:nvPr>
        </p:nvSpPr>
        <p:spPr>
          <a:xfrm>
            <a:off x="304800" y="301047"/>
            <a:ext cx="3352800" cy="7657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0AC93"/>
              </a:buClr>
              <a:buSzPts val="4400"/>
              <a:buFont typeface="Arial"/>
              <a:buNone/>
            </a:pPr>
            <a:r>
              <a:rPr lang="en-US"/>
              <a:t>Campaigns</a:t>
            </a:r>
            <a:endParaRPr/>
          </a:p>
        </p:txBody>
      </p:sp>
      <p:sp>
        <p:nvSpPr>
          <p:cNvPr id="165" name="Google Shape;165;p3"/>
          <p:cNvSpPr txBox="1"/>
          <p:nvPr>
            <p:ph idx="12" type="sldNum"/>
          </p:nvPr>
        </p:nvSpPr>
        <p:spPr>
          <a:xfrm>
            <a:off x="11734800" y="6121400"/>
            <a:ext cx="4572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venir"/>
                <a:ea typeface="Avenir"/>
                <a:cs typeface="Avenir"/>
                <a:sym typeface="Avenir"/>
              </a:rPr>
              <a:t>‹#›</a:t>
            </a:fld>
            <a:endParaRPr sz="1800">
              <a:solidFill>
                <a:schemeClr val="dk1"/>
              </a:solidFill>
              <a:latin typeface="Avenir"/>
              <a:ea typeface="Avenir"/>
              <a:cs typeface="Avenir"/>
              <a:sym typeface="Avenir"/>
            </a:endParaRPr>
          </a:p>
        </p:txBody>
      </p:sp>
      <p:grpSp>
        <p:nvGrpSpPr>
          <p:cNvPr id="166" name="Google Shape;166;p3"/>
          <p:cNvGrpSpPr/>
          <p:nvPr/>
        </p:nvGrpSpPr>
        <p:grpSpPr>
          <a:xfrm>
            <a:off x="804082" y="1473495"/>
            <a:ext cx="10583834" cy="4520609"/>
            <a:chOff x="3982" y="254295"/>
            <a:chExt cx="10583834" cy="4520609"/>
          </a:xfrm>
        </p:grpSpPr>
        <p:sp>
          <p:nvSpPr>
            <p:cNvPr id="167" name="Google Shape;167;p3"/>
            <p:cNvSpPr/>
            <p:nvPr/>
          </p:nvSpPr>
          <p:spPr>
            <a:xfrm>
              <a:off x="3982" y="254295"/>
              <a:ext cx="2394532" cy="518400"/>
            </a:xfrm>
            <a:prstGeom prst="rect">
              <a:avLst/>
            </a:prstGeom>
            <a:solidFill>
              <a:srgbClr val="AA1D6D">
                <a:alpha val="90196"/>
              </a:srgbClr>
            </a:solidFill>
            <a:ln cap="flat" cmpd="sng" w="12700">
              <a:solidFill>
                <a:srgbClr val="AA1D6D">
                  <a:alpha val="90196"/>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
            <p:cNvSpPr txBox="1"/>
            <p:nvPr/>
          </p:nvSpPr>
          <p:spPr>
            <a:xfrm>
              <a:off x="3982" y="254295"/>
              <a:ext cx="2394532" cy="518400"/>
            </a:xfrm>
            <a:prstGeom prst="rect">
              <a:avLst/>
            </a:prstGeom>
            <a:noFill/>
            <a:ln>
              <a:noFill/>
            </a:ln>
          </p:spPr>
          <p:txBody>
            <a:bodyPr anchorCtr="0" anchor="ctr" bIns="73150" lIns="128000" spcFirstLastPara="1" rIns="128000" wrap="square" tIns="73150">
              <a:noAutofit/>
            </a:bodyPr>
            <a:lstStyle/>
            <a:p>
              <a:pPr indent="0" lvl="0" marL="0" marR="0" rtl="0" algn="l">
                <a:lnSpc>
                  <a:spcPct val="90000"/>
                </a:lnSpc>
                <a:spcBef>
                  <a:spcPts val="0"/>
                </a:spcBef>
                <a:spcAft>
                  <a:spcPts val="0"/>
                </a:spcAft>
                <a:buClr>
                  <a:schemeClr val="lt1"/>
                </a:buClr>
                <a:buSzPts val="1800"/>
                <a:buFont typeface="Avenir"/>
                <a:buNone/>
              </a:pPr>
              <a:r>
                <a:rPr lang="en-US" sz="1800">
                  <a:solidFill>
                    <a:schemeClr val="lt1"/>
                  </a:solidFill>
                  <a:latin typeface="Avenir"/>
                  <a:ea typeface="Avenir"/>
                  <a:cs typeface="Avenir"/>
                  <a:sym typeface="Avenir"/>
                </a:rPr>
                <a:t>5. Create demands</a:t>
              </a:r>
              <a:endParaRPr/>
            </a:p>
          </p:txBody>
        </p:sp>
        <p:sp>
          <p:nvSpPr>
            <p:cNvPr id="169" name="Google Shape;169;p3"/>
            <p:cNvSpPr/>
            <p:nvPr/>
          </p:nvSpPr>
          <p:spPr>
            <a:xfrm>
              <a:off x="3982" y="772695"/>
              <a:ext cx="2394532" cy="4002209"/>
            </a:xfrm>
            <a:prstGeom prst="rect">
              <a:avLst/>
            </a:prstGeom>
            <a:solidFill>
              <a:srgbClr val="E2CBD4">
                <a:alpha val="90196"/>
              </a:srgbClr>
            </a:solidFill>
            <a:ln cap="flat" cmpd="sng" w="12700">
              <a:solidFill>
                <a:srgbClr val="E2CBD4">
                  <a:alpha val="90196"/>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
            <p:cNvSpPr txBox="1"/>
            <p:nvPr/>
          </p:nvSpPr>
          <p:spPr>
            <a:xfrm>
              <a:off x="3982" y="772695"/>
              <a:ext cx="2394532" cy="4002209"/>
            </a:xfrm>
            <a:prstGeom prst="rect">
              <a:avLst/>
            </a:prstGeom>
            <a:noFill/>
            <a:ln>
              <a:noFill/>
            </a:ln>
          </p:spPr>
          <p:txBody>
            <a:bodyPr anchorCtr="0" anchor="t" bIns="144000" lIns="96000" spcFirstLastPara="1" rIns="128000" wrap="square" tIns="96000">
              <a:noAutofit/>
            </a:bodyPr>
            <a:lstStyle/>
            <a:p>
              <a:pPr indent="-171450" lvl="1" marL="171450" marR="0" rtl="0" algn="l">
                <a:lnSpc>
                  <a:spcPct val="90000"/>
                </a:lnSpc>
                <a:spcBef>
                  <a:spcPts val="0"/>
                </a:spcBef>
                <a:spcAft>
                  <a:spcPts val="0"/>
                </a:spcAft>
                <a:buClr>
                  <a:schemeClr val="accent5"/>
                </a:buClr>
                <a:buSzPts val="1800"/>
                <a:buFont typeface="Avenir"/>
                <a:buChar char="•"/>
              </a:pPr>
              <a:r>
                <a:rPr b="0" i="0" lang="en-US" sz="1800" u="none" cap="none" strike="noStrike">
                  <a:solidFill>
                    <a:schemeClr val="accent5"/>
                  </a:solidFill>
                  <a:latin typeface="Avenir"/>
                  <a:ea typeface="Avenir"/>
                  <a:cs typeface="Avenir"/>
                  <a:sym typeface="Avenir"/>
                </a:rPr>
                <a:t>WHAT actions could a decision-maker(s) take that would remedy issues you’ve identified?  </a:t>
              </a:r>
              <a:endParaRPr/>
            </a:p>
          </p:txBody>
        </p:sp>
        <p:sp>
          <p:nvSpPr>
            <p:cNvPr id="171" name="Google Shape;171;p3"/>
            <p:cNvSpPr/>
            <p:nvPr/>
          </p:nvSpPr>
          <p:spPr>
            <a:xfrm>
              <a:off x="2733749" y="254295"/>
              <a:ext cx="2394532" cy="518400"/>
            </a:xfrm>
            <a:prstGeom prst="rect">
              <a:avLst/>
            </a:prstGeom>
            <a:solidFill>
              <a:srgbClr val="AA1D6D">
                <a:alpha val="77254"/>
              </a:srgbClr>
            </a:solidFill>
            <a:ln cap="flat" cmpd="sng" w="12700">
              <a:solidFill>
                <a:srgbClr val="AA1D6D">
                  <a:alpha val="77254"/>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
            <p:cNvSpPr txBox="1"/>
            <p:nvPr/>
          </p:nvSpPr>
          <p:spPr>
            <a:xfrm>
              <a:off x="2733749" y="254295"/>
              <a:ext cx="2394532" cy="518400"/>
            </a:xfrm>
            <a:prstGeom prst="rect">
              <a:avLst/>
            </a:prstGeom>
            <a:noFill/>
            <a:ln>
              <a:noFill/>
            </a:ln>
          </p:spPr>
          <p:txBody>
            <a:bodyPr anchorCtr="0" anchor="ctr" bIns="73150" lIns="128000" spcFirstLastPara="1" rIns="128000" wrap="square" tIns="73150">
              <a:noAutofit/>
            </a:bodyPr>
            <a:lstStyle/>
            <a:p>
              <a:pPr indent="0" lvl="0" marL="0" marR="0" rtl="0" algn="l">
                <a:lnSpc>
                  <a:spcPct val="90000"/>
                </a:lnSpc>
                <a:spcBef>
                  <a:spcPts val="0"/>
                </a:spcBef>
                <a:spcAft>
                  <a:spcPts val="0"/>
                </a:spcAft>
                <a:buClr>
                  <a:schemeClr val="lt1"/>
                </a:buClr>
                <a:buSzPts val="1800"/>
                <a:buFont typeface="Avenir"/>
                <a:buNone/>
              </a:pPr>
              <a:r>
                <a:rPr b="0" lang="en-US" sz="1800">
                  <a:solidFill>
                    <a:schemeClr val="lt1"/>
                  </a:solidFill>
                  <a:latin typeface="Avenir"/>
                  <a:ea typeface="Avenir"/>
                  <a:cs typeface="Avenir"/>
                  <a:sym typeface="Avenir"/>
                </a:rPr>
                <a:t>6. Create a strategy</a:t>
              </a:r>
              <a:endParaRPr/>
            </a:p>
          </p:txBody>
        </p:sp>
        <p:sp>
          <p:nvSpPr>
            <p:cNvPr id="173" name="Google Shape;173;p3"/>
            <p:cNvSpPr/>
            <p:nvPr/>
          </p:nvSpPr>
          <p:spPr>
            <a:xfrm>
              <a:off x="2733749" y="772695"/>
              <a:ext cx="2394532" cy="4002209"/>
            </a:xfrm>
            <a:prstGeom prst="rect">
              <a:avLst/>
            </a:prstGeom>
            <a:solidFill>
              <a:srgbClr val="E2CBD4">
                <a:alpha val="90196"/>
              </a:srgbClr>
            </a:solidFill>
            <a:ln cap="flat" cmpd="sng" w="12700">
              <a:solidFill>
                <a:srgbClr val="E2CBD4">
                  <a:alpha val="90196"/>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
            <p:cNvSpPr txBox="1"/>
            <p:nvPr/>
          </p:nvSpPr>
          <p:spPr>
            <a:xfrm>
              <a:off x="2733749" y="772695"/>
              <a:ext cx="2394532" cy="4002209"/>
            </a:xfrm>
            <a:prstGeom prst="rect">
              <a:avLst/>
            </a:prstGeom>
            <a:noFill/>
            <a:ln>
              <a:noFill/>
            </a:ln>
          </p:spPr>
          <p:txBody>
            <a:bodyPr anchorCtr="0" anchor="t" bIns="144000" lIns="96000" spcFirstLastPara="1" rIns="128000" wrap="square" tIns="96000">
              <a:noAutofit/>
            </a:bodyPr>
            <a:lstStyle/>
            <a:p>
              <a:pPr indent="-171450" lvl="1" marL="171450" marR="0" rtl="0" algn="l">
                <a:lnSpc>
                  <a:spcPct val="90000"/>
                </a:lnSpc>
                <a:spcBef>
                  <a:spcPts val="0"/>
                </a:spcBef>
                <a:spcAft>
                  <a:spcPts val="0"/>
                </a:spcAft>
                <a:buClr>
                  <a:schemeClr val="accent5"/>
                </a:buClr>
                <a:buSzPts val="1800"/>
                <a:buFont typeface="Avenir"/>
                <a:buChar char="•"/>
              </a:pPr>
              <a:r>
                <a:rPr b="0" i="0" lang="en-US" sz="1800" u="none" cap="none" strike="noStrike">
                  <a:solidFill>
                    <a:schemeClr val="accent5"/>
                  </a:solidFill>
                  <a:latin typeface="Avenir"/>
                  <a:ea typeface="Avenir"/>
                  <a:cs typeface="Avenir"/>
                  <a:sym typeface="Avenir"/>
                </a:rPr>
                <a:t>How do you get decision makers to implement your solutions? What is your north star goal? What campaign steps do you need to win along the way to get there? Do you need legislative, communications, basebuilding, and/or other strategies?</a:t>
              </a:r>
              <a:endParaRPr b="0" i="0" sz="1800" u="none" cap="none" strike="noStrike">
                <a:solidFill>
                  <a:schemeClr val="dk1"/>
                </a:solidFill>
                <a:latin typeface="Avenir"/>
                <a:ea typeface="Avenir"/>
                <a:cs typeface="Avenir"/>
                <a:sym typeface="Avenir"/>
              </a:endParaRPr>
            </a:p>
          </p:txBody>
        </p:sp>
        <p:sp>
          <p:nvSpPr>
            <p:cNvPr id="175" name="Google Shape;175;p3"/>
            <p:cNvSpPr/>
            <p:nvPr/>
          </p:nvSpPr>
          <p:spPr>
            <a:xfrm>
              <a:off x="5463517" y="254295"/>
              <a:ext cx="2394532" cy="518400"/>
            </a:xfrm>
            <a:prstGeom prst="rect">
              <a:avLst/>
            </a:prstGeom>
            <a:solidFill>
              <a:srgbClr val="AA1D6D">
                <a:alpha val="63529"/>
              </a:srgbClr>
            </a:solidFill>
            <a:ln cap="flat" cmpd="sng" w="12700">
              <a:solidFill>
                <a:srgbClr val="AA1D6D">
                  <a:alpha val="6352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
            <p:cNvSpPr txBox="1"/>
            <p:nvPr/>
          </p:nvSpPr>
          <p:spPr>
            <a:xfrm>
              <a:off x="5463517" y="254295"/>
              <a:ext cx="2394532" cy="518400"/>
            </a:xfrm>
            <a:prstGeom prst="rect">
              <a:avLst/>
            </a:prstGeom>
            <a:noFill/>
            <a:ln>
              <a:noFill/>
            </a:ln>
          </p:spPr>
          <p:txBody>
            <a:bodyPr anchorCtr="0" anchor="ctr" bIns="73150" lIns="128000" spcFirstLastPara="1" rIns="128000" wrap="square" tIns="73150">
              <a:noAutofit/>
            </a:bodyPr>
            <a:lstStyle/>
            <a:p>
              <a:pPr indent="0" lvl="0" marL="0" marR="0" rtl="0" algn="l">
                <a:lnSpc>
                  <a:spcPct val="90000"/>
                </a:lnSpc>
                <a:spcBef>
                  <a:spcPts val="0"/>
                </a:spcBef>
                <a:spcAft>
                  <a:spcPts val="0"/>
                </a:spcAft>
                <a:buClr>
                  <a:schemeClr val="lt1"/>
                </a:buClr>
                <a:buSzPts val="1800"/>
                <a:buFont typeface="Avenir"/>
                <a:buNone/>
              </a:pPr>
              <a:r>
                <a:rPr lang="en-US" sz="1800">
                  <a:solidFill>
                    <a:schemeClr val="lt1"/>
                  </a:solidFill>
                  <a:latin typeface="Avenir"/>
                  <a:ea typeface="Avenir"/>
                  <a:cs typeface="Avenir"/>
                  <a:sym typeface="Avenir"/>
                </a:rPr>
                <a:t>7. Develop tactics</a:t>
              </a:r>
              <a:endParaRPr/>
            </a:p>
          </p:txBody>
        </p:sp>
        <p:sp>
          <p:nvSpPr>
            <p:cNvPr id="177" name="Google Shape;177;p3"/>
            <p:cNvSpPr/>
            <p:nvPr/>
          </p:nvSpPr>
          <p:spPr>
            <a:xfrm>
              <a:off x="5463517" y="772695"/>
              <a:ext cx="2394532" cy="4002209"/>
            </a:xfrm>
            <a:prstGeom prst="rect">
              <a:avLst/>
            </a:prstGeom>
            <a:solidFill>
              <a:srgbClr val="E2CBD4">
                <a:alpha val="90196"/>
              </a:srgbClr>
            </a:solidFill>
            <a:ln cap="flat" cmpd="sng" w="12700">
              <a:solidFill>
                <a:srgbClr val="E2CBD4">
                  <a:alpha val="90196"/>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
            <p:cNvSpPr txBox="1"/>
            <p:nvPr/>
          </p:nvSpPr>
          <p:spPr>
            <a:xfrm>
              <a:off x="5463517" y="772695"/>
              <a:ext cx="2394532" cy="4002209"/>
            </a:xfrm>
            <a:prstGeom prst="rect">
              <a:avLst/>
            </a:prstGeom>
            <a:noFill/>
            <a:ln>
              <a:noFill/>
            </a:ln>
          </p:spPr>
          <p:txBody>
            <a:bodyPr anchorCtr="0" anchor="t" bIns="144000" lIns="96000" spcFirstLastPara="1" rIns="128000" wrap="square" tIns="96000">
              <a:noAutofit/>
            </a:bodyPr>
            <a:lstStyle/>
            <a:p>
              <a:pPr indent="-171450" lvl="1" marL="171450" marR="0" rtl="0" algn="l">
                <a:lnSpc>
                  <a:spcPct val="90000"/>
                </a:lnSpc>
                <a:spcBef>
                  <a:spcPts val="0"/>
                </a:spcBef>
                <a:spcAft>
                  <a:spcPts val="0"/>
                </a:spcAft>
                <a:buClr>
                  <a:schemeClr val="accent5"/>
                </a:buClr>
                <a:buSzPts val="1800"/>
                <a:buFont typeface="Avenir"/>
                <a:buChar char="•"/>
              </a:pPr>
              <a:r>
                <a:rPr b="0" i="0" lang="en-US" sz="1800" u="none" cap="none" strike="noStrike">
                  <a:solidFill>
                    <a:schemeClr val="accent5"/>
                  </a:solidFill>
                  <a:latin typeface="Avenir"/>
                  <a:ea typeface="Avenir"/>
                  <a:cs typeface="Avenir"/>
                  <a:sym typeface="Avenir"/>
                </a:rPr>
                <a:t>WHAT actions put pressure on decision-makers to act on the demands?  What would motivate them to want to fix your problem?</a:t>
              </a:r>
              <a:endParaRPr b="0" i="0" sz="1800" u="none" cap="none" strike="noStrike">
                <a:solidFill>
                  <a:schemeClr val="dk1"/>
                </a:solidFill>
                <a:latin typeface="Avenir"/>
                <a:ea typeface="Avenir"/>
                <a:cs typeface="Avenir"/>
                <a:sym typeface="Avenir"/>
              </a:endParaRPr>
            </a:p>
          </p:txBody>
        </p:sp>
        <p:sp>
          <p:nvSpPr>
            <p:cNvPr id="179" name="Google Shape;179;p3"/>
            <p:cNvSpPr/>
            <p:nvPr/>
          </p:nvSpPr>
          <p:spPr>
            <a:xfrm>
              <a:off x="8193284" y="254295"/>
              <a:ext cx="2394532" cy="518400"/>
            </a:xfrm>
            <a:prstGeom prst="rect">
              <a:avLst/>
            </a:prstGeom>
            <a:solidFill>
              <a:srgbClr val="AA1D6D">
                <a:alpha val="50196"/>
              </a:srgbClr>
            </a:solidFill>
            <a:ln cap="flat" cmpd="sng" w="12700">
              <a:solidFill>
                <a:srgbClr val="AA1D6D">
                  <a:alpha val="50196"/>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
            <p:cNvSpPr txBox="1"/>
            <p:nvPr/>
          </p:nvSpPr>
          <p:spPr>
            <a:xfrm>
              <a:off x="8193284" y="254295"/>
              <a:ext cx="2394532" cy="518400"/>
            </a:xfrm>
            <a:prstGeom prst="rect">
              <a:avLst/>
            </a:prstGeom>
            <a:noFill/>
            <a:ln>
              <a:noFill/>
            </a:ln>
          </p:spPr>
          <p:txBody>
            <a:bodyPr anchorCtr="0" anchor="ctr" bIns="73150" lIns="128000" spcFirstLastPara="1" rIns="128000" wrap="square" tIns="73150">
              <a:noAutofit/>
            </a:bodyPr>
            <a:lstStyle/>
            <a:p>
              <a:pPr indent="0" lvl="0" marL="0" marR="0" rtl="0" algn="l">
                <a:lnSpc>
                  <a:spcPct val="90000"/>
                </a:lnSpc>
                <a:spcBef>
                  <a:spcPts val="0"/>
                </a:spcBef>
                <a:spcAft>
                  <a:spcPts val="0"/>
                </a:spcAft>
                <a:buClr>
                  <a:schemeClr val="lt1"/>
                </a:buClr>
                <a:buSzPts val="1800"/>
                <a:buFont typeface="Avenir"/>
                <a:buNone/>
              </a:pPr>
              <a:r>
                <a:rPr lang="en-US" sz="1800">
                  <a:solidFill>
                    <a:schemeClr val="lt1"/>
                  </a:solidFill>
                  <a:latin typeface="Avenir"/>
                  <a:ea typeface="Avenir"/>
                  <a:cs typeface="Avenir"/>
                  <a:sym typeface="Avenir"/>
                </a:rPr>
                <a:t>8. Escalate</a:t>
              </a:r>
              <a:endParaRPr/>
            </a:p>
          </p:txBody>
        </p:sp>
        <p:sp>
          <p:nvSpPr>
            <p:cNvPr id="181" name="Google Shape;181;p3"/>
            <p:cNvSpPr/>
            <p:nvPr/>
          </p:nvSpPr>
          <p:spPr>
            <a:xfrm>
              <a:off x="8191488" y="762009"/>
              <a:ext cx="2394532" cy="4002209"/>
            </a:xfrm>
            <a:prstGeom prst="rect">
              <a:avLst/>
            </a:prstGeom>
            <a:solidFill>
              <a:srgbClr val="E2CBD4">
                <a:alpha val="90196"/>
              </a:srgbClr>
            </a:solidFill>
            <a:ln cap="flat" cmpd="sng" w="12700">
              <a:solidFill>
                <a:srgbClr val="E2CBD4">
                  <a:alpha val="90196"/>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
            <p:cNvSpPr txBox="1"/>
            <p:nvPr/>
          </p:nvSpPr>
          <p:spPr>
            <a:xfrm>
              <a:off x="8191488" y="762009"/>
              <a:ext cx="2394532" cy="4002209"/>
            </a:xfrm>
            <a:prstGeom prst="rect">
              <a:avLst/>
            </a:prstGeom>
            <a:noFill/>
            <a:ln>
              <a:noFill/>
            </a:ln>
          </p:spPr>
          <p:txBody>
            <a:bodyPr anchorCtr="0" anchor="t" bIns="144000" lIns="96000" spcFirstLastPara="1" rIns="128000" wrap="square" tIns="96000">
              <a:noAutofit/>
            </a:bodyPr>
            <a:lstStyle/>
            <a:p>
              <a:pPr indent="-171450" lvl="1" marL="171450" marR="0" rtl="0" algn="l">
                <a:lnSpc>
                  <a:spcPct val="90000"/>
                </a:lnSpc>
                <a:spcBef>
                  <a:spcPts val="0"/>
                </a:spcBef>
                <a:spcAft>
                  <a:spcPts val="0"/>
                </a:spcAft>
                <a:buClr>
                  <a:schemeClr val="accent5"/>
                </a:buClr>
                <a:buSzPts val="1800"/>
                <a:buFont typeface="Avenir"/>
                <a:buChar char="•"/>
              </a:pPr>
              <a:r>
                <a:rPr b="0" i="0" lang="en-US" sz="1800" u="none" cap="none" strike="noStrike">
                  <a:solidFill>
                    <a:schemeClr val="accent5"/>
                  </a:solidFill>
                  <a:latin typeface="Avenir"/>
                  <a:ea typeface="Avenir"/>
                  <a:cs typeface="Avenir"/>
                  <a:sym typeface="Avenir"/>
                </a:rPr>
                <a:t>WHEN do you plan to use these tactics, in what sequence and why?  Tactics should build pressure.  When will you reach peak pressure? </a:t>
              </a:r>
              <a:endParaRPr b="0" i="0" sz="1800" u="none" cap="none" strike="noStrike">
                <a:solidFill>
                  <a:schemeClr val="dk1"/>
                </a:solidFill>
                <a:latin typeface="Avenir"/>
                <a:ea typeface="Avenir"/>
                <a:cs typeface="Avenir"/>
                <a:sym typeface="Avenir"/>
              </a:endParaRPr>
            </a:p>
            <a:p>
              <a:pPr indent="-57150" lvl="1" marL="171450" marR="0" rtl="0" algn="l">
                <a:lnSpc>
                  <a:spcPct val="90000"/>
                </a:lnSpc>
                <a:spcBef>
                  <a:spcPts val="270"/>
                </a:spcBef>
                <a:spcAft>
                  <a:spcPts val="0"/>
                </a:spcAft>
                <a:buClr>
                  <a:schemeClr val="dk1"/>
                </a:buClr>
                <a:buSzPts val="1800"/>
                <a:buFont typeface="Avenir"/>
                <a:buNone/>
              </a:pPr>
              <a:r>
                <a:t/>
              </a:r>
              <a:endParaRPr b="0" i="0" sz="1800" u="none" cap="none" strike="noStrike">
                <a:solidFill>
                  <a:schemeClr val="accent5"/>
                </a:solidFill>
                <a:latin typeface="Avenir"/>
                <a:ea typeface="Avenir"/>
                <a:cs typeface="Avenir"/>
                <a:sym typeface="Aveni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4"/>
          <p:cNvSpPr/>
          <p:nvPr/>
        </p:nvSpPr>
        <p:spPr>
          <a:xfrm>
            <a:off x="152400" y="2133600"/>
            <a:ext cx="5867400" cy="4038600"/>
          </a:xfrm>
          <a:prstGeom prst="cloudCallout">
            <a:avLst>
              <a:gd fmla="val -20833" name="adj1"/>
              <a:gd fmla="val 62500" name="adj2"/>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venir"/>
              <a:ea typeface="Avenir"/>
              <a:cs typeface="Avenir"/>
              <a:sym typeface="Avenir"/>
            </a:endParaRPr>
          </a:p>
        </p:txBody>
      </p:sp>
      <p:sp>
        <p:nvSpPr>
          <p:cNvPr id="188" name="Google Shape;188;p4"/>
          <p:cNvSpPr txBox="1"/>
          <p:nvPr>
            <p:ph type="title"/>
          </p:nvPr>
        </p:nvSpPr>
        <p:spPr>
          <a:xfrm>
            <a:off x="3520440" y="896111"/>
            <a:ext cx="7889768" cy="203934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0AC93"/>
              </a:buClr>
              <a:buSzPts val="4400"/>
              <a:buFont typeface="Arial"/>
              <a:buNone/>
            </a:pPr>
            <a:r>
              <a:rPr lang="en-US"/>
              <a:t>Theory Of Change</a:t>
            </a:r>
            <a:endParaRPr/>
          </a:p>
        </p:txBody>
      </p:sp>
      <p:sp>
        <p:nvSpPr>
          <p:cNvPr id="189" name="Google Shape;189;p4"/>
          <p:cNvSpPr txBox="1"/>
          <p:nvPr>
            <p:ph idx="1" type="body"/>
          </p:nvPr>
        </p:nvSpPr>
        <p:spPr>
          <a:xfrm>
            <a:off x="6377320" y="2667000"/>
            <a:ext cx="5128880" cy="35052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5"/>
              </a:buClr>
              <a:buSzPts val="2800"/>
              <a:buNone/>
            </a:pPr>
            <a:r>
              <a:rPr lang="en-US" sz="2800">
                <a:solidFill>
                  <a:schemeClr val="accent5"/>
                </a:solidFill>
              </a:rPr>
              <a:t>How we win is by executing strategies, and tactics aligned with those strategies, that build enough pressure on decision makers to implement your demands</a:t>
            </a:r>
            <a:endParaRPr/>
          </a:p>
        </p:txBody>
      </p:sp>
      <p:sp>
        <p:nvSpPr>
          <p:cNvPr id="190" name="Google Shape;190;p4"/>
          <p:cNvSpPr txBox="1"/>
          <p:nvPr>
            <p:ph idx="2" type="body"/>
          </p:nvPr>
        </p:nvSpPr>
        <p:spPr>
          <a:xfrm>
            <a:off x="1143000" y="2617470"/>
            <a:ext cx="4243720" cy="2689859"/>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rgbClr val="613395"/>
              </a:buClr>
              <a:buSzPts val="3600"/>
              <a:buNone/>
            </a:pPr>
            <a:r>
              <a:rPr lang="en-US" sz="3600"/>
              <a:t>If we ______, then we can win_______ from ___________. </a:t>
            </a:r>
            <a:endParaRPr/>
          </a:p>
        </p:txBody>
      </p:sp>
      <p:sp>
        <p:nvSpPr>
          <p:cNvPr id="191" name="Google Shape;191;p4"/>
          <p:cNvSpPr txBox="1"/>
          <p:nvPr>
            <p:ph idx="12" type="sldNum"/>
          </p:nvPr>
        </p:nvSpPr>
        <p:spPr>
          <a:xfrm>
            <a:off x="10949320" y="6356350"/>
            <a:ext cx="4572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5"/>
          <p:cNvSpPr txBox="1"/>
          <p:nvPr>
            <p:ph type="ctrTitle"/>
          </p:nvPr>
        </p:nvSpPr>
        <p:spPr>
          <a:xfrm>
            <a:off x="5181600" y="1676400"/>
            <a:ext cx="6449786" cy="278550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4800"/>
              <a:buFont typeface="Arial"/>
              <a:buNone/>
            </a:pPr>
            <a:r>
              <a:rPr lang="en-US"/>
              <a:t>WHAT TO KNOW ABOUT CHILDCARE AND PRIVATE EQUITY</a:t>
            </a:r>
            <a:endParaRPr/>
          </a:p>
        </p:txBody>
      </p:sp>
      <p:sp>
        <p:nvSpPr>
          <p:cNvPr id="197" name="Google Shape;197;p5"/>
          <p:cNvSpPr txBox="1"/>
          <p:nvPr>
            <p:ph idx="12" type="sldNum"/>
          </p:nvPr>
        </p:nvSpPr>
        <p:spPr>
          <a:xfrm>
            <a:off x="11734800" y="6356350"/>
            <a:ext cx="4572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venir"/>
                <a:ea typeface="Avenir"/>
                <a:cs typeface="Avenir"/>
                <a:sym typeface="Avenir"/>
              </a:rPr>
              <a:t>‹#›</a:t>
            </a:fld>
            <a:endParaRPr sz="1800">
              <a:solidFill>
                <a:schemeClr val="dk1"/>
              </a:solidFill>
              <a:latin typeface="Avenir"/>
              <a:ea typeface="Avenir"/>
              <a:cs typeface="Avenir"/>
              <a:sym typeface="Aveni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6"/>
          <p:cNvSpPr txBox="1"/>
          <p:nvPr>
            <p:ph type="title"/>
          </p:nvPr>
        </p:nvSpPr>
        <p:spPr>
          <a:xfrm>
            <a:off x="304799" y="301047"/>
            <a:ext cx="10310277" cy="689553"/>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50AC93"/>
              </a:buClr>
              <a:buSzPct val="100000"/>
              <a:buFont typeface="Arial"/>
              <a:buNone/>
            </a:pPr>
            <a:r>
              <a:rPr lang="en-US"/>
              <a:t>Background</a:t>
            </a:r>
            <a:endParaRPr/>
          </a:p>
        </p:txBody>
      </p:sp>
      <p:sp>
        <p:nvSpPr>
          <p:cNvPr id="203" name="Google Shape;203;p6"/>
          <p:cNvSpPr txBox="1"/>
          <p:nvPr>
            <p:ph idx="1" type="body"/>
          </p:nvPr>
        </p:nvSpPr>
        <p:spPr>
          <a:xfrm>
            <a:off x="4495800" y="1600200"/>
            <a:ext cx="7315200" cy="31242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Clr>
                <a:schemeClr val="accent5"/>
              </a:buClr>
              <a:buSzPts val="2800"/>
              <a:buNone/>
            </a:pPr>
            <a:r>
              <a:rPr lang="en-US" sz="2800">
                <a:solidFill>
                  <a:schemeClr val="accent5"/>
                </a:solidFill>
              </a:rPr>
              <a:t>Investor-backed child care is 10-12% of the child care market in the United States - these centers care for </a:t>
            </a:r>
            <a:r>
              <a:rPr b="1" lang="en-US" sz="2800">
                <a:solidFill>
                  <a:schemeClr val="accent5"/>
                </a:solidFill>
              </a:rPr>
              <a:t>750,000 children every single day</a:t>
            </a:r>
            <a:endParaRPr/>
          </a:p>
          <a:p>
            <a:pPr indent="0" lvl="0" marL="0" rtl="0" algn="l">
              <a:lnSpc>
                <a:spcPct val="71428"/>
              </a:lnSpc>
              <a:spcBef>
                <a:spcPts val="1200"/>
              </a:spcBef>
              <a:spcAft>
                <a:spcPts val="0"/>
              </a:spcAft>
              <a:buClr>
                <a:srgbClr val="613395"/>
              </a:buClr>
              <a:buSzPts val="2800"/>
              <a:buNone/>
            </a:pPr>
            <a:r>
              <a:t/>
            </a:r>
            <a:endParaRPr sz="2800">
              <a:solidFill>
                <a:schemeClr val="accent5"/>
              </a:solidFill>
            </a:endParaRPr>
          </a:p>
          <a:p>
            <a:pPr indent="0" lvl="0" marL="0" rtl="0" algn="l">
              <a:lnSpc>
                <a:spcPct val="100000"/>
              </a:lnSpc>
              <a:spcBef>
                <a:spcPts val="1200"/>
              </a:spcBef>
              <a:spcAft>
                <a:spcPts val="0"/>
              </a:spcAft>
              <a:buClr>
                <a:schemeClr val="accent5"/>
              </a:buClr>
              <a:buSzPts val="2800"/>
              <a:buNone/>
            </a:pPr>
            <a:r>
              <a:rPr lang="en-US" sz="2800">
                <a:solidFill>
                  <a:schemeClr val="accent5"/>
                </a:solidFill>
              </a:rPr>
              <a:t>The three largest, KinderCare, Learning Care Group, and Bright Horizons, operate [321 child care centers in California]</a:t>
            </a:r>
            <a:endParaRPr/>
          </a:p>
          <a:p>
            <a:pPr indent="0" lvl="0" marL="0" rtl="0" algn="l">
              <a:lnSpc>
                <a:spcPct val="100000"/>
              </a:lnSpc>
              <a:spcBef>
                <a:spcPts val="1200"/>
              </a:spcBef>
              <a:spcAft>
                <a:spcPts val="0"/>
              </a:spcAft>
              <a:buClr>
                <a:srgbClr val="613395"/>
              </a:buClr>
              <a:buSzPts val="2800"/>
              <a:buNone/>
            </a:pPr>
            <a:r>
              <a:t/>
            </a:r>
            <a:endParaRPr sz="2800"/>
          </a:p>
        </p:txBody>
      </p:sp>
      <p:sp>
        <p:nvSpPr>
          <p:cNvPr id="204" name="Google Shape;204;p6"/>
          <p:cNvSpPr txBox="1"/>
          <p:nvPr>
            <p:ph idx="12" type="sldNum"/>
          </p:nvPr>
        </p:nvSpPr>
        <p:spPr>
          <a:xfrm>
            <a:off x="11734800" y="6121400"/>
            <a:ext cx="4572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venir"/>
                <a:ea typeface="Avenir"/>
                <a:cs typeface="Avenir"/>
                <a:sym typeface="Avenir"/>
              </a:rPr>
              <a:t>‹#›</a:t>
            </a:fld>
            <a:endParaRPr sz="1800">
              <a:solidFill>
                <a:schemeClr val="dk1"/>
              </a:solidFill>
              <a:latin typeface="Avenir"/>
              <a:ea typeface="Avenir"/>
              <a:cs typeface="Avenir"/>
              <a:sym typeface="Avenir"/>
            </a:endParaRPr>
          </a:p>
        </p:txBody>
      </p:sp>
      <p:sp>
        <p:nvSpPr>
          <p:cNvPr id="205" name="Google Shape;205;p6"/>
          <p:cNvSpPr txBox="1"/>
          <p:nvPr/>
        </p:nvSpPr>
        <p:spPr>
          <a:xfrm>
            <a:off x="4419601" y="5023966"/>
            <a:ext cx="73152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600">
                <a:solidFill>
                  <a:schemeClr val="dk1"/>
                </a:solidFill>
                <a:latin typeface="Arial"/>
                <a:ea typeface="Arial"/>
                <a:cs typeface="Arial"/>
                <a:sym typeface="Arial"/>
              </a:rPr>
              <a:t>Resource: </a:t>
            </a:r>
            <a:r>
              <a:rPr b="1" i="1" lang="en-US" sz="1600" u="sng">
                <a:solidFill>
                  <a:schemeClr val="dk1"/>
                </a:solidFill>
                <a:latin typeface="Arial"/>
                <a:ea typeface="Arial"/>
                <a:cs typeface="Arial"/>
                <a:sym typeface="Arial"/>
                <a:hlinkClick r:id="rId3">
                  <a:extLst>
                    <a:ext uri="{A12FA001-AC4F-418D-AE19-62706E023703}">
                      <ahyp:hlinkClr val="tx"/>
                    </a:ext>
                  </a:extLst>
                </a:hlinkClick>
              </a:rPr>
              <a:t>Toddlers and Investors Aren’t Playmates: The Threat of Private Equity in Childcare </a:t>
            </a:r>
            <a:endParaRPr b="1" i="1" sz="1600">
              <a:solidFill>
                <a:schemeClr val="dk1"/>
              </a:solidFill>
              <a:latin typeface="Arial"/>
              <a:ea typeface="Arial"/>
              <a:cs typeface="Arial"/>
              <a:sym typeface="Arial"/>
            </a:endParaRPr>
          </a:p>
          <a:p>
            <a:pPr indent="0" lvl="0" marL="0" marR="0" rtl="0" algn="l">
              <a:spcBef>
                <a:spcPts val="0"/>
              </a:spcBef>
              <a:spcAft>
                <a:spcPts val="0"/>
              </a:spcAft>
              <a:buNone/>
            </a:pPr>
            <a:r>
              <a:t/>
            </a:r>
            <a:endParaRPr i="1" sz="1600">
              <a:solidFill>
                <a:schemeClr val="dk1"/>
              </a:solidFill>
              <a:latin typeface="Arial"/>
              <a:ea typeface="Arial"/>
              <a:cs typeface="Arial"/>
              <a:sym typeface="Arial"/>
            </a:endParaRPr>
          </a:p>
        </p:txBody>
      </p:sp>
      <p:pic>
        <p:nvPicPr>
          <p:cNvPr descr="Children playing with toy blocks" id="206" name="Google Shape;206;p6"/>
          <p:cNvPicPr preferRelativeResize="0"/>
          <p:nvPr/>
        </p:nvPicPr>
        <p:blipFill rotWithShape="1">
          <a:blip r:embed="rId4">
            <a:alphaModFix/>
          </a:blip>
          <a:srcRect b="0" l="12579" r="19497" t="0"/>
          <a:stretch/>
        </p:blipFill>
        <p:spPr>
          <a:xfrm>
            <a:off x="0" y="1524000"/>
            <a:ext cx="4114801" cy="4038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7"/>
          <p:cNvSpPr txBox="1"/>
          <p:nvPr>
            <p:ph type="title"/>
          </p:nvPr>
        </p:nvSpPr>
        <p:spPr>
          <a:xfrm>
            <a:off x="304799" y="301047"/>
            <a:ext cx="10310277" cy="689553"/>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50AC93"/>
              </a:buClr>
              <a:buSzPct val="100000"/>
              <a:buFont typeface="Arial"/>
              <a:buNone/>
            </a:pPr>
            <a:r>
              <a:rPr lang="en-US"/>
              <a:t>Size of private equity-owned chains</a:t>
            </a:r>
            <a:endParaRPr/>
          </a:p>
        </p:txBody>
      </p:sp>
      <p:sp>
        <p:nvSpPr>
          <p:cNvPr id="212" name="Google Shape;212;p7"/>
          <p:cNvSpPr txBox="1"/>
          <p:nvPr>
            <p:ph idx="12" type="sldNum"/>
          </p:nvPr>
        </p:nvSpPr>
        <p:spPr>
          <a:xfrm>
            <a:off x="11734800" y="6121400"/>
            <a:ext cx="4572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venir"/>
                <a:ea typeface="Avenir"/>
                <a:cs typeface="Avenir"/>
                <a:sym typeface="Avenir"/>
              </a:rPr>
              <a:t>‹#›</a:t>
            </a:fld>
            <a:endParaRPr sz="1800">
              <a:solidFill>
                <a:schemeClr val="dk1"/>
              </a:solidFill>
              <a:latin typeface="Avenir"/>
              <a:ea typeface="Avenir"/>
              <a:cs typeface="Avenir"/>
              <a:sym typeface="Avenir"/>
            </a:endParaRPr>
          </a:p>
        </p:txBody>
      </p:sp>
      <p:sp>
        <p:nvSpPr>
          <p:cNvPr descr="data:image/png;base64,iVBORw0KGgoAAAANSUhEUgAAAzQAAAJgCAYAAABcGiYiAAAQAElEQVR4AeydBUBUSxeAv90FRLERu7sLG8ynz+722frs7kQs7O7urt9uURSxu7tbEBWkdve/u7SkPgs9682ZMye+mYU5O3dRrZeXEBACQkAICAEhIASEgBAQAkIghhJQIy8hIASiSUDEhIAQEAJCQAgIASEgBH41ApLQ/Go9Iv4IASEgBH4HAhKDEBACQkAICIEfREASmh8EWswIASEgBISAEBACQiA8AlImBITAfyMgCc1/4yethYAQEAJCQAgIASEgBISAEPgxBMK1IglNuFikUAgIASEgBISAEBACQkAICIGYQEASmpjQS+LjjycgFoWAEBACQkAICAEhIARiBAFJaGJEN4mTQkAICIFfl4B4JgSEgBAQAkLgZxKQhOZn0hfbQkAICAEhIASEwJ9EQGIVAkLgOxCQhOY7QBWVQkAICAEhIASEgBAQAkJACPwXAtFvKwlN9FmJpBAQAkJACAgBISAEhIAQEAK/GAFJaH6xDhF3fjwBsSgEhIAQEAJCQAgIASEQcwlIQhNz+048FwJCQAj8aAJiTwgIASEgBITAL0dAEppfrkvEISEgBISAEBACQiDmE5AIhIAQ+FEEJKH5UaTFjhAQAkJACAgBISAEhIAQEAJhCfzHEklo/iNAaS4EhIAQEAJCQAgIASEgBITAzyMgCc3PYy+WfzwBsSgEhIAQEAJCQAgIASHwmxGQhOY361AJRwgIASHwbQiIFiEgBISAEBACMYOAJDQxo5/ESyEgBISAEBACQuBXJSB+CQEh8FMJSELzU/GLcSEgBISAEBACQkAICAEh8OcQ+B6RSkLzPaiKTiEgBISAEBACQkAICAEhIAR+CAFJaH4IZjHy4wmIRSEgBISAEBACQkAICIE/gYAkNH9CL0uMQkAICIHICEidEBACQkAICIEYTEASmhjceeK6EBACQkAICAEh8GMJiDUhIAR+PQKS0Px6fSIeCQEhIASEgBAQAkJACAiBmE7gh/kvCc0PQy2GhIAQEAJCQAgIASEgBISAEPjWBCSh+dZERd+PJyAWhYAQEAJCQAgIASEgBP5YApLQ/LFdL4ELASHwJxKQmIWAEBACQkAI/G4EJKH53XpU4vkpBPS6NxxZMZUJEyaz6dRbdD/FCzEqBISAEBAC35CAqBICQiCGEJCEJoZ0lLj5ZQS8Hu1iZPeudO02gr33fYMa6zwus3BId7p06UL33pNxfvaC3Q7/UKFiG1Zd+Bgk98UXupfsnjGCfv0GsMrx5Rc3D7+BH49PrmVUj2ZU/askJWzLUbtZL+buvIFn+A2+Y6mW29vH0V3h1nvkJp5o9d/R1per9nl9hGGNKlDz3zlc9/wxvnm9OM2ysb1oUr08JUvYUr56UwZN3cH9jz/G/pdTkhZCQAgIASEgBL4XgZ+rVxKan8tfrH8nAn4vT7F67mxmz13FhedaoxWd9w1mNq9LR4fpzJm/lU/ZK1Iw3hFmjtvIgX3LmLv4hFHuVzjovG+xqL0tuUs0Yei0lew6dAwXZ0f+t3IKHasXolb/gz84qdHz9MQWZs+axYo1x3nj9ytQCvbBbf98Jqw/wI6l49lw0iu44rtceXNxdWeK5CxBq4FTWLPjIMdcnDm4YxVjetbAtmRfTn6zpEbH0+MrmTxhAjNWuuCu+y4BiVIhIASEgBAQAjGagCQ0Mbr7/jznvzZivd8DlrarT58tt9FpUtBs0nam/5sLc4tydOxTk9Jlm9C2RbGvVf+N271n18B/6LTgJO/1JmQq3pzhU+czb/ow/imWhoxF29C7gy1xvrHVmKwuUfk29Kpdhor/9KJuUfPvGsrLQ3Y0aDOXy25aLFIW41+7KSxYMJ2BLW1Imaywct+RgnFV38gHHY/2z6N/v36Mn3WAt3r9N9IraoSAEBACQkAI/D4EJKH5ffpSIomAgF7/nHXd6tNlxRW06qTUd1BWGrrmx3/aa0a6Ui3p3bMhuRJr0OvcuOi4k+079nL5+VvOb53LqGHDmb7iGC99Qk4mtTw9u4lpo+wZMX4e+6+6E7I20BW97j1XDqxg0qhhjBhnkHMN+n6Nr+s15VP97ezY6cIjt1tsneuAvcMGrt5czriFF/DRa8hbezaHDi/Frvu/tOtqz4oj17h0eBoVM8QKNIH7g+Osnj0O+6HDGDdzHRde+D9iFxTL9p2cfeDK5V3zGWU3mp03fIxtI/PNKPAVh6h1enD72AZmjh2O3TAH5q0/GbTaExGPe96uUfaJyiwlf7XuRaf61iRQfqoF6tq59xwvFM6bZitsh09ivfMT/On4B+fz6jxrZjowfORk1hy8g9vzC+zesZ09znf45C8S6qjX3meJw3Jue+mIl7Imi50cmT+8B23bdsVhySFu3nHCvnYmTAl86Xh78xCLp4xmmP04lu64wvuAVZag/olgrBm+l3X+4G5O3HtnHFuf3t3j8I4doXzzc7/FnmVTGTnMnknzt3NLSbL8Let4dfUwO7ZvZ++J+7y+uYdZo4cxeeM1Y/W7O44snT6WEaMmsXDtIe5/8F/FNFbKQQgIASEgBIRADCOg/OqPYR6Lu0LgCwjodR/ZO7oe/847g5fKklr2m1jQt2jQ6obe7xYLOzehRo06TNz6DL3vNWa3b6zc16NpnXKUrN2RoSPs6d6iHNXbb+StcTLqzakZ9SlUvAE9hg5nWP8OVCleh2W334fyzPftEQZWyEuBv5vTZ+gIhg3oQGXrgnRafAOtIul5ZSlt69SkZp2WNKxsS51Og5kyaxfnDu7n7Ec/NGY5aT2kOWnNgj/tV5nFxSKW0ti4eXNiej1y5SjJP50HMHzUCAZ0bYxtgWosv+oTIpbaNG9ShdLVO2A3egbH7voSlW9G9V94iEqnzvsy42oUIE+pBnQdaM/IEYPp0MiGUtWnc8dPT0Q8HnldjbJPPt1cRfvaNaldbwAHX2iDdNWq35yaZW2o33kww+370LhsCQZuemFMKt3OT6dSARv+6ToYe7veNKmQj2IV6lG7Rg3a9VvPS23YFFX79jAHTr1VEgxTbNoMpk4m/7TYH5UZceMGdY6SHLuya3gVcuWpQJteQxgxfACtalhTttFCHijxRjXW3nidY0qrxvRafsU4Xt7eWEqbWopv/TfwWqvlqeMoyubMR5WWPbEbMZw+7WtSzLohG24ZElY/zi7oQS0llkYtm1DZtjpdh4xizZ7bPNrZi6L5y9Oq+0CGDe3Dv40rUL35Ul4YxzbyEgJ/KAEJWwgIgZhMQB2TnRffhUBUBPTaZxzefY6PymTNMksD+nS1IV5UjQz1+o9cvfiOQjVrUzxDPFR6Xy5vWcExNx2fHiyln90OXvhpyFq2I2OmTKBn1eR8fK81tDTuep0r63q1Y6LjEzJXGMq24yfY6FATK79HrBwwmN2v/IxyhoPO5zZ33hWlj8Nk7HpUQPPiDb7KXDpWvJzkyBr8Wb9BNvQei+yly1HQuiajl+3m2LH/MahyerxeHGTebEd8lGm3v7wvty65Ur7HaCaN603x1B+i7Zt/+6iP0YlXHSsTpcsXoHjtoazac4zDW0bzV0oTbhyYyIrDweshoXj0rERykwD7kfRJgESYk9+Ha9xyz0nN2qVIG0eNzvcJO1fs4r3fbWb1cuDwMy/MEhek9RAH7DqVxPPOfbwV9mEUBRR4v3jOa28tKpUF2fJmQxNQHvak48n/+tNm5H4+WpVj3GZnjm0fS4VUKs5vGsCEdS+Dm0QQ19EPKShepx5VCiTF8IPaPGlB6vzTlKp/58L07Q56tRjD8ZcJqTtsI8dP7MCuagbe39/CyMHrcFXGe6CBd7cuoSveVRmn42haPg5rp67mtoeKvHWn4XhkI6P6jGTu3JYkNxgJbCRnISAEhIAQEAIREfgFy+VX2C/YKeLStyOgNs1IvdZ/k1Sj5s2tBXRoNZ97oR4di8iWCaW7rmL/ls3sWtyetCYqfD895ekLH17s38tJd1/ipWjAzE2zGNCjD+PXrKardeIgZdqPh1i/4wE6VULSpldz4cA+rnpbkiKuBs+3Rzni4h0ka/Cx+7x1jBvQk959G5IrXhxjndb7He89IpldK1IJctWlf7eyeJzZyMzJSzirJEoqlZbnN2/wLmhSa0KJtnNZMWkgPfv0pWqGY9H2TTERrU0XrXjjkL9BX/4tpeL4+tlMW+rMW4N2v5fcufEWXUACFopHn4ZkNQn8MRVRnwQnhwZ1IXe1aVYGrjnIls37mN02t5KA6Pnw7DFPnh1i/0nFutqK9rN3smDkQIbP3Maa/sVRujqkilDX6jixiaVC8dQb93ceoepC33iwf+0+ZZUHrDJm4NOVgxw6/4mkKeOh0rlxYr9LCPHw43rxJhsdpy5kSM2sxoQmScZaTFi2nDl2NVA5bmTPE0/MEmUimeoaB/adwy9pUmKrdTw4to+LIbKyJFlaM3/dJPor47Rbg+zojd/D0XHr8HymLT9FvAKlyGR4Ti+ER3IpBISAEBACQiAmEQicKcQkn8XXP4PAN4rSBOvWS1nUqyix8ePS/7rTvPNmXgZN9iMyoyZluvTKBBjMkifDUqPMYpX2vsrSydvXrvgpeUa8lBlJF8+/vcokHZnTxcEgZSjxe/8aN08tet1b9s0fjp2dHcOGL+a8u59S9h7Xt8ErEhpNGtJnNDM0U3YNaQvkIqliz8fzBFs33lMm+kpxOJve7xrjqxWjTKPuTFi6h6tP3PDw9Q/Mz8uT4L9erCZVpoxB3+v4Et/CMRtuUXR0elyZraw2lKRpz9Gs3nuBZ24e+Lurx8vzo5Ik+KsOzcO/zP+ojqBP/GvDO2o0qUiTzrDEY0LyFJbG/tH5+eLt7q6s2ulQmyQlfabExoRB6WkyZk4TxCk8fbFS5ydX8thKRuON84YNPAnnsTRDO73uA69dPykxGRKMBdgr/W9nN5xVp94o/anjw5s3BrGA/Uvj0vH+lRuf9OD1xplZ9nbG8eWw5IQSE3i/f4tb8PAiXppMpDZkYYo1lToVTfq2p2gKc7zfXuV/i8bT/Z/SFCs9lPPBA0aRhNfrWmGVIAEJwtkTWRZh+lnDo21GUTkIASEgBISAEPipBCSh+an4xfiPIKBSJaKqw0om1cuKCd4cX9ya1kMdee8/94/QBZU64O2hUhknwv6CGpKnSYFhfvjmlhPOd32Nxb6uRzh8zk2ZwBpvMbXMSHorc1TqhDQYvRcXFxdlP8q2zds45uLEwGoJ/QWNRw2mpsYL4yFBqWY0zpcIdO5sGNKEYesuoeRB6P1ecWhKI2wrDcLxkS8fzq5l8aGHaOKVZfHFe1w66cjyrkX9J+TKp/DKfNeoz3AwMTUznIz7l/lmbBLqoNO+5/nDe9y7F7Dff8rHuBkijXdAtTicXLUUpxfeZPprEpceXMHFcQP/Fkhs1O2/amC8VA6heSgFQVv4fRJUHc6FiuBuVBH4ipU6K5kSmqH1vcmaqWu4p0zmvV86MWmuIyEWNwLFg85qcxtaNM+H74Qu2gAAEABJREFUmUrHnQN2tOm9lptuhjHgx+Pj06lZrCLjdj1Ap05MpgyWSkKsJnOFkRw09r8Lh7dvZudRF9ZMrBGk03ARnbh8PTzw1Bmk1STJlM6YZJsn/oup+4/j4uLC8aM72LLNCSfHyZROEByrSmPqPyYMTVGTpuIw9l68xqldyxnVrhRJNHqenF/DztPeRonAg1XDJbx2d8c9nN3t7Sm6WQePqcA2//WcskBDZBcGMgZkDMgYiLlj4L/+Hvja9uqvbSjthEBMIqAyyUi7RcvpUyIFKt179oxrRMfp5/EKOeuPZkBJqzSiauo4+Lx3okupQlSqVY2ShRqz+p5HkAZ17DK0a1eY2Hp3ds4czrJdB9m+dDgdmrZlzObnxLU0rBoEiYe6UJtZM2jOIGySmuHjdppRjfJjldASK8vUlO+9Due9Y2la256ralMlsVLh63mDVeNGMbx/C+oO3hFlTP/FN4Ojb28tpEq2zGTKlMm4Z8n2F4tuFI803niWZpjHMjMmhi9ubGbsyFH0aV6DkfteBCWBBt0/ajeJW5EO/1oTG19Or2pF9qSJsUpbhinHXyorKJF5YUbJ/tMYWDYNav079k1rQs6kibC0siSjbQ+2ndzHkLq1mHEa/u7QgvzxVNxznMnYhTs5sHsZQzs1p9vADbyzsIzMSIg6NQkSxkOl5Cevr86nWZXaNO6xgk9l2tCqiBXebkeYYb+Q3Yd2s9CuCy3+HcD+l7FJqAmhItSlkoht7krhvLWZ6fQI39ixjcmOWpMEq6QRNgqlQW6EQIwnIAEIASHw2xFQ/3YRSUBCIAICmnhFsV83m4ZZ4qHXvmJd/zr0Wf0oAumIi80sqzNl1QiqZEmA1+vL7N22mwex/6Zm8cSoApqpiIXtwBWsGFIdqw8nmTdyCA7zDvIhYQZy5MpAxBNOfwWJi/Rml/NG+tcrjJW5Gj8PV96+90WlSUCe8l2YvmwAxazbMrBdEeLqn7Nn3khGzzlDjr9LYKHy1xHxMdZ/8i18vVHpNMG6XX9aFrTi01MnZo2wZ9X5DFSwsQxiFr7e71SqMqes/XrWjGhCgbSJ0OhUpFBWBzrWy62s4oHKxMR4JpyXxqIQdjsdWTW0EfmSxQGtB65v3uOnrMdYZS5Hv/nLaV/YnPjWfVm7dijl0ntzcPEoho6Yy/FX8ciYKzdpLDXhaA6vSE2m+h1plicJ6N24cGArzmeeoI1VALt1y+hTOTPPXZYwYvAIFh9+jlXGXGQ3rgyFp0tRoX2K877zvH57kWVjhzB82j7exM5IkxGTaZLDNPxGUioEhIAQEAJ/LIGYErg6pjgqfgqBLyEQt7A91721aH1u0r+EeVDTWKlqsfrWe3R6PX7e95ndqi7TrrxDr/dmbY9MqGPZME+pN9wv75ASwxskTrbenPHS4ud9ke75zRRdalKW7M2O6w+5dc6Z46ducfPSBjYff6vo9WFz/5zGdipNauqM2Mrt5484f9wJ59O3ePTwBBNa5MXgUYJS47nvo8Pn0wEaBv0pL0V9wBYvc3XGbDjFs9ePuXz6GEePnebm0+dc2j+durnjoVKnoPGMY9y/d4HjSt2th5dYtcKRDzo9j5wHkSmObZhYAlQTlW+BcsFnE8qMPoGvws3weFjIXetzg37FzKPUGStldeafus3t8y4cP32TmxdXs+bw6yBmiUtNCJdHdPokftGR3FJY+n5yokV6E8Ky1VCw/0Gj/8/OjSK78Zv/phRsMZ9zD9/yydOVmyfmYWPhrawYqYhnlYKEGhURvdTmmWg4fA3nn73kwdUzHHM6xrnrT3h8+yCjm+VVVn4MLTVkrjKMfTcfc/+iC05HT3Pn2UP2zW1F1jiqaI41MHBbeO42N04d5fCRkxzY1IO0im/maSoxfudVnj26hLPTUc7dfsrN4/OplzsuYEblqRfwU/rr7t7OWBoGslKq0qShxVwXnr18yOWTR3E+dYVHz2+yrK8N8ZR62YSAEBACQkAIxEQCAb/mYqLr4vPvQyBmRqLSxCdT/hIUL5SJBJqIYzCJm5J8xUtSolBmEppELBdRjUncFOQqZIOtTSEyJ439mZiGxGnzUlypS5/oyz9h/6++feaM8TYynQZmGfIVU5hlJsFXsDAa+CYHP87PbkX+3AWo02UE02fPwL5jHXqvvotOnZDiVcsQJxp2VOq4pMlhjU1JGwpkS6asy4VtZJBJm6cYJW0LkT7xl/eRQaNKk5AshWwpXaoIWZPFNhQF7GoSpMpNiZK2FMhkqawRBRRHcTJPlIbcRWwpUTgnyeNqopCWaiEgBISAEBACvzYB9a/tnngnBISAEPj2BHTe51i74jRu72+zZdYwunfuxvC5B3nhF5tiTacwtFlq4yrbt7f8DTSKCiEgBISAEBACQiAUAUloQuGQGyEgBP4EAupYRRh37Apndq9mzpQxDB00CPsxM/mf81Ucl7XA8P8O/QkcJEYh8LsTkPiEgBD4MwhIQvNn9LNEKQSEwGcEVGZWFKzUmA49BjBi9GiGDehMzeLpwn1s7LOmcisEhIAQEAJC4HcjEKPjkYQmRnefOC8EhMB/JeB17wjbnJ/8VzVRtPfklssx7rnrI5DT8vDMYW681kZQ/7OKo/L7Z/kldoWAEBACQkAIBBOQhCaYhVz9CALRsPHp1maGdOtCly5d6Nq1JwOHjWfFnut8jEbbmCniwbU9c+jbug7lS5XAtmxl/uk0go0nX0Txf6L83Gg/3V1AvWqjueHjP0l3u76VkZ0bU6WcLWUqNWLwbEde+X2pj1qeXXTmxtsfN7F/f2IBY5de+FJHv0je8GfC1w/tzdbbvhG082bPmC6sPOsdQf3PKQ70+3+3X7OuU1VGHnD7OY6IVSEgBISAEBACkRCQhCYSOFL1cwh4Pz3O+t2PSZo1G1mzpieh6hnr+1fg75area71nzzzFS8/Hy98f9w8OVoeaj9eYnKDYlQbcIDY1o0YNHYq4+3aUyLJLUbXLkzTKeejpefHC71n29h5WFRpQFYzFR7X51Cn4gBuJatMjxETse9oy5Nlreg0+RJfglzvd4OZ7eszet2joGTuV+y3H8X7V7GjIiHl6mVn64hZ3Pb7+vcg8hICQkAICAEh8B0ISELzHaCKyv9OwNzKmn86G1ZoutPffipbHOeQ7ugk1l+K6BPuqGx6sqpVIQZu94hK8IfV63Vv2NirOWvVPTl4YiMjOjegXIkilChbi84jVuLssoGeNXL+MH++xJD38y2sOJGfNs0yo8aHk8uXoa4/l4V2zfnbthhlanZhycGLLOudN9p/SthgX2WSi9FH7rCwQwZFr6Hk1+s3g1d/4p6kdBfqmm9izdFPf2L4EvOvT0A8FAJC4A8mIAnNH9z5MSl0TYLsZEv1kdcvP3uGSacN+iQ/KB6dD17eAesCOj98fJR7T8PqjB4/H088PD0xrtSElFO06HRBGsK50KENUBmyUqus+vgElOv8fPALoUMXuUI8ryxg4qE8jJ7digzmqpBqjddx0hWjcKZYxmvDITJbhvrw7enw8fJWojNIBO6hy/y8FTZBfuuIwm2jkud7d/PBpi5F4xn81vPJw4cESSwxNdb6H9RxE2Bh/C9O/PD28gnlg87Pi0Bu/tIGn3yMl1qVGrVhEUDpO69w+s3PW+lDDw88gnZPvEOCN2rRfXF/GZuFPEQ1tpSIomIVfp+ENBLRdVT9EH58gdoitRteXIENA87htVdp0lG/XiYcNzkrKWyAoJyEgBAQAkIgBhL4/VyWhOb369PfMCIvbmybweaHeShawEyJT8ejw1NobJuFxIkSK3tqyjSfweUPhlkwuLsMo1RtB5YOqUrm5KloNGwYFbPmpPfWWyxon4uMGQsx5pCnUa507bGsGd2AHMksSZzYktx/9WL/4+CkSed5g6V9qpM9ZVKSJIpP+vx1mLr/qTKVVdxQpnUHB5Wh+dhV9K2Yk5Spq7PmoRe3/jeIstmSYWmZRJGvz/zjbwPkDW0Cdy03dx/CtFwjSiU2JAWB5RGdfQhryxed9z1WD6pLntSWij1LkqUvRvvxB3mj9dej83Kma6G6bHkTlLEobc7Qp0R11jwxxOnJoiaF6LtkIwPqWJM8fkISWyYld5k2LDvxJhy/UV7enD1+k1wliwT8RbBYFK5RhhtLhrLkxMswbbTvd9I8dy02PjPYU5rjxuLGOSjbdS+B3xjxfr6EWqWGKJWeLGlizbC9HnjenBWm3xwOPGDuP/nIkCFDwJ6WZIlS0m7RQ6UtfHl/fb7iF/XYinLMhOyTRAlImrEkPeae5WNwFxh9De/w4ckO+tYsQLII+sHnpROjm5cmvaUy7i0TkalIU5adccf/pY107Llf30DXynlIYZWEhPFTUKLecI49D+wThV2UfqtJWboYurNHeSCPnfkjl6MQEAJCQAj8EgQkofkluuH3dOK/RPX+0jTKZs6oTFrTkypZaqrYP6bVwmlUTWaiqP3EkzvvKTNsN09c3XF94kTb2GsYPf+GcTKtsbDA68QC9pj0wPnxCzaPGcORJ/eYXicbHZfc5+WLa9hViINB7tPJGSx6UI0tN17h9uYaI3IfZ9iIPYoNw/aOTb3bsFHfnJ03X+L27jn7JhZlV/eWLL9hmAirsbAw4dD8FSTvt5dHL/byT4qTTBi4n/JzLvDG7Rm7h2Tg5J5zhH3QzY+nj9+QImMGTA2mgnYvVncoSMaACXueUkMDasLaapbBk619GjLpehHmHn+Em9tbru8bTLy9nWg75pSSbgU0jeqkf8/yoWPwrjKdC8/dFA63WNouHjP+acrqW75hWut1rtx7bEKGzBZBdUnLO7B2dC42tStGrmK16D5yGaefehnrNfFLU7HQQw4f8v9Cud/bfey6acEH5/9x7pN/EvrW6Ri+xf42ygce4uToHqbfhlVMT5eNt3n16pWyv+DCqtYUqzQcu1bplWbvvri/mmUITR+iHluRjxn30H3i/pYrOwYQZ6cd8y9E8aiW0g8r7MbhV30mFyPoh49P7qArOBinh29wf/eEbf0TMHfAPB5o9ei8jkU49vzc9tBTSfot267jzms3XJ+fYFDBc3RvMZ37SlvlY4Bo+W2eNhvJXe/wKOywUPjLJgSEgBAQAkLg5xCQhObncBerURCIl/NfNh5z5rjLSa49fMX9i1voWSFVwPcqLCjRdhjtK6Tl48NLnDr/hMQ50vH27gP8FL0qjQbzZNXpNaA8yWJFvPphkDOz+Iv+E5qRPZEpKpNk/N2sCrqb/n/xyufFFpa6ZKJBlSQ8Vj6VPux0mmcmhWlQ0p1tW24av+yu0ZiQo0Yfuv6VBjPFNmoL4sVV4efjo/hiTo5641k0ogLxDHWhdhWxLczw/PgBfahyc2qN2cXx48c5tLIF5i/fBtV+bsvn5f9YsD8H4xb3wyatIblQkzhrdUYv7cunVXNx8QitOUhRmAsVZXssY2JbG5JbaFBpElKoyURmt/Zh+cIT+H4urzuk+NMAABAASURBVEy833vEIUFCTYgac/LWH8WuS9fZO7M16d9toWkxW0bveaEkmQkpXzUf5/cfwVNp8XzvLjzLj6O39WX2HDOUeHHC8RbWFYootdHfvJ9upo/9E7rO7EQmMxVf1V9hzEU9tiIdM2H6xIykOasyctU4KiUKySuMYaUg6n5IbN2aoT3+Jqn3Yy6cPM/rhEqC8f4ezwydFOHY0/Fo02Ju52pKKctXnHY6zLHT97Eo1oA8rzaz75YfYcdSBH6r4hNP85GPXtEdW0pYX7A9O78O2YWBjAEZAzIGYu4Y+IIf+d9UVBKab4pTlH0rAiqTOFgmT0GK5MlIYP75MPXh0pqelC1Sng72s1m/bQ+HLzzGRxv8TE+sFGlIbhq1N+YZcpIlXrCcJmFczH28jQVejx7w8OUZFo0eyYgRIwL2Uay+nYCUCbRGGZQUK3naNJgE3pkVYtiKQfhu6EHVsmWp2rA3a0+/USb1AQJBJzNyWufggbMTz4yfkAdVECdRcpKnSEGyxHHQqILL+cyWz6P7uGcoRN4EqpBCmCa3Jm+8xzyK8E8fa9EFum9oqU5OsdKZ0Riug3YTshTKjdvdu2ETGpU55ma+eHuHN6k1J22hGvSctJndY7KzYvRiHinxJavwN4nP7uecxxv2bLtHmbp/UaVeQU79zwlP74s4XUlHadsQHUHkL73fLWZ2nk7GQVOpntbUKPw1/WVsGOrgE+XYimzMRNQnJolKYZM3ttGSn9tqaiSzJEGCBMY9X6MVxkSPaPTDx1vraV++GFVa2zF/7Tb2HTzPi09Kfyqa1RGOPT8e3nvEg1MrGBU0jkcwctQiHltlII6fnuj4rZgAvRc+WjPMTEOPOWOdHITADyMghoSAEBACoQmoQ9/KnRD49Qn4vdnI0FEv6bfdkc3L5zJ5vAN9auRUpvshfVehCnkbwbVKY/LZRD5Y0CxpEqySVmLKroMcOnQoxL6fmZ3yBbdThbaUIHstRi3awgHHA8zvYcnsFgM5HvBoVbB2SFa1NaVeLWTq/56Fk/CElAxxHcKWabKkmD+7z+OA/wcmUEr38QGPPiTGyrCCotJgovbG85MusBpD/YNXITIa3Vvu3nT9zAcdbx48xTxpsqBkLVCBSm1F2hSfeBbpc0dqkmbLTBz3N7xTls3Mkv5NuXTn2O+4g72Pi1G5UCwsy9Ylw/VtOF115GayshT5LDELtBf27InTuB4cyzWKgVWTBfX71/ZXSP3RGVuRjZkI+8T7Brce+BhNmSRqwjZl5c3d3R3DfnFtM+IYaqLsB1dWDnIgdrstHNi6gtlTxjNyUC3SawyN/ffwx56GpFaWZKsyij2hxvEhDu5fQbM8ZkTHb5SX3/snvDJLSVJT5UY2ISAEhIAQ+PUJ/CEeSkLzh3T07xSm1vsDH301aNT+Uek8rrJowT4++Ph+9viWf73/UY1Go8PTw8v/NhrHWGmqUiXFLhwmOOMekA/4up1hTPO2rL9reMYnrBKfl3vo/+9ITr42JAwaLFOnwuLTG9z8F31CNdBYlMJ+ZkMce1Sj13wXQi+oaHnz8BkeuvBWQfzVmKWuTu2M+xnp4BjUVu/ziPWDx/HM9h9KxFehMk1PxlQPObr/iTFhMXz/Zd+EuRz38MNPSTSMmvSfWG/fhVUX3Iy3hsO76ysZMO0BNZqWxsxQEGo3p6B1Ki6fvIohSnjH5l6lqNF7J4F5ks77AetnbsasSGkyx1L8UCej0t/J2Gw3Ha9StcmplKljF6d24QcsHHeIZGXKkyigPwn1Cttvzw8Ox/5oacbalcQihOzX9FeI5sbLrxtbxqbGQ/h98oQtQ/qx/Ia3USbCg6EfhkfcD6Y6bz589FHGcSAoD84sWozTax+URRYiHntqMtaojn6LPXOPvzGOA5Tjy1PTaNl2Po+VFbTo+v3x7HncshYw9mmEcUiFEBACQkAICIEfTCDwN+MPNivmfjMCPzQcsxS1aF/1Hq0K5KdUWRvy5W/GzVw2mH90J3COHtYhMwpXKMiOPqWUNhUYv/cTUb1Umox0nTeeZPubkztHEcqULkT2nA04m74u5TKYhtvc1Co3BRM4UjdvToqXLkHewoOJ3bI7ZRKqwpVPUdaePVu647m+FbnSZKNoqXL8Vc6WAtnSYdPtPKXb1Qu3naFQpU5DuznTyH6mC/myWFOmXEnlbMPMd42ZNbE68RUhlTol//RvyoWhik7bUljnKMSEt5Wol1uLp6dekVA2dQKq/pODpQ3ykDl/CUqXyE2eCtNI328p3WziKAKfb2oyVCrD+72buW5cHUpI+X87kfRUZ/JkyIetEneeTEWY+qo2UxyqEdfYXEPGyuWIc8eHsrULBvwhBDOK1y/G9d3vKVEhddBKi1E86BC63xx2ODKm2zyOOzlQJGlC4yNbCRIkxLr5Or6mv4LMBFx83dgKaKycPu+T0qWLkC2jDbPdKtGgcGxFIpJN6YdqTXOzolE+soTTDyolKazfuSqHuhXCumRZiuctQO/TWSiRzENJ8ME0krEXO9O/zJ5YhDWN85G7aBlKFsqGdePt5KpfjVQaFdHz2xOnnSfIUaGscWxFEolUCQEhIASEgBD4oQTUP9SaGBMC0SCQsOxELh23I5My0QpP3DCxazDFiUtHlzFm5FS2nTzJ0omrOLahhfETe4s8Azl6qD9pQrVXk63ZMs4eWcLY8bNp91dswpOLnbkXh0+MDDJrnq4Gs5yuc2rbLEY5zOXA1ZtsHFGZJMZ3jgnF7A6xrk/WoMm4Sp2ahhMPcfP8/5TJ/GS2nrvBxmFliPjbIWqSFmrJ/AM3uHdhB3PGDmfUhAVsO3aTh7eOMLPPXwG+hLVlqDBL/hdjd13m4sFFjLYfx9rj1zm2unuo79UkL2OH8zVnFo8bw+I9Zzm4YCDzjx+jY87ApExNOpvBHLh2hV0LJzB6yjrO3TnDpJZ5iGUwEs4eO2tDalntZtnON8ba+DkasfDoXa45rWDC6ClsdLnF+d3DKZ5UY6w3HGJn7cXJ91foXcTccGvc4xYaxtX3J2iXPdCXOPy78SoOVQLXXkL3W6dKZZl+9R3enu7Gx7UMj2y5u7/j7PKGRn1f2l+GRkmbrOT4gmqGS2Vin4wvHVufj5mQfeIwahrbz9zg4MIBzHM6Rc9ChvUuo6nPDnFov+kay4ePYO/Vy+xaFF4/qElffQKnrh5lwdiRzNrswpGVE9lwbiPVDKtxkY49Ddlqj+P4rQtsmjGa8XN3ceXmAfpWTBk0dqPy2+fldpYdzkDdOhEln5+FJLdCQAgIASEgBH4QAeO07AfZEjNC4BsS0GCZoSA2toXJkDhwMhyVeg1WWYtQonAWEppEJRuyPhYpshXG1qZQtG1ZJM9BMZti5EgZN2jCGFJjeNdxkmahYImSFLfOQRori2i3A43CIj82pUqQM1X49kwTpMPaxob8GRJFqFdlkpCshWywLZoLK3NVeC4GlamU1aEW/atwZMJ0rhpXaQxVih/p81Lctig50iRUvDKUfYv9S/vty/srtJdKHF88tkJrQIneMoPSJyWLky157M8rI71XaRKQxTrifjBNmJ5CNrYUzGypWAmrKrKxp4plRY4iNhQvlCWC94Ah9vzYhPH7A3uVRFVbvw8Vk5qENSolQuB7ERC9QkAICIFoEFBHQ0ZEhIAQEAJhCFiWGsyaJe3IYqYKUycFvxuBeJTutZzZA4qE852q3y1WiUcICAEhEDMJ/MleS0LzJ/e+xC4EMCFPjWYUj+A7QZEDikumbGlkghs5pN+mNn76rKSOYuXutwlWAhECQkAICIEYRUASmhjVXb+Cs+LD70XAjBIt+lM1W3Qf2/u9opdohIAQEAJCQAgIgZhPQBKamN+HEoEQEAK/KgHxSwgIASEgBISAEPjuBCSh+e6IxYAQEAJCQAgIASEQFQGpFwJCQAh8LQFJaL6WnLQTAkJACAgBISAEhIAQEAI/noBY/IyAJDSfAZFbISAEhIAQEAJCQAgIASEgBGIOAUloYk5f/XhPxaIQEAJCQAgIASEgBISAEPjFCUhC84t3kLgnBIRAzCAgXgoBISAEhIAQEAI/h4AkND+Hu1gVAkJACAgBIfCnEpC4hYAQEALflIAkNN8UpygTAkJACAgBISAEhIAQEALfioDoiQ4BSWiiQ0lkhIAQEAJCQAgIASEgBISAEPglCUhC80t2y493SiwKASEgBISAEBACQkAICIGYSEASmpjYa+KzEBACP5OA2BYCQkAICAEhIAR+IQKS0PxCnSGuCAEhIASEgBD4vQhINEJACAiB709AEprvz1gsCAEhIASEgBAQAkJACAiByAlI7VcTkITmq9FJQyEgBISAEBACQkAICAEhIAR+NgFJaH52D/x4+2JRCAgBISAEhIAQEAJCQAj8NgQkofltulICEQJC4NsTEI1CQAgIASEgBITAr05AEppfvYfEPyEgBISAEBACMYGA+CgEhIAQ+EkEJKH5SeDFrBAQAkJACAgBISAEhMCfSUCi/rYEJKH5tjxFmxD4YQT02sdsdOhJly7dmLTlLrofZjk6hnQ8cRxHvb8q0nPeueg0+CYyXi9Os2xsL5pUL0/JEraUr96UQVN3cP+j/pvo/xoloX0qQem/qtO041CW7LmJx9colDZCQAgIASEgBIRAKAKS0ITC8bvdSDy/MwG97hXH1y1l1qw57HJ5hvaXCtaT3TNnsPnQPpZPWPQDPPPm4urOFMlZglYDp7Bmx0GOuThzcMcqxvSsgW3Jvpz84UlNeD654HRoB6vmjqJ1lYLUHeyE1w+gIyaEgBAQAkJACPzOBCSh+Z17V2ITAj+NQBwqdexE9VJladKz5Xf34uUhOxq0mctlNy0WKYvxr90UFiyYzsCWNqRMVli570jBuKrI/fjGtSF9ip20IM37jWPeooVMd+hFtTxWJMveiF6dSmD+je2KOiEgBISAEBACfxoBSWj+tB6XeP84An7ut9izbCojh9kzaf52bimT/pAQdB4PObxuDmPshzLcYQZbTz0PWO3R8erqYXZs387eE/d5fXMPs0YPY/LGa/i6XlNWP7azc+85XijXm2Y7YD98Euudn+AboDx2Klva9elJtYKWSkmgrh0cPP9M0budGaPtGTVpOaefeiv1wZvPq/OsmenA8JGTWXPwDm7PL7B7x3b2ON/hU7BY0JVee58lDsu57aUjXsqaLHZyZP7wHrRt2xWHJYe4eccJ+9qZMMX/5f7gOKtnj8N+6DDGzVzHhRf+Hut1blx03Mn27Ts5+8CVy7vmM8puNDtv+Bgb6nXvuXJgBZNGDWPEuHnsv+oa4WN+IX2Km6Iai486s2xcP9q1bkPXgZPYeuIsJw/O5e9UJkbdgTx37HThkdstts51wN5hA/f9/B+V83G7xvYlUxih9OGE2es599TL2M5wCNn2mY+/vPvd4+xU+m2P0w0Mj7V5Pz3LLuV+r8s93r84zcqpo5S+nsm2088D+toEPQnTAAAQAElEQVSgSXYhEH0CIikEhIAQ+JUISELzK/WG+CIEvikBHU8dR1E2Zz6qtOyJ3Yjh9Glfk2LWDdlwy3+S/v7ibKrkyk25Rp0YNHwU9oO7UadEflrNvKxMdP04u6AHtWrUoFHLJlS2rU7XIaNYs+cunleW0rZOTWrVb07NsjbU7zyY4fZ9aFy2BAM3vVAm+n5cWtabmkrbDoO2AMG6GjevQ9kStek2ZDhD+7Skou2/7H3l/8Cc2/npVCpgwz9dB2Nv15smFfJRrEI9ait62vVbz0ut/4RdURi0ad8e5sCpt+gxxabNYOpkCrnmYUbcuLHwf3lzYno9cuUoyT+dBzB81AgGdG2MbYFqLL/qg973GrPbN6ZGjdo0b1KF0tU7YDd6Bsfu+uL79ggDK+SlwN/N6TN0BMMGdKCydUE6Lb6hcPLXHvIY0ifbtnbUy+rvk9b9KttXrWDVpsM4HVjLytWHeKQkIYE8a9ZpScPKttTpNJgps3bx2FfHg91DKJmtIDVb92KY0of9OjekaPa8dFxwCUMqGNi2Tr2hHHXVKm5oubtxqLHfWvdYyWMlKXJ3nGhk2KBZE/6yLkXznkOxH9yV2sVzU3voQdx/rS9gKTHIJgSEgBD4bQhIID+AgPoH2BATQkAI/AQCPm+306vFGI6/TEjdYRs5fmIHdlUz8P7+FkYOXoerMomNm6Uk5QoW4B+7JexzPsbaEdWx4jU7Js3itFdw8vDu1iV0xbsyZso4mv2dNigavw/XuOWek5q1S5E2jhqd7xN2rtjFhyCJzy/0vL56Cb881ahRMhOxVXrcHm5h025X9NrbzOrlwOFnXpglLkjrIQ7YdSqJ5537eAe78rlCvF8857W3FpXKgmx5s6EJIxFYEIvspctR0Lomo5ft5tix/zGocnq8Xhxk3mxHlJQmQNCXW5dcKd9jNJPG9aZ46g+s69WOiY5PyFxhKNuOn2CjQ02s/B6xcsBgdr/yC2gXfIrIJ++nOxjauiXNmzc37m3+nchZj+DgdD63ufOuKH0cJmPXsxKJXq+la+uJnHqjI0vZjgr/CfSpl49YnrdZ2K05c84Er9QEW4/46v3dU9zW5KNGg9rYZE4EOld2jevIzGOeETeSGiEgBISAEBACvzgBSWh+8Q6KtnsiKAQ+I+B6YCN7nnhiligTyVTXOLDvHH5JkxJbrXzqf2wfF5UsQR0nB40HdKOA/jyrZ05m9YnnqNQqPr64yd232iCNSbK0Zv66SfTv0YduDfIFlatNszJwzUG2bN7H7La5lWRCz4dnj3mtrAoECX12kTRHJ9Yf3MKWfUtomiku6L158fg5Pi8Ps//kW1Bb0X72ThaMHMjwmdtY0784JqrPlIS4VceJTSylXo837u88QtSEvUyQqy79u5XF48xGZk5ewlklGVGptDy/eYN3SoLn38KEEm3nsmLSQHr26UvVDMdYv+MBOlVC0qZXc+HAPq56W5IirgbPt0c54uLt3yzEMSKfVLGTk7NgQfJnTYapKkSDgEu1aUa6z1vHuAE96d2nPnH3b+HgS2/ipWjAzE2zGKDwH79mNV2tE+Pnpaz2rD+Dr7I2FdA8ypNFsposPXGM/63bzOFTq/knowVa3/sc3n0xyrYiIASEgBAQAkLgVyUgCc2v2jPilxD4TwR0vH/lxic9eL1xZpa9HXZ2djgsOcFHZeLu/f4tbp/8ODW9LtY2DenrsATHS4955+E/PdbrvfAMsXIQL00mUhuyhs980mhSkSadiVJqQvIUlhjm6Do/XyLJZ4ibKh0pldm8yjQZya3MlLbg5+uL9v07xTcdapOkpM+UGP8fTmZkzJwGU6NU+IdYqfOTK3lsDImR84YNPAnnsTRDS73fNcZXK0aZRt2ZsHQPV5+44eGrwFAq/bw88dQrF8ZNTapMGYNs+r1/jZunFr3uLfvmDzdyHDZ8Mefd/ZSy97i+DfvNnlA+rV8f5FPsDC1Y7XKaQ7MaYaUkjkZzIQ4aTRrSZzQLKNHj+soVX8WveCkzki6ef7HKJB2Z08VRWOt49/oNOuXKwF0BgE7nL6MLvPC/DTpaZilKwWT+a1gmiUpQNGc8pU7Px3fuyjn09npdK6wSJCBBOHsiyyJMP+sTusE3uEtZoCGyCwMZAzIGQo6Bb/CjRVT8AQT85wx/QKASohD4nQl4vX/Fg3v3uBewP3j6jviZ0mGpUWGe+C+m7j+Oi4sLx4/uYMs2J5wcJ1PS/AKrFxzhtTYOjaee4+6VU+xf153c5oYJrx69MpEOZKbSmAZN8APL/M8q1AE/RVQq/2k1Ub1U6oBkBVSq4DaxUmUlU0IzZcXgJmumruGekmF4v3Ri0lzHSB85U5vb0KJ5PsxUOu4csKNN77XcdPNFSZN4fHw6NYtVZNyuB7idXcviQw/RxCvL4ov3uHTSkeVdi/rHpQQbIlxMTAOTCjC1zEh6K3NU6oQ0GL3XyNHF5SjbNm/jmIsTA6slVGyF3kL5dNCO5p2XcOmVt1FI7/eGKxcfKMlmSIvGKuWgwdRUORk3DakypyOeGt7ccsL5riEm8HU9wuFzbuhVGlJnzoRpLHNjDFrtM548Njz+5sndO88JT/ubm8c59dQgAz5vnTh++T2oTEiTJROfv6waLuG1uzvu4exub0/RzTqY0edt5f63IiDBCAEhIAR+eQLKr8pf3kdxUAgIgUgJ+HF8Xj2yZspEpoC96N8OPLdtQ6siVni7HWGG/UJ2H9rNQrsutPh3APtfxiaRqTlmsQw/Arw4vXECI0b2p1n1wRz+6D9xjtTkd6jUxKtIh3+tiY0vp1e1InvSxFilLcOU4y+VVYjIDJpRsv80BpZNg1r/jn3TmpAzaSIsrSzJaNuDbSf3MaRuLWbe1hNLpcLX8warxo1ieP8W1B28gxBfFQrXiDp2Gdq1K0xsvTs7Zw5n2a6DbF86nA5N2zJm83PiWhpWqD5vahbCJ3cc57WhQOokJE2ZEssEKSjdZytuus/bhL23qvIvzfNZ4vveiS6lClGpVjVKFmrM6nuexEtRjVbNcxAvQxYyWpii873J2MZ/UbViKbqsuB3uHyvwfL2D1sWLUbm2ose6CWseeBInSQUa1MsQ1riUCAEhIASEwBcSEPGfRUD9swyLXSEgBL4vAXWsAtitW0afypl57rKEEYNHsPjwc6wy5iJ7BktlFSIXHYa0IE9CFbePzGek/WzuZylH0fjhTdC/r6/+2s0pa7+eNSOaUCBtIjQ6FSkKNKRjvdwYPFKZmBjP/rKhjxqLQtjtdGTV0EbkSxYHtB64vnmPHxqsMpej3/zl9GnSiYHtihBX/5w980Yyes4ZcvxdAgtVaF1h72JhO3AFK4ZUx+rDSeaNHILDvIN8SJiBHLkykFATtoWhJIxPfh95/fw5bp5+oDYnda6/+HdwJwrHUxnEw901FiUYvXERXctnQv/mCnu37uTkg0+kKtiE6ZsXUCONCSZJa9Ond2kMeZXrfRf2u3yibDXrcFmZJcxDvhRP2K/oOfXwI3GSFqXfwpnUSWsgHK4LUigEhIAQEAJC4JcnIAnNL99FYR2UEiFgIKA2tWbyRTf0hselPttfXp1IvlgqzNNUYvzOqzx7dAlnp6Ocu/2Um8fnUy93XEWFmoy1pnD2/l3OHj/G2VsPcVm1Eud3vvh6naBdNgsqT72An6L77t7OWIb4aZGg1Hju++jw+XSAhskNk2ENBfsfxFeRfXZuFNlNY1Fu7Glj2/uOvRVbZmF0qTRZGe78RvHfh13DrRUZw2ZKwRbzOffwLZ88Xbl5Yh42Ft7oURHPKgUJNSqDULi72jwTDYev4fyzlzy4eoZjTsc4d/0Jj28fZHSzvMRRp6DxjGPcv3eB48dOc+vhJVatcOSDTs8j50FkimPLvFvv0eu9Wd4hJSHCRaVJTZ0RW7n9/BHnjzvhfPoWjx6eYEKLvJH+x5jh+XT26j1eun/g8ZUDzBxUjdQmKsLyDA7RImNNpu2/wTPF72NHnDirxHTn7EpaFrUM8DEufw3Zw927F5SYXbh+9zLrN58K7gtFf6C22BbWjD5yl/uXXDjqfIE791wYViNdgJ5AKTkLASEgBISAEIhZBEL+zo5Znou3QkAIRJOAmgSpclOipC0FMlkqaxahm5kmSEOB4jZKXeIwdaElv/edH+dntyJ/7gLU6TKC6bNnYN+xDr1X30WnTkjxqmVQ1l6idEKljkuaHNbYlFRiypaMWKFaaEicNi/FbQqRPpFpqJro3JjETUm+4iUpUSgzCQ15XHQaKTIhfSqYMwNWcb+gsdIepWcSpsuLTamSFMyWFDNjWciDmgRKXDYli5LJyjRkRZhrldqCNLmLYVsiL8mjXp4K014KhIAQEAJCQAj8agTUv5pD4o8QEAJ/JgGd9znWrjiN2/vbbJk1jO6duzF87kFe+MWmWNMpDG2WWlYS/syhIVH/MAJiSAgIASEQMwlIQhMz+028FgK/HQF1rCKMO3aFM7tXM2fKGIYOGoT9mJn8z/kqjstakDbEo1O/XfDfOaDYOSrTs3dvOravSGrT72xM1AsBISAE/gQCEuMvRUASml+qO8SZH0FA53kfl6M3vtqU99OzHL38Koq/vPXV6r+64ft7J3C5+e6r2/8KDVVmVhSs1JgOPQYwYvRohg3oTM3i6T57bOxX8DRm+RDPujljJ05kzNCGZJDEMGZ1nngrBISAEBACURL4yQmNlssbRtCtSxe6dOlKt579GTFhIYduhJ6U6T7eYN2YrjSo9hclS1WiRe9ZnHjmGxBc9HQECBtPeu1tVo2chNMLrfH+Fz7EGNc+3V1AvWqjueGjD/LZ/c4+pg1sS80KpbGxLUedlv1Ycug+PkESP+fC++V2Bvde/tXG3R0nM2DmGfy+WsP3aKjl0f9GMmrlTZ5v707dXvv4GIUZvc4NpwX9aFi5HH9VacrYjdfxjqJNyGq9zpU9U/syacvdn5jcaXl20Zkbb3/We/kjF7eMp0Oj6pS1LUW1xr1YcuRJuH8yOSS773cdNQ+99jXnj13mXTT+bPT381M0CwEhIASEgBD4dgR+ckLjx8Ojmzn6JBFZs2UlS/ok+D7ZQ7dyRem19oFxkqT3u8nEutWZcMaS2l3sGT+6E7nfr6JV44nc8TNMnqPW8Tkuve9zjqzeyFXXn/8b3c/HC9+fNRcLAUav9cHL52sdec+2sfOwqNKArGYqRetHXGb/Q+GyfTmtz0+L/g5MnjCY+gV8WNbWlvrDHHn/89Erfv6eW9KydbA8NJKVVyJLHXXcWtaRVjOe81eX4QxqkZFdPesz1flTtKF43V7O6NmbWTBiLpe99dFu9y0F9X43mNm+PqPXPULHt9QcHV1+nJ3ZhFqDXMhQtROjJo6mZXFPZjZrxKKrkbGPju6vkwmPx+c/YzyvLaJtrZ7sevJrpeRfF7G0EgJCQAgIASHAr/AdWzXpCjegS9eudO3el5HTNrJndhl2T1zATSVh+XB2DKSB1AAAEABJREFUFaufVWX+qmE0rlSS4iVr0HfBPk7u6EfmoEcnItfx63a0J6taFWLgdo+f7uKbLR0o8+/WL/qEPtBp7+dbWHEiP22aZVYGlI5H2/vTaqovDgdcWDm2C3XK21C0+F807j6VPYcW0rBIOmKrA1vL+VsT0MS1pWurhKyffzSS/vThjON5SnQYQ9uqJfmr4SC6VNRx8exL4wcJUfvkrazubCR9t6W0TraHVXvcom7yHSRUJrkYfeQOCztkUMbedzAQiUqdz3lWLHzAvwtW0b9ZZWyKlaRet7kcubybtrnMImn5/arC8gj7M8YizwCOP9pBo7Rf+pfWvp/fovknEBCTQkAICIHfiMAvOa20zJmNRO9e4ap8gKj75Ik+QRIShvoia1zix4vgf7ML6JyQOgKKIjxplVWSoMUJnS7MhM7P2yvsKopOWdHw/mxFQ6cN0zbYqKJXF3yHzg8vT4NePX4+nnh4evrbCKVXh+JOiEYo9yGVhKoy3ui0n/lkKI1Upw5fL0+8lGUiwyqNp4cnn4JgGBsrNg3niPfne3fzwaYuReOp0PtdY87oA1QdO4t62eKEaWSevjJNqmYkVHcqUuH5HVW/KM2CtvDaB1UaL8KyNBaHOEStI4RwiEvd550Uos5wGZneyNvqCK87DTqDdsV22BGhIWuDWsRy3MQFr4hWTkzJmT8Td066GFfLfF47seeMBUWKJ49WYuD3dieLDqSnWZMSNG5pzcFFG3gZyhEdPl7eQe+HMHGG63dQVMpAD++9FFKnTnnf+Bn1a1Vq1OGGGUmfh/dejfR9EsK3wEudF57e8bC0DD2a4yaIFy7DyMaBv8rP/A3lj78Eocp0IRiHwyOinzFoUanVAQpDnyL1Mao+C61K7oSAEBACvw0BCeTXJxD+b7Wf6LfO6wFbpq7Fq2ApspupiGddlSJuKxk10wVXbfQc+1xH5K18ODioDC3Gb8Cubn6SJk6sTFAyUqvvFl4Y7XmwvUdxGoy9ZJw8+evScnVWPWrbueCrFLhf30DXynlIYaUkXvFTUKLecI49V7IxpU6vfcza/lXIotRZJklJiYYTOOemxfPmLCpmzUnvrbdY0D4XGTMWYswhT9xdhlG69ljWjG5AjmSWWCZJQ8XOa7h2aTktSmQiWRJLkqQuRM8llwl+qMWTC2v7UyFnaqySJCJRiny0GLmX10b/CaMzcWJLcv/Vi/2P/TB8n2hs9dwU7Lie85s7ki1DRqr2O4B3BH4T5uXN2eM3yVWyiPGL25/u7uXwm5LUrpwkjOTnBXrdK/ZMbE3xjFYkUnwyxNV51in816ui6heIvL2/tY93t9KnpjWpFP2JEiQiZ6k2LDvnRuD8Nzo6/DWFPmq1T1g/uC65kicgoaI7ZZbS9Jh9HPeASX3kerXc+t8gymZLpoy1JKTPX5/5x98GjS+d5w2W9qlO9pRJSZIoPunz12Hq/qdB9SjrLtc221E1f1oSWyYiYaKMVGo7m8vv/cecwVOzpCUpnPgCp24ZRqih5PNdQ952dtjeHkH7/n2or4y55P2X06mw+eeC4dxrubZyCe/KtaV0Yg0pq7ekwJ3lbLkePCJ13ifpVaw2UzY6UD1PShInTkLW4h3Zdv0Sc9uVIm2yJFgmSk25Nou4E+JxtcjeS4E6J64eSrmsKclbcybPtJ4saWLNsL0eQX6G7HPLJKkobng/PjOwUVYPD0+hsW0WEidKrOypKdN8Bpc/6I1tP3/vhXyfGAU+O6jN81OtvBfzh8zk/GuD/s8EjLeekb43DSIR+fvOaTAl6y3kHcGv96dGUKbGTGNBVDwi+hmj9dhI/bwdcf7kHzdE7qPXo+30+DsXSSwtSZoyL20nHUMeGTV2gRyEgBAQAkLgFyHwCyQ0Wg5OrkKmDBnIkD41KVLbMONlFaZPa2L8n8k18coyebMDCQ92xjpbURp0HME65ychJvMGkpHrMEhEvKuxsDBh/7QJeNZexu0373h+dS7JDvRj+t4PSjMLKrSuyePNq7nm6z8B0GvvsvF/76jerAgqtz30VCZFlm3Xcee1G67PTzCo4Dm6t5jOfa0e9yNTGXUoG8uuvOTts+N0Sn2RQ+fciZOjO0ee3GN6nWx0XHKfly+uYVchDhoLCz6dnMGiB9XYcuMVbx/voNDloVSuv4Qcww/zzPUt17Y04Kz9ILa/8J9EPds5gA6zfei5+Rqv3d7xwGUK6U70pcfMq8ZJ8Oc63d5cY0Tu4wwbsQeVJhtD99/j2sLGFKy/iMevXnBoakU+ReC3AiTUZvhi+L3HJmTIbGEs93n6FI8UGUhtZryN9KD/9JT7H/My7sA93NzfcffIEDyWDGSdcRIeVb8oCU2k7UH77gA9aw/gte04Tj9x5d3be6zum55Ng2ZwN2CeH7kPEbmv58YGexa/qsjys0959+4NFzZ3wmNZC7rNvW5kHplendcxJgzcT/k5F3jj9ozdQzJwcs+5gETuHZt6t2Gjvjk7b77E7d1z9k0syq7uLVl+w9/p53sH0mDgRapOduKZmzuv7u6kTer9DJ12Wvns3d9nlSYt2dJ94N5t/zb+pSGPOl5fu8gzk9jc2LqBBI1nMrxxDswUEe/Ha2lVtT/O7/zHu1IUatN5n2XRinfUaWtjTGI1Fra0rK9h/YJjSqrlL6rSWBDb5AIzJ96l1eorvHn3mCVV79ClQn32JRnM6adveXV/Kzb3HRi36pmRmV8U7yV/nedZvhJGOj7g2u4epNb42ws8at8dCNXnri9OM7jgI7bvu6OIfOLJnfeUGbabJ67uuD5xom3sNYyef8NoP7L3idI4nC0e1SasoWeWozQrlJ1StTswfvkxXoZI0KJ6b0bubzgmQxRFxSOinzEhVBgvI/NRq/To/gnDuJF3GjeUn2/3nYdjcXYPV9+HPzaMCuUgBISAEBACQuAHE/gFEhoNJTus4tjx47icvMyjV09x2WSPbYrgmUq8bHWYvO08V5xmUz/XB5a0LUGNfrt4G/BpOGii1BEZV41GQ/oKfbFvmo8EJmCevBxNqiXn5sVHxmYWBZtQI/4etgR8Ydrz2iaOmNamRg4THm1azO1cTSll+YrTToc5dvo+FsUakOfVZvbd8kMdNx6xlWmmr49ybZ6eppNW0uevxEa94R1Uii9mFn/Rf0IzsicyRW2Rm3pVM2BVtAvdKqRBKcHKujk1cj7gynVf4yrFxvnOFG5ehTgvzuF02InzD9TYNLbl1sYtPNDqlaRFQ0idKpNk/N2sCrqbF4joFW2/9e957xGHBAn9+0sdOw4az494BPVNRBZQYitAR/selEzty72Lp7j8NB7ZM3jw4L7/JDyqflFbRNZex6PN87lacBQz+5YnZRwVKrNE5K8+lKXj66HcGh2LXIdRJNyDZd6uLJzzL9ap4qJGQ9I8DZm6uC235y/kkjKhjVSv2oJ4cVX4+fjghzk56o1n0YgKxFMs+bzYwlKXTDSokoTHZ49y2Om0knQUpkFJd7ZtuYlW95qNs/dTaexiOpVLr7QG88Q5qG+/nJG1U6BSdPhvKuLHN+Hjey//28+Ob5xHU7fjYWrNPcRJx5lolvxD/7X3FH/c2TVmMh9KNaFYwmBtIZs/37mA46mbUSe7aUCxCdYtG6HfsYDDrvqAMg0ajTm1+06gTp7EmGBBwQaVSKUpTOeBf5PMTIVpwgK0qJeHW+evK3aV/orivYTCWWOSmPp9B2GTypywL0VHmD5PSbVBixjXMrsibkGJtsNoXyEtHx9e4tT5JyTOkY63dx8o9vm694l5VpqO3cylm0cZ1yIvTzZ0wLZkH5xeaaPx3tQSdoyG9JcoXgrjSHlE0VypNqwkRvbz46Gfirjx46Dz88HXT0+8DLWZtnoUxROqlNbffnt2fh2yCwMZAzIGQo6Bb/+TRjT+jgTUv0JQZnESkSJFCpInS0SsSDyySGlN/S4T2OY4HrO1o9kc4tPn6OoIP1416XPlIk5QpYqE8Szw8fY2lqg0mWncNBv7Vx3AU5n6nF53kCwNG5BS48fDe494cGoFo0aMYETAPnLUIh5bZSCOMgGIX6QfCwckZUmXGpQtW5HmfZQJr6vWqDeig3mGnGQxzG6NAiplBSk2iVMkU5IZjC+VOj7x4+jw8dKj93vE/YevObJ8TJB9gx/jFt8gWcaEKPmMsU1onaBJGBdzH//4jAKfHaLtt8occzNfvJVJvEFFnBwFyPD6OKce+a8eGcoi2nU+t1nStSLFy7dk1Nw1bN9zUElqPNDqAltE3i+Rt9fx8O4zMhcuokylA/X5n5OVLkFWU5XxJnId7sytn4EECRIYd6vkDdj1wTBhV5PFpjRpgv4ohVEVsTNZk9XrPo99IDK9arNCDFsxCN8NPahatixVG/Zm7ek3xlUCr0cPePjyDItGjwzRn6NYfTsBKRNo0WmV/n6WioJFEvgbDTompFTJvMqUP7BAr/SJFrNYpoEFIc5ubJy8kny9plE/Z1zMU1Vn9oZBPB/bgO5j7Zh0xpYBXULqIuil1z5k9dxdPLw8j9olbbCx8d/LN13I3Vc7WbHmnjEOQwOVJg3Zc8czXBp3tbL6aJE4BUnMjLfKQU38BBb4Gt9nUb+XlAZK0pGM1GlMDJfh7BH3ub+wD5fW9KRskfJ0sJ/N+m17OHzhMT7BA44vfZ/46wW1eQqK1+rEtK0H6ZtuO9OWKMmnr9JXkbw3/fRR+RuoPfis1ypjIPg2Ch4hBCO4jPLnh/JTp/TgRbRM9D/aVStHuYoNsFt8MujRygjUSvEvRkDcEQJCQAj87gTUMTFAE8ssZE7ykbff7P+eUKExiWiShPJSk6FOE1KfWsuh58fZ5JSSurVSKp/Mm5DUypJsVUax59AhDoXYD+5fQbM8hplbHPLVHcLSrfs5dGAVLeJvUD6h3kPEqQTKJMUkxMQU40sV4rN3Y0HAQWViRZIkljR22BnKvsGXHcu6kCVg0q3ShNUZoCKCU/T8VqmtSJviE88e+Rr1mCSsRJs6H5k34n+81hmLPjt85O7NRyhzfp6ss2eBWyt2Ht7G0jlTGOcwmMpZzEPIqyLtl8jbq0mmJMjP7t1VUlBCvTxv3Oap1pCYEIUPCeiw4T7u7u7G/fWL9VSJp1J06Xh262aY7xH4uj7gucoKS9Oo9EKC7LUYtWgLBxwPML+HJbNbDOT4Jz1mSZNglbQSU3Yd/Kw/9zOzUz5MNElJmuglD+7581acCdh8uHHzQVAyodd94MlzNSlSGcZggEjASa/7iJu7nzFRDigidob6LFjdlPNjFpC4enMKWBjiDKwNPn84t5S1L6oyZ8VMJk2aFGKfzeKx1TizbCm3lEQew0ulIczbSmWoCG83icZ7yb+dKkIdEfe5oaXfm40MHfWSftsd2bx8LpPHO9CnRk7lfWyo9d+//H3i3y7wqFJbkjVrEtzfvEVnGvl7M6uJJsIxivJSKfV4e+IV4n30/v7DMOMuYh6Kkii26Pz8UMfJRmnuEOcAABAASURBVJNh89l+wJE9K3vju6IN40N8ZykKE1ItBISAEIhJBMTXGErgl09onu3pT4kyPTn8zC8AsTc3Ns1h1ztriuaKFVD2/U8miSryT9mHzB88h/t5/6FUIsOsSk3GGtXRb7Fn7vE3AZNJHS9PTaNl2/k8Vj5NfbjTji6jHTH8lzcqTSJSp07Axzdv8J+OqtFodHh6eH11ACp1amrUTssqu3GcC1j50evecWRyK3otuh3gU9Tq1RoNvh4fjYmGsr5A5H6H1GdOQetUXD55Ff91JwsqDZtM8ev9qN9uLudfBfabotXrIZvtG1Kx1ihc3LR4v/+ITrFrIGnQ6HZ5CUv2PsU34LtKhrKId10U7ZW+qVWfWNuHMv3w8yAOno/3MLjXAvz/ZkNUOiKyrufu7hEMmHeOjwEiOo8bLOozE1Wtplib6yP1zeflHvr/O5KTxr/aoMEydSosPr3BzRtipalKlRS7cJjgHPQpuK/bGcY0b8v6u76o1Kmo1SgbawaP4sTLQLY+3Nk1jAHzLwbFqfc+x/l7GcmTK2xCo1KnUFZzUrF9+lQuBHxPRud1j03T1qP/qwHvl7XCfvuTIF0BISqn9+yau5nMLXpSu0RxihUrFmov17orf3muZ9XBQCpKk2hvSn9F+l7SR0OToiNMn2t5cGAuiw48Rev9gY++GjRqf1U6j6ssWrCPDz6+QX8kwr8mekc/t/10KlaGkbufBLH6eH8Lcze+oFCpXJhF+d6M3F/zDJmIf+swzk99jQ75vnVi4sxD+GoD+91YHMVBTWQ/Y6L6+aHVvWLT4PZMP/LSGKNp4lSkjO+D61tlsEZhWaqFgBAQAkJACPwoAgG/2n+UuS+3k7xMK9rkusA/eTNS0LY0xfJk5q/Bj2m/0IHSCVRfrvCrW5hTumUVHqy/SKl/Shu/u2BQFTvTv8yeWIQ1jfORu2gZShbKhnXj7eSqX41UymQ9ed6isKc1eXMUpVSJ3JQd9oLm3asT19AYMwpXKMiOPqUoVbaC8qnnJ778pSF3hxkMKnCUWrlzUrxMaayz5qTLnpTUqpox1KfPkemOW6gcqU8PxLZkWeoN3kviSP0OqUlNhkpleL93M9d9/CedmkSlGb9vEw3M/0e9PGnJWbgUZUoXJmu6Qow8nZsZW6dSOpGGdHXbU+BaHwrmt6WMTT5KtHQhb7kUeLz3n8CFtBL2Wh1l+1hpmzJ71t/saVeY7IVKUbJIDrLZ2qGtUZ/MZiivqHUoQuFsarJWb4rlzmbkzJgf2zIlyJWtPBstujFjmC2xFOqRxWZqlZuCCRypm1fpr9IlyFt4MLFbdqdMQhUqTUa6zhtPsv3NyZ2jiMKtENlzNuBs+rqUy2Cq+KImW8tpjC53maYFslKkdGkKZc9ElRGvqPlP0aCVPbdje7ie4S+KJg7vLW5C8b4zaZ9sIxWyZKWwrQ15s5VhtVk31q1ZxPoVDTnUrRYOe4MTQcUw3o83sPhIZpo2y6JEaCgJvavNi9Dyn9RsX7AldEU07yJ/L6mipeXzPi9dNCelu+xGHy8uZilq0b7qPVoVyK+832zIl78ZN3PZYP7RnS9JEQIdMUlUkn+75mNnuwJkzm+jvL/zkq1If/hnPn2rJlbEon5vRuZvrFQN6NP8A92KFcC2VCFyF+6NX816pPD1UHRHdzOL4mdM5D5q1EnIWzQRq5sWIE+x0hTLVZhZ7o1oXS1RdB0QOSEgBISAEBAC351AeLOd72402EAsqk0/x/8G5wl3gmSQU5tnp80sRx7cOcqiCaOZscaZWzf30rNc8oA2Uesw6Am5q81LMf+6Cx1zGiaIJhSzO8S6PlkD9BkkNeTrt4ft9gUNN0F73PyDufTxGv2KmweVoUwhs9Uex/FbF9g0YzTj5+7iys0D9K1oeCQNDJ+4zzx6nZNbZjB28gbO33CkZ6nEAe3VZGu2jLNHljB2/Gza/RUbizwDOXqoP2k0qiCZrF22sXecDQZv/Qvj0G7TVUZXjmO8VWnS0mTSQW5c2M7UUQ4s2nOZC/tGUyq5xlgfVifEztyLwydGGusNh1hpGrPh/GHmjRnPhN7liaesFETst6FF8B47a0NqWe1m2c43QYWmCQvSaeYe7jy6yOb54xjlMIfdlx5xfuc4KmeNY5QzS16F2ScucWDJeBymbsTl5CqmrD7LrKYJlXoTouqXyNsrKpQeTVdhKPuvX2XXgrGMmbaBczdPMnvADJxOORgEiFqHUSzUIWnTVZxfP5KxOy5x/sBixo6cwv/O3ObQgtZkMVcZZSPTa/hUvOHEQ9w8/z+mOExm67kbbBxWhnjGlmCergaznK5zatsshdtcDly9ycYRlUkS8G5VqZNRw34b168dYo7DKGZvOsXlE4sYMsORnSOLGr+MvnmhI0Wa1CFpQJsA1UEndZy89FxzjruXtjNz7ATWH7/G7hmNSBtLQ9LiA3C+f4YhFVMoBIOaKGO5DfvubKJ6UpPgwlBXGgoPPMiFjc1RmeRijPMhWmcKHrWxUnXgwLkJ5Ivlz8jQNOk/qzg+v6qS2hvuNIT3Xgp8L4WnE+Lw78arOFSxMChQdjUh+9xhxjYuXtlK26IJMHBrMMWJS0eXMWbkVLadPMnSias4tqEFhtbReZ8oBkJs5hT4ZxouD+6wf9kkxkxZzek7N1lrVx7LAO5RvTdRCEfkLySg8oj9XHZeybgxc9l/zoVZA2dy7Kid0Yfo8vj8Z4zGoiFbby2iZGyVvx5NZD8/1GSpMZbjt8+zbpoDMzae4fyhERRWkm9jYzkIASEgBISAEPgFCAT82v0FPInCBdOE6ShQ3JbCudMSL6L5VBQ6vme1KpYVOYrYULxQFhKG8c+cVDmLUKJYbpJZ+CcZwb5osMqq1BUOr12wVHSu4iTNSlHl0/YCmS2VNCs6LULLmCXOQjHbwmRIbBpQYR6J3wEiykmlTkOL/lU4MmE6VwNWaZRi42bgkr1AcWxtCpElWWxjWciDSpOAzNYlKPGV8UenvVGmQAlsi+fGKiDh+DY+aLDMWBDbkkXJlvzLY7NInoNiNsXIkTKuMq0N6ZHhOhYpshU2cgvuD0N58G6aMD3WNiUpkiuFsioUXP7acRzzHlenQ73k4egNlkMZJfFTZFfGTAlypgrPh5CyP+7aMGYifi9Fz4/APrcpku2z96PSZxkKYhNqnEdPZ0RSBluZ8hXDpmhuUiYwDVcsqvemQUdmZYyG52/i9PmxUd4/acP+YAnXVthCTbR+xkTmo9o8GbmL2lAkdypiq8NakJJfhoA4IgSEgBD4IwnIr6Y/stu/fdCWpQazZkk7spipvr1y0fhFBJIU78aa1YPIHWIl5IsUiLAQEAJCQAgIgd+egAT4OxGQhOZ36s2fGktcMmVLE/Do0E915I83ro6TjizpY//xHASAEBACQkAICAEh8GcQkITmO/ezqBcCQkAICAEhIASEgBAQAkLg+xGQhOb7sRXNQkAIfBkBkRYCQkAICAEhIASEwBcTkITmi5FJAyEgBISAEBACP5uA2BcCQkAICIFAApLQBJKQsxAQAkJACAgBISAEhMDvR0Ai+u0JSELz23exBCgEhIAQEAJCQAgIASEgBH5fApLQfLu+FU1CQAgIASEgBISAEBACQkAI/GACktD8YOBiTggIAQMB2YWAEBACQkAICAEh8G0ISELzbTiKFiEgBISAEBAC34eAaBUCQkAICIFICUhCEykeqRQCQkAICAEhIASEgBCIKQTEzz+TgCQ0f2a/S9RCQAgIASEgBISAEBACQuC3ICAJzVd1ozQSAkJACAgBISAEhIAQEAJC4FcgIAnNr9AL4oMQ+J0JSGxCQAgIASEgBISAEPiOBCSh+Y5wRbUQEAJCQAgIgS8hILJCQAgIASHw5QQkoflyZtJCCAgBISAEhIAQEAJC4OcSEOtCIIiAJDRBKORCCAgBISAEhIAQEAJCQAgIgZhGQBKaqHpM6oWAEBACQkAICAEhIASEgBD4ZQlIQvPLdo04JgRiHgHxWAgIASEgBISAEBACP5qAJDQ/mrjYEwJCQAgIASEAwkAICAEhIAS+EQFJaL4RSFEjBITAzyKg5e6B+YwbM4Zpa8/y6We5IXaFgBAQAkLgOxEQtUIgcgKS0ETOR2qFgBD4QgIeV9cysFsXunTx37t260m/wcOZungXt920kWrT696w2+EfKlRsw6oLHyOVDa7UcmvHbAYPGsT0JSfw1AXXfM2V3u86S4b0UPzvwfxDrwmpTutxgmk9u9Klaz/WX/D5GvUh2uh44jiOen9VpOe8cyHK5VIICAEhIASEgBD4EgKS0ISgJZdCQAj8dwLeD5xYNGs2s2bNMu4zZ0xlgoM9PdtUo0j+eqy9GXEioPM4yMxxGzmwbxlzF5/gW758Xp9gyeSJTJy8gvOuESdWet+HHFwyX/F9NgfOvwvlgv7TdbbNn8vsWQtwvuMdqu7LbzzZPXMGmw/tY/mERV/eXFoIASEgBISAEBACRgKS0BgxyEEICIEvJBCluNo0Gx2mLmX5sgWM71uddOYq3j3awYJFJ/GNoLXaohwd+9SkdNkmtG1RLAKpryv2fX6IqQP7M2DQDE6+DLnu8nX6/nurOFTq2InqpcrSpGfL/65ONAgBISAEhIAQ+EMJSELzh3a8hC0EvjcBtToJRao3oVnztvRxGEeTPAkVk3p8vX3R69y46LiT7dt3cvaBK5d3zWeU3Wh23oB0pVrSu2dDciXWKPL+m8+r86yZ6cDwkZNZc/AObs8vsHvHdvY43wn9nRm9judnNzBl5DBGTVrO6afeigKl7PIho+xHvV6x7c71ozvZsfMYDz30Sv1/3/Tad1zYvYyJit0RY2ex9cQTAtehIo7Vh9ipbGnXpyfVClqi83rAsZ3bFSaf7TsOcuO1NshJH7drbF8yhRHD7Jkwez3nnnoF1fm6XuOgwmXn3nO8UK43zXbAfvgk1js/CZVEvrvjyNLpYxkxahIL1x7i/odg/UHK5OIbEhBVQkAICAEh8D0JSELzPemKbiHwBxPQ6d5wavtqVqxYzJQh/Vh58R2xEhelUdNimPheY3b7xtSoUZvmTapQunoH7EbP4MjNayzs3EQpr8PErc+M9NzOT6dSARv+6ToYe7veNKmQj2IV6lG7Rg3a9VvPixBz8efXplGldCN62Y1gaJ+WVLT9l70vvTg+szMNOy3hnq8ene8tprevTe26fdn/3M9oI/yDlgNTalIwf37yB+zW5YZz2it0G58X++hZOheFqrakr2J32MAu1CqRnZKN53HbS48+gliP3v3EpWW9qanE0WHQFnxf7aR/vdpK7DVC7TVrNWflWf/E7MHuIZTMVpCarXsxbMRw+nVuSNHseem44BIGCc8rS2lbpya16jenZlkb6ncezHD7PjQuW4KBm16gU/492tmLovnL06r7QIYN7cO/jStQvflSXujCpyClQkAICIEfSkCMCYGvICAJzVdAkyZCQAgm3epqAAAQAElEQVRETUDne5O5PVrSvHkbeo/bwTN1Gur3HU3DgnFCNPbl1iVXyvcYzaRxvbFJaxKiDvTa28zq5cDhZ16YJS5I6yEO2HUqieed+3iHs7ji/fIT+ds74NC7EslNVLg93MKmPe6kLVqFhjWsSaT8xFNprCheqwlNGlckUzylIJTFkDc63J5e5+LFi0H7pcsP+aALltHrXrCkSwdmOD8nTqoydB89mbEDG5A9njen1nWn+5hTKOtRAQ0+j9U0oNz/pLLISoXGTWjatKmyN6Rk5nioDFUqDWoT8H6+jq6tJ3LqjY4sZTsyZsoE+tTLRyzP2yzs1pw5Z4JXavw+XOOWe05q1i5F2jhqJYl7ws4Vu3ivfcHaqau57aEib91pOB7ZyKg+I5k7tyXJ1QZjsgsBISAEhIAQiHkE/tRfYTGvp8RjIRDDCKg0KanQshOdO3ekVaPyZDB/yqpBlajVeSuuusBsxIQSbeeyYtJAevbpS408ZqGi9Hl5mP0n34Laivazd7Jg5ECGz9zGmv7FMVGFEjXepCjwL5Mm9KP/mJE0yhFPyYi8efH4NYVbT2L+yDqkMVEryUF6mjssZdkSe8om0xjbhX8wpXiLaaxavZrVAfvKhZ3Jaxb8Y9P39R427n+CXp2Uf6dtZOqgnvR3WMXSPop/em/OblzPVZ/wY63+WaxmlhWwX7yc5cum0DT7R24/9EBlkozagxfRrZw5z3Zt4uBLb+KlaMDMTbMY0KMP49espqt1Yvy8rrJ9/Zmg5EltmpWBaw6yZfM+ZrfNjQY9H5495rWfH3q9XglXx63D85m2/BTxCpQiU4LgmJRK2YSAEBACQkAIxCgC8lssRnWXOCsEfgaBr7OpMclA46FTmTlzNovX7OfgtLpY4M2ZNQs47Ba4zKEmVaaMmEZgQvv+HR91OiUJSUr6TInx/4FlRsbMacJtEytREmUVRoVKHZ/48ZRlDUWvn6+vcvy6LXWeyjRq3JjGAXvDmtYkUZKiQG1+bq9x9dYq/qUkfeZ4AcUmZMiSDjMVfHJ9TVCoiveRxWporPO6yYJ/K1Jn6E5cLfLSd6UTa+wrkEStx/WVK756iJcyI+kCTKlM0pE5XRxlJUfHu9dvCKSq0aQiTTpD/CYkT2Gp1IPOzxetUt6kb3uKpjDH++1V/rdoPN3/KU2x0kM576koNzgRsL9e1wqrBAlIEM6eyLII088GfksooIGchIAQEAJCQAj8JAL+84OfZFzMCgEh8GcQ0OvcuHblkZLOgE7rg49f4NQbTEzNIoQQK1VWMiU0Q+t7kzVT13BPmXR7v3Ri0lzHcB85Q5m6K3kEkb30eg88P4aevEcmH1ldrJSZSRff4N9tnA/ewfB1HkOsjgfPK/6piJ8uM2lNgz2KLFbtu+MMq/o3nZecxzxjLebuO8TYhlkxMzqgIVXmdBiekHtzywnnu/5Jmq/rEQ6fc0Ov0pA6cyYMKYxRXOGgVgdcqYLtoyRVaSoOY+/Fa5zatZxR7UqRRKPnyfk17Dzt7d8g4GjVcAmv3d1xD2d3e3uKbtb+ngWIf5NTygINifG7xCB9+B3GwDd5g4kSIfAbEwj4lfcbRyihCQEh8FMI+PmcoW/JjKRJk4ZUVqmpNtEFXzRkr9SE0lbBU+/InNPEq0iHf62JrbQ8vaoV2ZMmxiptGaYcfxm0GhFZ+5B1GmWlIa4yy9f53mBCyyrUqdONbY/8Qop88bUm/t90aJMfcz6yoX9Ziv5dkyolC9N68VX0mqRU79ScDJE91RbC4qf7B9l87Al+SjLi8+40dnXyGtmlSZuNQVs9sKryL83zWeL73okupQpRqVY1ShZqzOp7nsRLUY1WzXModFUhNIZ3qePO5q4UzlubmU6P8I0d27jSpdYkwSppNB0NT62UCQEhIAS+goA0EQLfioAkNN+KpOgRAkIgNAG9N2+fPeHJ06e8+WRGyizFaD5wBRuXtSCFOqqJd6Aqc8rar2fNiCYUSJsIjU5FCuXTz471cmOiiKhMTIxn5TLKLVaaOnRpXYC4Kj0vrh1k+67TvAr6fkuUzSMQsKDC8NUs6luJlKZvObd/G3uO3wPL/HSYuoVxTdMrayLRjTXAhF7Hx7dPefJEYWfcn+LuqUNjUYLRGxfRtXwm9G+usHfrTk4++ESqgk2YvnkBNdKYBCiI+KT3e4rzvvO8fnuRZWOHMHzaPt7EzkiTEZNpkiOiB/8i1ic1QkAICAEhIAR+BQJ/QELzK2AWH4TAn0MgcdXZvNLqMHz53LjrdPh4uvHopgvLRjcmi4UKdSwb5t16r8h4s7xDSmXSj/GlNivMtCvvjOVre2QylqGsIRRsMZ9zD9/yydOVmyfmYWPhjR4V8axSkEhjRuWpF/DT67m7tzOWalBpsjLc+Q16vQ+7hltjeKnUKWg8y4X7t0/j5HiEE+e30Cxz2Em8OnYlVj71NLZd3ztLkG8GHSZJWnHQwxedzo1p9eIZilCZZaDJuN3ce3GPs85HOHbqGo8fn2dWl+LEV3yJKFYwo9zY00a/7zv2Jm6BoVz11ip29aF33UdmNfa3ZZGxJtP23+DZvQscO+LE2etPuHN2JS2LWhr9TFBqPPd9FN6fDtAwuSHB0VCw/0F8FTbPzo0ih3laWsx14dnLh1w+eRTnU1d49Pwmy/ra4G/BGJIchIAQEAJCQAjEKALKr9sY5a84KwSEwPck8Mvp9uP87Fbkz12AOl1GMH32DOw71qH36rvo1AkpXrUMcb7IZw1JMlpTskwprHMkJ9YXtY1c2DReWgqUKIVN4ewk/paKw5jVkDBdXmxKlaRgtqRKWhRGIMoC80RpyF3ElhKFc5I8riZKeREQAkJACAgBIfArE1D/ys6Jb0JACPzZBHTe51i74jRu72+zZdYwunfuxvC5B3nhF5tiTacwtFlq48rEn01Jov9ZBMSuEBACQkAI/BoEJKH5NfpBvBACQiAcAupYRRh37Apndq9mzpQxDB00CPsxM/mf81Ucl7UgrckXfj8lHBtSJASEgBAQAt+dgBgQAt+VgCQ03xWvKPcnoOXhmcPceK31v43gqNfe5+Bm5whqIyvWctNxM6ef+kUm9FPq3t87gcvNd//Jts7zPi5Hb/wnHTG5scrMioKVGtOhxwBGjB5Bo6IpSJk21Td9XCwm8/mevn/9e/J7eiW6hYAQEAJCQAiEJvB7JTShY5O7X4aAN3vGdGHlWe9IPdJ5nWL6gMVBMj6vLuFy+U00/jyvN06zhrLlYuT6gxT/sAstj/43klErb/4ni94vtzO49/IIdei195hSvzpzLnhFKPN9K7Q8u+jMjbeRJ6zfxoev72u99jar7HvQpUsXunTtSo8+gxg9ZSWnHkefm177mvPHLvMu+L/R+cqwPLi2Zw59W9ehfCkbSparwb/9Z+H8MPq+RG34v/dL8HvSnXWdqjLygFvUZkVCCAgBISAEhMAPJiAJzQ8GLuaiS8CPc/O70aLPGl7+58ljZDa1+Hj5RCNpikzHz617sWsSazz+pnqeL/sm+rfyWu93g5nt6zN63aNfmqPe9zmH1+zGzTIL2bJmJUOKOLhemE+94tVZdtUnWjg8ry2iba2e7Hry9auB2o+XmNygGNUGHCC2dSMGjZ3C2MHNyfZpG01LlGPykbfR8iUqofD6xc/HC9+vyjsTUK5edraOmMVtP31UpqVeCAgBISAEhMAPJSAJzQ/FLcaiT8CEYkP2cmFrZ1J8x1Gq9djGP3nbcORTzJyk6XUv2LjoOOW7NCe15ud8n0RlkovRR+6wsEOGX/4L+ip1YmwbdqKrskLTvfcQJi3bzew6b1m57BS+0RicFnkGcPzRDhqlNfxJ5Gg0+ExEr3vDxl7NWavuycETGxnRuQHlShTB5q969Jm+iz3zO5I/XdzPWn3dbdh+8WRVq0IM3O7xVQqTlO5CXfNNrDn66avax/BG4r4QEAJCQAj8wgS+41TxF45aXPsCAlq8Q65g6HThfAqvU1Y5vD8rD68s0KyiQxd4HfFZr1WhVoeXaETW3i+0v/i/tMon0z6ffTKt8/PikxKbFi3enh54evoYYwgpq/PzwS+Urzq0n+nxtxDiGC6jEPXKpS5qJShqFMnIN+2b/ey7U5iqZeMbBfVab7x8gh3WhatEF6K/dPj5+BnjNiowHHTa0PdKmZ+3F2E+2df54OXtD0OrUhN+V+nC6FLUEZKx4d6wh1dmgBAcjUEq5O4X7b4O2Sr0tTlJkybAy8OTMCMtHA4oY0WlDv6xGcpnhXXEvvpb9byygImH8jB6disymH+egGrIVrUZ5dJ/vtKmC2fMaUPHHoHtoH7R+eHlaehDvdLfnnh4eobpz6jGpEqTjvr1MuG4yZnorWf5xyxHISAE/jQCEq8Q+PEEgn8z/3jbYjEGENB6rKd+vg4s22hP9fypiZ8wMUmSZqHKvzM57+o/mdV5OdO1UF22vAmezum8z9CnRHXWhHg058OTHfStWYBk8ROS2DIpucu0YdmJiL8j83pda8p13k3gN2M+3t1Kn5rWpEpsiWWSVBSvN5xjz/wI+dJ6ONGxQDnmXwv+vF2vvcWICrZMPe0VQlTL+Wn1yJqjPbvu/48mOTKSs2hvTnp5c3BQGZqPXUXfijlJmVqJ4aEvPi+dGN28NOktEyu+JyJTkaYsO+NO8Muba5vtqJo/rbE+YaKMVGo7m8vvQ/rnyYW1/amQMzVWSRKRKEU+WozcS8i/lRAyxkQJEpGzlMLonFvYyTb+rw9nT/Iyuy15Y/tPjl+vaU2ZTotYbdeAPCkSkFBhlTJLaXrMPo57QPfovE/Sq1htJq4eSrmsKclbcybPtHrcr2+ga+U8pLBKQsL4KShh4Pvc4L8H23sUp8HYSyGSEy1XZ9Wjtp2LsrLhyZIm1gzbG/jJf0gWliRJkp5yTcfi8sKgy+C3N3v62tBxySvDTcDuw+Gh5Wgz55Hx3uvRdnr8nYsklpYkTZmXtpOO8T7Af6OActBGu68V4cBN74f7q8c8evSIB3cvsX/ZEPqu9KZesxIB/5+LjkeHp9DYNguJEyl9nSg1ZZrP4PIHvVGD1mMj9fN2xNm4oudjHCstxm/Arm5+kiZOjKVlRmr13cIL/7eGsU3wQcvN3YcwLdeIUolVwcURXEU25qLzvoTgfvG8OYuKWXPSe+stFrTPRcaMhRhzSEnidK/YM7E1xTNakUgZK0lSF6LzrFME9mRo19SkLF0M3dmjPJDHzkKjkTshIASEgBD4qQRibELzU6n9Yca1r//HyHGPaTTnBC/fvePFzS3UM19Lq6azeaBMhKOFQ/+eFXbj8Ks+k4vP3XB7c4ul7eIx45+mrL4VnHxEpEv77gA9aw/gte04Tj9xxfXFaQYXfMT2fXdCNdFYlKJlPRX/W3FamWj7V3lcWMdeXQ3qFIrlX2A8arDuvYPH95dQPUNdNj18yYPLMyhursHCwoRD81eQvN9eHr3YS7MMpnx8cgddwcE4f02qowAAEABJREFUPXyD+7snbOufgLkD5gXF/3zvQBoMvEjVyU48c3Pn1d2dtEm9n6HTTiuf6RsN8mznADrM9qHn5mu8dnvHA5cppDvRlx4zrxoTBe1nMb57e4/VfdOzadAM7oaLSMebe09InDkz5v4mlKOeGxuGsfB5eZaeecq7d2+4sLkTHsta0G3udaMdlcaC2CbnWb4SRjo+4NruHiR/v5eeysTdsu067rx2w/X5CQYVPEf3FtO5r41DhdY1ebx5Ndd8/Sf2eu1dNv7vHdWbFcFUsRpyC83CjVf399M+nSP/1hvNFW//9iHlw157s3/CMG7kncYNxZf7zsOxOLuHq+9Dt9VEu6+DLRj/gELLivz111+UL1+Jhj3Wk7x+P+rktwgQ+sSTO+8pM2w3T1zdcX3iRNvYaxg9/4aRXYBQwEltHCv7p03As/Yybr95x/Orc0l2oB/T934IkAl58uPp4zekyJghDLOQUoHXUY25L3lfxsnRnSNP7jG9TjYlkbzPyxfXsKsQB/2np9z/mJdxB+7h5v6Ou0eG4LFkIOsieE+ap81Gctc7PAp3PAZ6LmchIASEgBAQAj+WgPrHmhNrMZKAOgcDl8/hn+Kpia2MGLNEuWk1ZQFV3Rez7qR3NENSUbbHMia2tSG5hQaVJiGFmkxkdmsfli88EZR8hK9Mx6PN87lacBQz+5YnZRwVKrOUVBu0iHEts3/WxITCLRvitX0FZzwME2Bvjq7aRZaG/5DRRPWZbPi3Go0JOWr0oetfaTALEEls3ZqhPf4mqfdjLpw8z+uE2ZQk4B7PlImdXveajbP3U2nsYjqVS29MLswT56C+/XJG1k6Bwape+SR843xnCjevQpwX53A67MT5B2psGttya+MWJTHShhNjIvJXH8rS8fVQQg7wJORJWVVx9yBuwoRoQhRb5u3Kwjn/Yp0qLmqlJmmehkxd3Jbb8xdyyZhQaNCYJKZ+30HYpDKkQgrfTYu5nasppSxfcdrpMMdO38eimLLK82oz+275YVGwCTXi72GL8yejJc9rmzhiWpsaOUKnM/pwWJjEy0KDkYtok2AjK/d/NLaP/KAibvw4GB7381VWAuJlqM201aMontBAMmRLky/ua5VJVux3XeP27dvcuf+Mlw+289eTkdT/dx3+C4wWlGg7jPYV0vLx4SVOnVcSxhzpeHv3AX4hTQdcazQa0lfoi33TfCQwAfPk5WhSLTk3L/qvNAWIBZxUxLYww/PjhwhX3AIEjafIxpxR4Bu8L9UWBeho34OSqX25d/EUl5/GI3sGDx7cVwa20chnB1V84mk+8tHL8N76rE5uhYAQEAJCQAj8JALqn2RXzMYgAqbpbSiayTSUxyqTjFjn0fHgrneo8uAbLTpt8B3q5BQrnVmZXocow4QshXLjdvdulAnNw7vPyFy4CIGfo4fU8vm1eYYGNMp+nA27XfH96MjagymoWz+dMrn/XDKiezXJ06ZRvAuu/3hrPe3LF6NKazvmr93GvoPnefFJiVER0Wsfcf9ZKgoWSaDchdwSUqpkXmPMej9F5uFrjiwfw4gRI4L2cYtvkCxjQvz0OiKKMVnpEmQ1/Xwyb7CjInZsM+P3YYKnl2qy2JQmzWfJW+xM1mT1us9jH0M7lIQyGanTmOD/8uPhvUc8OLWCUSF8GzlqEY+tMhBHSSpUmsw0bpqN/asO4KlM7U+vO6gkiQ1IqQntV0QsVEr/W1sn4vG9N/4mwzlqtYEDxozSgxfRMtH/aFetHOUqNsBu8cmgR+ZCNv2vfW2aICetJ3Qn0cFVHHPTKap9uLSmJ2WLlKeD/WzWb9vD4QuP8dEa6pTqMJua9LlyESeoXEXCeBb4eIf3vjAjp3UOHjg7GR/xC2oSwUVkY87Q5Ovel4aWwbvO5zZLulakePmWjJq7hu17DipJjQcRhqv3UliYYRbueAzW+7VXz86v4+fv4oP0wa83Br72PSXthMCfQkD9pwQqcX49Ab8Xt7jnFjjZ9Nej17ny8LGOJElNUWbHmKi98fykI/Cl+/iAB69CtNG95e5N188e29Hx5sFTzJMmC5U8BOoIPqtJliwRz+7dVabSwaURXanUSanTqiTHV23m6o613C/4D+WTBU7eI2r1Wbkq5ETdlZWDHIjdbgsHtq5g9pTxjBxUi/Qa/zYqTVKSJnrJg3uff6rtw42bD4wxq0ysSJLEksYOOzl06FCofceyLmQ10UQYo+eN2zwN99E+NUnTpcDtyeMQXHQ8u3UzzPdNfF0f8FxlhaXSXf5eQ3CIJiS1siRblVHs+cy3g/tX0CyPGSjpYIY6TUh9ai2Hnh9nk1NK6tZKqZQqVSG2iFl48OD+OyyVfgQVJkq8Xp6eRjYYXx7cv/866F4dJxtNhs1n+wFH9qzsje+KNowP+o6OsYHx8G36WoNap8OA2O/NRoaOekm/7Y5sXj6XyeMd6FMjZ5g4jcaNBxUak+iPrWRVW1Pq1UKm/u9ZUKyEeOk+3uf2Iy+lxDXSMacIEOX70iAUxf5knT0L3Fqx8/A2ls6ZwjiHwVTOYh5hK7/3T3ilrI4a3vYRCkmFEBACfw4BiVQI/CIE1L+IH+LGL0xA576fEZ3ncc09cB3Ag/PLBrDkZWXqlI6NyjQ9GVM95Oj+J8ZJml7nyr4Jcznu4Ydf4HM6+k+sH96FVRfcgiJ9d30lA6Y9oEbT0himzEEVYS7UZKxVn1jbhzL98HOjDdDy4MBcFh14GkbaUJCkfHOKPVlA5ynnKd+sMnENheHtag1qrScehjlkePVKmV7nzYePPmg0auXOsHlwZtFinF77KCsroFKnolajbKwZPIoTLwMD9uHOrmEMmH/R6K9KnZoatdOyym4c5wL+mIJe944jk1vRa9FtRSa8GMHz8R4G91qA8bv5hH3FK5gfs8snuBvw3RbQK3aHM2DeOT4GiOs8brCoz0xUtZpiba4KKA15UmzXqI5+iz1zj79RfDHU6Xh5ahot287nsWGmrxSZJKrIP2UfMn/wHO7n/YdSicLqiojFzS1DmXquMHX+TmDQRIbMKbnqeAD/nFfHs8OTmH/oDVo/X/S6V2wa3J7pR14afTFNnIqU8X1wfeuttA27RbuvwzbF8/kJZnQbx5OiNSmmxKP1/sBHXw2BXa3zuMqiBfv44KP4FU77Ly3SWJTCfmZDHHtUo9d8F0L+X6QfHyh9XfdvWjvsVxhEPuYMdqN6XxpkQu9qNBodnh5eAcU6vN9/RKfRKCmmf5Hb5SUs2fsU36Dx5F8eePx49jxuWQuQOVbYvg+UkbMQEAJCQAgIgR9NQP2jDX6FPWnykwloklWmSrad1MiRkYI2ZSiWKzsNZpswdJk9BZQJskqdkn/6N+XCUFsK2JbCOkchJrytRL3cWjw99f7eqxNQrWluVjTKR5b8JShdIjd5Kkwjfb+ldLOJ4y8TyTFW2qbMnvU3e9oVJnuhUpQumpPSXXajjxd+qqKOZU2zevF44KUkXSVjR6hZHasg5ayv0NG2JH/9PRBnrwB/Q7RQqZNRv3NVDnUrhHXJshTPW4Dep7NQIpmHMvk1CKrJ1nIao8tdpmmBrBQpXZpC2TNRZcQrav5T1PjIGcoxd4cZDCpwlFq5c1K8TGmss+aky56U1Kqa0bgC8HmMJYvkIJutHdoa9clsRrivWGn+xsb8ILsvBE72FV+qNyXB1n/IniEftmVKkCtbeTZadGPGMFtihasFYmf6l9kTi7CmcT5yFy1DyULZsG68nVz1q5Eq6LEyc0q3rMKD9Rcp9U9p43eFwqpT7IdkUaYcNvmzUnnYK7ounUgZJWlAiTZT415UeDWKovlssC2Uk3L9XlDrn3z4eHgqCWIS8hZNxOqmBchTrLQy3gozy70RraslCmtOKVFHs68VUfS+1+ldLAkJEiQw7mkKtuRAnLYsWdzGGKdZilq0r3qPVgXyU6qsDfnyN+NmLhvMP7oTmKoa9PyXPUVZe/Zs6Y7n+lbkSpONoqXKUrJwNjIV7s7dAmNYPrWawiBZFGMOonpfhvXRjMIVCrKjTykltgrKipc36eq2p8C1PhTMb0sZm3yUaOlC3nIp8HjvS9iXJ047T5CjQlnih62UEiEgBISAEBACP42A+qdZFsMxhoBKk4jKQ3dy7epB5o0bycwNp7h6ehH1cwUnIsnL2OF8zZnF48aweM9ZDi4YyPzjx+iY01SJMw7tN11j+fAR7L16mV2LJjB6yjrO3TnDpJZ5gibZGouGbL21SJH335I2WcnxBdUC6tWkqzCU/devsmvBWBxmbOPila20LZpAEY7Dvxuv4lDFQrkO3Hx5/tSd4k2akTOS5/0NKyft1pxg3+JxTJjdh2LmphSzO8S6PlmVaXegLjXpq0/g1NWjLBg7klmbXTiyciIbzm2kWnyVUciQ9NSw38b1a4eY4zCK2ZtOcfnEIobMcGTnyKL+Mpq0NJl0kBsXtjN1lAOL9lzmwr7RlEquMdajWAwZ45hpGzh38ySzB8zA6ZRDgEzok0qTmcaNU7Fl9k7cjVUQJ3EJHAy6Dyxm7Mgp/O/MbQ4taE0WJfk0iKhMcjHG+RCtM5kabgN2Ddlqj+P4rQtsmjGa8XN3ceXmAfpWTKl4FSCinOLmH8ylj9foV9xcuQvcQvMPxWK0PZNXHOPqhbW0KhyckGgSlmK80yUOrZjABMXWKZeFDJ15lM2D8yhK1WSpMZbjt8+zbpoDMzae4fyhERQ2/lGA0LYUYWWLXl+rzUux4M47PN+74+7uv799foOdC7pR0NK/Dwy+N5jixKWjyxgzcirbTp5k6cRVHNvQwvj9rcAxWjK2SrFrQtixoiFfvz1sty+o1Ee0qUlaqCXzD9zg3oUdzBk7gnFz/sfVxzdZP7Ye/v8/jTrqMRfl+/JzVmqyNVvG2SNLGDt+Nu3+io1Z8irMPnGJA0vG4zB1Iy4nVzFl9VlmNU1odD4wXsONz8vtLDucgbp1UocaE4Y62YWAEBACQkAI/EwCktD8TPoxzLZZoowUVlYyCuVMEZBkhA7ANEE6rG1syJ8hUYQTHpUmAVmslU/li+bCKmCCHVpL5HeG9pkLlMCmSDYSmkQs6+e6m+V7rKjbOFuEvgS2NiRsOYraUDCzpbKOElga9myaMD2FbGwjlTPIWNuUpEiu8BkZtMZJmpWitjYUiMBeYIy2xXNHg5GarM16kf/yJJaeDXyUyGDFhCSZrLEtWZRsyWMbCqK1q2JZkaOIDcULZYmUb3SU+bMoRdE8qY1/He/zNipNfDIpfVm8UEbi++cToUTU5smU1SIbiuROFW77QOEv6evANpGfNVhmKIiNbWEyJA6Z9EXe6mtq4yTNQsESJSlRKAdJzMNqMDCMasxF9b4MrVWDVdYilCgc3L8q5T2Z2bpEqLLQbQx3H9g7egra+n2omDSSN55BNCbt4qsQEAJCQAj8FgTUv0UUEoQQEAJCQAh8dwIqlQrVd7ciBoSAEPgVCYhPQuBXJiAJzV50XMcAABAASURBVK/cO+LbFxPQ+91k7fgR9Gw+hOdlO1E17e//abLGwpbR65fSIHdE35D5YowxosGf2Nc/r2PiUbrXcmb1Lxyt/xT05/kploWAEBACQuBPJPCLJTR/Yhf82jGrTLNTq9XfpPq+T97w7V5+eHl6kazSOJZPqfbHfHk5QcaspIilInaOytSrkIHfP40zjJg/s68Nkf+M92X89FlJ/RWPiRr8lV0ICAEhIASEwPckIAnN96T7G+hWmxWg9YD6pNeoiAkvwxfeW9o7MKRLNTLEiRk+fzXXcBrGs25Kz3o5ovzeUDhNY1zRn9zXMe19GeMGlzgsBISAEBACMYqAJDQxqrvEWSEgBISAEPgaAtJGCAgBISAEfl8CktD8vn0rkQkBISAEhIAQEAJC4EsJiLwQiHEEJKGJcV0mDgsBISAEhIAQEAJCQAgIASEQSODnJTSBHshZCAgBISAEhIAQEAJCQAgIASHwlQQkoflKcNJMCPxIAmJLCAgBISAEhIAQEAJCIHwCktCEz0VKhYAQEAJCIGYSEK+FgBAQAkLgDyMgCc0f1uESrhAQAkJACAgBISAE/AnIUQj8HgQkofk9+lGiEAJCQAgIASEgBISAEBACfySBH5LQ/JFkJWghIASEgBAQAkJACAgBISAEvjsBSWi+O2IxIAS+iIAICwEhIASEgBAQAkJACHwBAUlovgCWiAoBISAEhMCvREB8EQJCQAgIASEAktDIKBACQkAICAEhIASEwO9OQOITAr8xAUlofuPOldCEgBAQAkJACAgBISAEhMDvTuBbJzS/Oy+JTwgIASEgBISAEBACQkAICIFfiIAkNL9QZ4grfxoBiVcICAEhIASEgBAQAkLgvxKQhOa/EpT2QkAICAEh8P0JiAUhIASEgBAQAhEQkIQmAjBSLARiHgEtdw/MZ9yYMUxbe5ZP3zUAHc/ObGXZkiWs2X31u1r6Hsq9Hh9i9rgxjJ2whmse+u9hQnQKASEgBH4aATEsBP40ApLQ/Gk9/svF68e5VXZ069KFLsa9K917DWLk+NlsOfYAryj89Xl9hGGNKlDz3zlc9/xdJqYfubR9Kt1b1OXvMqWpVLsp3Yct5NRT7yhoaLm1YzaDBw1i+pITeOqiEP9P1X7c2DiKNq1bM2j8nnA16bWP2ejQM6Bfu4Q+d+3H+gs+4bb7EYXe9/cwYehg7OwWcfmDNhyTOp44jqPeXxXpOe9cOPXBRXrdG3Y7/EOFim1YdeFjcMV3vNL7veTo6vF0bVqDciVLULJcDdr2m8Hhex7f0aqoFgJCQAgIASHwaxL4DwnNrxmQeBXTCPhx13Ets2bNCthnMn3KGOz6d6ZOqVz81WYNz7QRJypu++czYf0Bdiwdz4aTUaU/vz4bw+R4U68KlKjVk+nLN7P/iBN7/7eK6SM60K7XBl5/1yTl2/LR615xfN3SgH6dFeo8e9YCnO94f1uD31SbJ7tnzmDzoX0sn7AoUs06j4PMHLeRA/uWMXfxiUhlv0Xlh5vraFU0L2Wa9mfmqu04HnPhmON2Fk3oxt8FSjDu8PtvYUZ0CAEhIASEgBCIMQTUMcZTcfS3J2CZoykzli1j4awx/FsuPSZ4cmL5IBYejThRSVS+DT1rl6HiP72oU8T812UUTc88zs5kyKxTeOhjkadyb6bMncmonrUp8Vd/5s9tjFWMfMeqSVWwDu3at6d9wN6ufSuKZzCNJpWfIRaHSh07Ur1UWZr0bBGpA2qLcnTsXZPSZZvQtnnRSGX/a6XW/TD96nVg+blXYJKcci2GMn3BAqbYtaZQSivKtBhM4+Lx/qsZaS8EhIAQEAJCIEYRUMcob8XZ35qAhVUeav3TjDadBjB9US8KmWnQ+T3n3i13fF2vcXDHdnbsdOGR2y22znXA3mED91UpKN+6F53qW5NQQ5Dczr3nePHuBlvnjWXkmDnsv/5OYefJrUNLGTfcnokL9vEw4LsTEer2M6wMaXl9dS8LJ49imP1Y5m9w4aW3oVxRF7DpPO5zYPVsxowYxZR5azh26z0hF1L83G+xZ9lURg6zZ9L87dxy0wa0DHt6d+Uq9311aMzy0nnSGHq078zgyZtxPjCaIomUAIOa6Hh78xCLp4xm+KjJLNl4jKeeQZWg1/Hi/GamjbZn1KTlnH7mG6JSqda+48LuZUwcOYwRY2ex9cQTwj4Apo0y9lBKI7xRk+2vHsycO5e5gfucyTSyNg/qrzD9amTvwe1jG5g5djh2wxyYt/4kb/z8jQT2WWA//2/uGOyHT2K981O0/iIBR104nPQBdf4nb9cLrJ3hEKZ97FQladenJ9UKJvEXxIObh9cyY+wIHCbNZZPjTTyMHW1GutIt6d2zIbksTRT0blx03Mn2HXu5/Fy53jmf0cOGM33FMV4F+O+vUMvTs5uYrvTRmKnLOXb3HY/P72XH9p2cuhveo2tari2bwLKryljWJKPVLEf2LB1B17Zt6TF8Eceu3Wbb9AakjaXyV68cfdyusX3JFEYMs2fC7PWcexrxhwOK+C+ziSNCQAgIASEgBL6EgCQ0X0JLZL8rAa33B148ecyDO2f534Lt3PDVolLHJ0lSCzyvLKVtnZrUrNOShpVtqdNpMFNm7eLmtRW0r12T2vUGcPCFNkiuVv0W1C5bgjodBmI3qBPVS1ShW5+G2P7dhgH2w+nbrjKV6s/mkVYf1OZz3Y+8X7J5QAWy56/Mv72HMmL4QNo3sCFPvkasueKfPfi82kOH4oX4+5/ODBo2lF4dmlCpZDO2PDbMXHU8dRxF2Zz5qNKyJ3YjhtOnfU2KWTdkw62w6YMBrkXKFCRWq9D6nGV4o8bYz93GlRehJ6F6nSu7hlchV54KtOk1BPuhvWldvwy1u2wxqDDuz69No3LJ+vQYMpyhfVoqPv3L/ldaY53Pi330LJ2LQlVb0tduBMMGdqFWieyUbDyP2156o4xeF3XsRsFoHfS8vHmQ1StWsCJgX73BGaW7ImT/8OMlxtUoQJ5SDeg60J6RIwbToZENpWtM566S7ASOh8B+rttxEMPt+9CknA0Dt7wwJpTR4eTne53hVcvQpNvgz9r7cWlZb2rWqEGHQVuUJOU1G7qVoUC5xnQbOIzBfTpSv7wtPZc9QOt7i4Wdm1CjRh0mbn2G3vcas9s3Vu7r0axeOWxrtGfICHu6tyhHjfabeGtMgrxwmVqXQsUb0F3po0E9W1A2X2Eq1q+jtKvN2I2PjDGExuvGob3nMXRR8jxt6NUyG6YhBGIlSEDwGqWOB7uHUDJbQWoqCf8wZez169yQotnz0nHBJbxDtJNLISAEYjQBcV4ICAGFgFrZZRMCvwSBpydHUTh9OjJkKURjh/2806lIbd2WJhXiBvmn87nNnXdF6OMwGbuelUihCf40OkhIufD7cJXrrtmpXrMYyU3VeL9zYeaUwyQtWYPK1qkwUem4fXApO2/6KdL+WyjdPf7Ga0NP2k9w5J0qBZU7jmTyhEHUyJVQ+cR/A31aOHDVR8uDDTNZfsWVuKlrs8DxMKsc+uKwci6105jg83Y7vVqM4fjLhNQdtpHjJ3ZgVzUD7+9vYeTgdbgaJ7aEeiUs35fx7QoTT6Xn+aVNDO9Yk3xpU1Oi4VhOGhMSHU/+1582I/fxWm9F+bb2jBvVlbr1BjFjQo0gXd4vPMn372gcelckucLI9f4mNux2VSbmL1jSpQMznJ8TJ1UpuimrO2MH1idbPC9OretO9zGn8FWm0vdW9Yo09iufrVIFGQ73QsvVbcNp2bw5zQP2Dt3mct3HP3kyNAnFXunXlBZZKF2+AMVrD2XVnmMc3jSSsilMuL5/EsuPfDI0Me6B/VyjdinSxlGj9XnE9mW7+KDEEDGnmsa2hoNeSdxMMrZmzPg+lE4dC11Qe0Nt8O7zfDMzFl3AS52S1jMOcnDDWPqPWsmYFulR8s9gwZBX+o9cOfeWgjVqUzxDPFR6Xy5uWsYxNx2f7ixUksmdvPBTxnihJtiNGUHr4nru3vMkmEpIZaD3e8GzV15KvQqrHHnJaKoKLRDizvv5Orq2nsipNzqylO6Aw5QJ9K6bl1iet1nYrTlzzniFkJZLISAEhIAQEAIxm0D0EpqYHaN4H0MImMZPQz5ra6wLFaX033XoYr+cnXtGUtAieOKmNs1I93nrGTegJ72VFZdspuEPYbVpVgauOcj//reLoVVSYNCQqmh/th/YzJatQygWS4NO+4ynj4IfxQqpu1fv8tzc6KR8mq4mX4MprJ09hJ59RrN6TV/ymKl4cXkjO896o9XplQkmeLxwYt7E5dw0t6ZkrkQYvHI9sIk9TzwxS5SJZKprHNh3Dr+kSYmt1vHg2D4uhpMUqDRpaDr7KJedVzOyaz2sU8cFv7e4rB9M244reKXzYP+6fbzUqshZczzr5g2j3+DpbNwwgqKWwY+kpSjYjsmT+tPfYRSNcsZTZsPevHj8HN/Xe9i4/wl6tRVtpmxi2uCeisxqlvYugYnem7MbN3D10xt2rjvMW13Ese865/0Fo0pFvBTZsTb0bcCeO3d64hs6JUBLSPaGfs1qGof8DfrybykVx9fPZtpyF9wM8sqk/s71t+jwn/YH9vOWzfuY3TY3GqX8w7PHvPb1iBYnjWk+uk2bSP++oxnWLJ/Sb3qM7ZVVoADX/E9axaJiUq97xZ55k9hwzpSi5XITz9DR/hLhHE0o3XUV+7dsZtfi9qQ1UeH76SlPX/jwdP8+znz0I27yeszftZzhA4YyZ+cmuhVMZByr4SgDVWzimPsb/PTuHcFpHZ+9dDzbtYmDL72Jp+ifsXk2A3v0YcLa1XSxToSf11W2bzijJK6fNZNbISAEhIAQEAIxlID/b8cY6ry4/XsRSJG/CztOnubM6RMc3ruJGcOakidx8CTdEK1GmfCnz2hmuIx012hSkTa94YGc2FhaxlEmiYZJdTpSKKsVJgkTKBNRZejrdeiUhISAVyjdejdeu3op02MNKbNkwSJAxjxDZtLENkGvdeXNaz2ZGvWks21aNNq3nNm5mBG9GlEsV0mmHn/P+1eufNKD1xtnZtnbYWdnh8OSE3xUVma837/lnaEyQG/okxnpijViyPQNnL57hflNsisTdR2PXA5z7dN7Xr/9pPilJkXWLEocoVsG3sVKlIREytKBShOf+PFMjMV+vr74ub3G1VuL2iQVGbPGN5aDiXKdDiVP45PrK1yV2KKO3f/xtQAFUZw0FG46H5czZzgTsB/fPxJrc0OG4t80FHulyOPaXKoVKEnTnqNZvfcCz9w88FW4KZkZXp4flfgVIWUL7mcTkqewVPoZdH6+imz0OKnViZTxoTZoIkGCuEHtP89nzFLXp3ePUiQ1VZKFK7uYO6Y3dUrkoq79MeMjYIqCcDY1KdNnUOiCWfJkWCpjT8lO8fXV4/7uI1plbMRNmpG0CdXGtmqzDGRKE8d4Hd5BpUlN/jzJlLGg5/GJjey6H5yMh5bX46qMPcV6u4f3AAAQAElEQVQM8VJlJn1AN6tM0pMlnYUSo453r94oSWHoVp/fvV7XCqsECRQuYfdElkWYftbn8yZyLwSEgBAQAkLgpxDw/036U0yLUSHwNQQ0mBrylCibqlB/8egO1q3SJCdz+gTKJ/Z+XD9ykEfGGa6OF46Huejhi8YkHRkym2FmVZ5xO89w7dxuFo3rQJGkpvi8u8CW9WdIkCmdcRJrnvgvpu4/jouLC8eP7WTrDiecHCdTKkF4DnpycnZn+sxy5rU3ysvgk0Y5g1n8hMQ3SUymDJZo0HLT6SD3jas8Wjw+ehllgg8qZeIafBd4ZZY8M+nim6H1vY3zwTuKFtDr3HA8eB5vvYr46ZR68xTRij1Q57c5a0L0qw8nVyzm8AtvMv01iUsPruDiuIF/CyQ2mtLrlUzAeGU4qIL6WaVSEfhSqaPLCUI0I6KXSp2EmiP/x6Ub59i2bDwtbVKi0rlzYvU6Lod4dO7z9ip1QB8rRoK905AmWyYM3f/6+lrmrb2Bl9ITjw5PZtHhV0HJ2ue6IBZlWzUih7kGL7dDDGrci21XXJWWStL88gRj69tSf+gOnvupSZk5nTHZfXPLCee7/omPr+sRDp9zQ6/SkDpzJiXR0nJjYz8q2pSj+9xzig+hLVo1XMJrd3fcw9nd3p6im7VZ6AZfdyethIAQEAJCQAj8ZwIBv23/sx5RIAR+MwLxqdapKTniqLl3eBClrP+mZrVSlGgyj8daNTmrd6Z2dlO8n26lddECtBh3mOc+5sSOpbylVGoSJ0uK5V9taVXECm+3I8ywX8juQ7tZOLQzzdsO5MCr2CTSfI5My9WVHanfcy6TupQkZaJEJLHKSMulV9GqzClUvwG5Y8Xm7w4tyB9PzaPjIyhr/Rc1KhUhW47qzD/znqheJgn/pkOb/JjzkQ39y1L075pUKVmY1ouvotckpXqn5mQwSRCt2KOy9fX1asxjmaFSFLy4sZmxI0fRp3kNRu57QchURqmOeFN4/RdOnyvW656xqkMpitYdw4kn3sSOHUvxT0XsJMmwDNOPn7cOe5+kyr+0LJAEnc99ZrTIi1WixGQuN4Iz7/yTDyJ4xS/ci5nDKyg29Tw6OZOaeZOR0NKKpGlKMGijMxtH16PNiJMkVfQ3z2eJ73snupQqRKVa1ShZqDGr73kSL0U1WjXPgVp7y/h/7Ow77siKcfO5YPhrAxHY/VHFKQs0RHZh8L3GwI8ax9/PjmgWAkIgIgLK7CuiKikXAn82AUvbIaxf0Y/S6cx5dvkA23Y688Q7ESWbTmbZgmYkV2t54Lyfi6/f4LJ2HEOGTsXpqSkFaozArmMuTGIVwG7dMvpUzsxzlyWMGDyCxYefkyRDTrKltyTsm09D8jzlqWSTASWPwu/TO1zf+6GJm45avZczb2hxzJQuiW/dl7Vrh1I+kwUvrjmyfe85nr+8wJYNx5XaqDYLKgxfzaK+lUhp+pZz+7ex5/g9sMxPh6lbGNc0vdGvqGOPys5/qTfBul1/Wha04tNTJ2aNsGfV+QxUsLFUkojo642Yk3P0lQRIej9x4cC5Fzy9sA6HwUOZc/AhibJUY9CkTmQ0MaReAYLRPKnNizB662qGNChK6gQm6FWJKdGoCzVzWBg1mJiYGs9hDxaU7reFIxvtqVkwJbFUWj66vuGDkgeZJchEja7zmNq/KBqLEozeuIiu5TOhf3OFvVt3cvLBJ1IVbML0zQuokcYElSYdFesUI0X8JBSuXZWsZl8eR1j/pEQICAEhIASEwI8nEGZO9eNdEIt/NgFz6i+8hVav5+GRfqQ2fs8gLJEEpcZz30eHz6cDNExuEiQQv+hIbinlvp+caJHehLBy5jRcZNCv49qmZsrKBMpkrzG7PHzQaZ/jUMUinDaB6s3IWccBxztPuX3+OEecTnHz6WOclncjv3F5RUO2BjO5+PQF966e4uixU1x/9Iwz/+tPgYQqoxLzNJUYv/Mqzx5dwtnpKOduP+Xm8fnUyx3XWP/5wTJfM+YfusWLJ9c4edSJk5fu8OL1PbZMqE/aoAmnhsxVhrHv5mPuX3ThmMslHrx8wu5xNag89QJ+Csu7eztjqUaZtGZluPMb9Hofdg23xvBSmWWgybjd3Htxj7PORzh26hqPH59nVpfixFfaGGRQUqfIYzej3NjTRlv3HXv7N/nsqDa1ZvJFN8W2LwfHlwz1J4YDRcP2l39NrJTVmX/qtsLdheOnb3Lz4mrWHH6NToljc/+cJC414bPxoKFg/4P4KrE/OzeK7MYkIyJOlcPp88/am8YKFZ952rosPfuQFw+uceLoMc5cecjDG9voUDwxarPCTLvyTonTm7U9MqGOZcO8W++N98s7pDQmiHGy9eaMlxY/74t0z29IS0Flmp2OS1x47PZJSUruc3B2BczfK2tQqtgkSRFewkvAy5xctez439nHvHp8jVPHnHA+fY2nL+6wdVoLsgb8EQ2LjDWZtv8Gz+5d4NgRJ85ef8KdsytpWTRQdxxK99/JM/fX7J1cncRBfR9gRk5CQAgIASEgBGIIAfkVFkM6Stz8eQRUmnhkzFecUiULk9nKPKQjxmuVWULS5yyMrU1hsqWKZ5zAEuqlJkGq3JQoaUuBTJZoQtWFd6PG8FfBitiWpEiejFiah/82VanjkjZPMWyK5SFNoljhKYq0zDReWgqUKIVN4ewkjqB5VLFHauA/Vqo08cmQrxjFC2VGWcT4am3/lVOwYTMs0+agqK0N1jlTG1fRguu+7Ervd4sp/5QgX4Eq9Bw5lVkzHGhXuyubnnkSJ3Fp/ioTPxoK1cRPmZ3CNiUpUSi7Mk7Ca6IhYbq82JQqScFsSZU0NTwZKRMCQkAICAEhELMJhD9TitkxifdCQAgIgV+awPsz61lz6jmvb+1hql1PunQbzOLDD8EiK/9OmUitlCa/tP9f55y0EgJCQAgIASHwfQhIQvN9uIpWISAEhECEBBIUG4LL7fPsWDWfyWOGMWiQHeNnrcPl6gWmNssajVW8CFVLhRAQAr8DAYlBCAiBLyIgCc0X4RJhISAEhMC3IRA7aR6qNvmXngPsGT16OH07NaBQ2tjfRrloEQJCQAgIASHwhxAwhCkJjYGC7EJACAiBb0JAx/OT69l2xu2baPvVlHjdO8I25ye/mlvijxAQAkJACPzhBCSh+cMHgIQfXQIiF7MIaLm8YQTdunShS9eudOvRF/vxC9h/+Q267xqIjod757LK8BfZvsiOB9f2zKFv6zqUL2VDyXI1+Lf/LJwfen2RlsiFtTy76MyNt9rIxSKpfX9iAWOXXohEQqqEgBAQAkJACPx4ApLQ/HjmYlEICIHvTsCPh0c3c/RJIrJmzUqWDMnh5SH6VSpIq1mX+fop/bd3XPvxEpMbFKPqgAPEtm7EoLFTGDu4Odk+baNpiXJMPvL2mxjV+91gZvv6jF73KCip8/Pxwvd7wPgmHosSISAEhIAQEALRI6COnphICQEhIARiGgE16Qo3MK7QdO3eG/tJazi4qSUXp8zklJf+lwhGr3vDxl7NWa3vxoETGxnRuQHlShTB5q969Jm+iz3zO5I/Xdxv4qvKJBejj9xhYYcMAX9a3JNVrQoxcLvHN9EvSoSAEPg6AtJKCAiB/05AEpr/zlA0CAEhEEMIxM+WlRQfX+Hm97nDOnRRPIum04ZdytAqKxw+AcU6Px/8wtOh88HL0yvcOs8rC5h4UEk05rYmk7n/f8Ya7JmGbFWbUS79Z/9JkE4btMISLKvF28snuFwJJjxXtCo1akMup/Mz+uSr1ePn44mHp2eYlZrw4g22J1dCQAgIASEgBH44gQgNSkITIRqpEAJC4HcioPN6yOZRc7mbrSjZA/6YmMf9nQyoU4RUiS2xtLQih21z5jm9CEoM9LrX7J/aDpvMSUmUODFJUhei86xT+K9p+HBwUBmaj11Nv4o5SZm6Omse+oZCpv1wnnG1C1G15/947mfIJEJWa7m5+xAm5RpTxlITsiKcax2Pj86gWelsWCZKTOJEqSnTfAaXP/jr1Hqsp36+DizfNJwaBdOSKJElVsmyUa3jXC69C8i48GRJE2uG7fXA8+YsKmbNSe+tt1jQPhcZMxZizCFPIo83HLekSAgIASEgBITAL0BAEppfoBPEhV+MgLjzmxDQcnByFTJlyECG9KlJmiw/Iy5aM2FedzJqVGjdHeldqy/Piztw+okrrm/vsb5vBla3qcfc8/5fxtd/esztdzkZs+8ubu7u3D40kA+LB7LuliFxUWNhYcKh+StI1m8vj17spVkGUwJfvm+PMaRWc07mn8z6OY1IY6YKrAo4+/H08RtSZspIcKuAqjCnTzy64YrtkJ08dnXH9bEjrWKtYvT8G0HJl/bNVkaOe0TDWcd55ubG8xubqGOykpZN5/FIWYkJqTJOju4ceXKP6XWy0XHJfV6+uIZdhThEHm9IDXItBISAEBACQuDXISAJza/TF+KJEBAC35SAhpIdVnHs+DHmtcxGjgZLcT4wjZrZYytWdDzarKxeFBjJzL7lSRlHhUodjzw1hzGvT1JWz96vyIDaoiCd7HtQMrUv9y6e4uqLhOTM6MGD+4aEBjQaE3LU6E3Xv9JgZmzhf/B4tZ/uNbryus4yVg4vj2W4P2lVxLYww/PjB/zXWfzbhn+0wObfYbSvkJaPDy9x6sJzrHJl4O3dBwQ9PafKzoBlc/ineGpiK/bMEuWm1ZQFVHZbwJpT3uGr/aw0qng/EzfeykEICAEhIASEwM8moPza+9kuiH0hIASEwPchYBYnESlSpOKvvqMoeGE4MxzdAwzpeHjnKZkLF8EioMT/pCZ1oQLoH94x3up8brOka0WKl2/JqLlr2L7nIJefeqDVGauVg5rkadNgolwFb3oeuqzn4Ntc1KqamzjBFZ9dmZGzYA4eODvx7LMVlM8ElVsfLq3pSdki5elgP5v12/Zw+MJjfIIdwTS9DUUzmSqywZvKJCPWefQ8uBO9hCbqeIN1f4+rZ+fXIbsw+F5j4HuM2S/UKeJCQAh8JwKS0HwnsKJWCAiBX4eAxqI4A0basrGfA+c9DeshapImS8ize3eDVzgC3H1//wF+lsmMd0/W2bPArRU7D29j6ZwpjHMYTOUs5sa6oINKFXTpf6FSVm1msqYv9K/Wis23PvkXh3NMVq01pV4tZOr/ngU9OhZSTPfxPrcfeeH3ZiNDR72k33ZHNi+fy+TxDvSpkTPgr5X5t/B7cYt7boHfl/Ev0+tcefhYS5Kkpv4FURyjFW8UOqRaCAgBISAEhMB/J/BlGiSh+TJeIi0EhEAMJZD87yH0yLYb+4mn8VFSgUy1GhBr+1CmH34elEx4PNzGEIcTlPunohKlDu/3H9FpNASmLO+uLGPp3mf4+hqSIkUkgk2likWBNotZ3deUITX+YfWVj+FKaixKYT+zIY49qtFrvgsh/8/Ljw/2MLju37R22I/W+wMffTVo1P5qdJ7XWLJwHx98ARcOqwAAEABJREFUfIMeV9O572dE53lccw/0zYPzywaw5GVl6pSO7d8w1FGNRqPD08P/+0IoFL423lBq5UYICAEhIASEwA8mEPDr8QdbFXNC4BchIG78OQRU6qQ0GtUT72X9WHbFh1hpmzJ71t/saVeY7IVKU7ZkAXLaDMas1WIGV7NUwKhJV7c9Ba71oWB+W8rY5KN4i+PkKZccj/e+Sn3kmwoz8rWYz3o7S0bVasjis+/DbZCirD17tnTHc30rcqXJRtFSZSlZOBuZCnfnboExLJ9aDbMUtWhf9R6tCuSnVFkb8uVryo2cNph/dA9aYdIkq0yVbDupkSMjBW3KUCxXdhrMNmHoMnsKmKvCsW1G4QoF2dGnlKKzAuP3ev+neJGXEBACQkAICIGfRED9k+yKWSEgBITAdyQQi2rTz/G/wXmUtZhgM+bpW7Hn7mH+zW34Cr+SsFQYyv7rV9m1YAwjxi3n5M0LzO1alLgBTcySV2H2iUscWDIeh6kbcTm5kimrzzKraUJFwoRidodY1ydrCBufl5mRu8kCrt3ZSWvr+Eqb8DY1SQu1ZP6BG9y7sIM5Y0cwbs7/uPr4JuvH1iODkoyo1MloMMWJS0eXMWbkVLadPMmSias4tqFF0HeAVJpEVB66k2tXDzJv3EhmbjjF1dOLqJ8r8Fs8cfh341UcqgR+a0hNtmbLOHtkCWPHz6bdX7GJPF5I2mQlxxdUCy8IKRMCQkAICAEh8NMISELz09CLYSEgBH4FAipNAjIXKEHJEnlIbqEJ45Kx3roEJQpnIWHob/+Hkf2vBXGSZqFgiZKUKJSDJOafa9NgmaEgNraFyZA44u/EmCXKSGHbkhTKmYJYn6sIc6/BKmsRQsb2I+MN444UCIHfhoAEIgSEwI8koP6RxsSWEBACQkAICAEhIASEgBAQAkIgiMA3uJCE5htAFBVCQAgIgZ9JQGWanVqt/iZVxAs3yEsICAEhIASEwO9KQBKa37VnJa7PCci9EPhtCajNCtB6QH3Sa1TISwgIASEgBITAn0ZAEpo/rcclXiEgBIRAlAREQAgIASEgBIRAzCEgCU3M6SvxVAgIASEgBISAEPjVCIg/QkAI/HQCktD89C4QB4SAEBACQkAICAEhIASEwO9P4HtFKAnN9yIreoWAEBACQkAICAEhIASEgBD47gQkofnuiMXAjycgFoWAEBACQkAICAEhIAT+FAKS0PwpPS1xCgEhIATCIyBlQkAICAEhIARiOAFJaGJ4B4r7QkAICAEhIASEwI8hIFaEgBD4NQlIQvNr9ot4JQSEgBAQAkJACAgBISAEYiqBH+q3JDQ/FLcYEwJCQAgIASEgBISAEBACQuBbEpCE5lvSFF0/noBYFAJCQAgIASEgBISAEPijCUhC80d3vwQvBITAn0RAYhUCQkAICAEh8DsSkITmd+xViUkICAEhIASEgBD4LwSkrRAQAjGIgCQ0MaizxFUhIASEgBAQAkJACAgBIfBrEfj53khC8/P7QDwQAkJACAgBISAEhIAQEAJC4CsJSELzleCk2Y8nIBaFgBAQAkJACAgBISAEhMDnBCSh+ZyI3AsBISAEYj4BiUAICAEhIASEwB9DQBKaP6arJVAhEEzA5/VJlk6eyMTJK7nopg2uCHWl46nLKiZPmMCMVSd5rwtV+Z9voufDfzYjCoSAEBACURCQaiEgBGI6AUloYnoPiv+/KQE/Hp9cy6gezaj6V0lKlCjF39Ub08N+AUfvfvjPMfu+OMTUgf0ZOGgmp15FlKnoeLx/Hv379WPC7IO46vX/2W5IBdHzAdxu7GRcr5bUqliWsn/XpmVnO1Yde4xvSGV/wLXe7zILBnSjS5ceLHZy+wMilhCFgBAQAkLglyPwizokCc0v2jHi1p9LQOd9i0XtbcldoglDp61k16FjuLgcZf+OtUwb3o6/8pdi4rGPfwAgJaHa3Y9SRWsxYMoytu47zOH9/2PZ7JF0bNiLvc/9/jMDn9cnWGJcqVrBedeIVqr+s5lvokDne4+9ixYwa9YcDl3+SERp6DcxJkqEgBAQAkJACMQgApLQxKDO+oNc/YNDfc+ugf/QacFJ3utNSGvdgEHj57BwwUyGd6tNtkQWFGk0iKbF4/72jHS+55kyYAFX32tJlKkSAyfNYfrYXlQrUo5hq+dSJYXJf2bg+9x/pWrAoBmcfCkpwn8GKgqEgBAQAkJACPwEApLQ/AToYlIIRETg072VjFt4AR+9mlzVpuLovJbRfTvQpm1n7KZt5tTZi2yaU5/kmpAatLy+upeFk0cxzH4s8ze48NJbH1IAvfY1JzbOZuQweybP38EtJUkIJRBw4/PqPGtnjlb0jGfpzqt8DOcxM53HQw6vm8MY+6EMd5jB1lPP8V/b0PHq6mF2bN/O3hP3eX1zD7NGD2PyxmtG7dH1wSisHHQfr3Llrgd6TCjVZgKjenWga/9JbD95kN6lLVHpXDl/cCfbt+/g2DXXoBULnfdDju3czvYdB7j+Wqto8uDm4bXMGDsCh0lz2eR4Ew+djueXD7HH+Y4xRr3OnetHd7Jj5zEeeviz0+vec+XACiaNGsaIcfPYfzXYhq/rNQ7u2M7Oved48e4GW+eNZeSYOey//k6x58mtQ0sZN9yeiQv2BelTKtB53OfA6tmMGTGKKfPWcOzW+yC/DfVftOvcuOioxL9jL5efK9c75zN62HCmrzjGq88Wr/zcb7Fn2VRG2o9i2oINnH7o8UWmRFgICAEhIASEwK9MQBKaX7l3xLc/jsDLQwc5+9EPjVku2g5rS8ZYKiODN1f2sGrFCrYeO86+NSvY4HjH+B0Sve4lmwdUIHv+yvzbeygjhg+kfQMb8uRrxJornsa2Ou9rTK5dnJINOmM3Yji929egVN1Z3PcLvSLx4cp8qlvb0qTrEEVPf1pVL07TuVdCTbjfX5xNlVy5KdeoE4OGj8J+cDfqlMhPq5lXlKTGj7MLelCrRg0atWxCZdvqdB0yijV77hJdHwjxUsdOSQpLM6XEj90TGtNi0Bz2nn+Oj1Ji2FRqNVeW+tv7p91cHmr9E5HXu0dTp0ZNxYdZ3PR7xYZuZShQrjHdBg5jcJ+O1C9vS89ld3Ce2ZmGnZZwz1ePzvcW09vXpnbdvux/7ofv2yMMrJCXAn83p8/QEQwb0IHK1gXptPiGEid4XllK2zo1qVW/BbXLlqBOh4HYDepE9RJV6NanIbZ/t2GA/XD6tqtMpfqzeaT45vNqDx2KF+LvfzozaNhQenVoQqWSzdjy+LPswxBcNHad71Vmt29MjRr1aFavHLY12jNkhD3dW5SjRvtNvDV2r46njqMomzMfVVr2xG74UHq0a8DfpTtx4K02GlZERAj8ZgQkHCEgBH5LApLQ/JbdKkHFTAJ+PH/6CmV+Tax4OcmZ3TQgDC33t46hZfPmNA/YB09yxEtJNe6t6kX7CY68U6WgcseRTJ4wiBq5EvL25gb6tHDgqo+W64sHYb9DSSpMUgbIDKRcEm8+Gie8GF963UPm9xnO/iefiJu6FN1GTWbsgGok9PygWDGKGA9xs5SkXMEC/GO3hH3Ox1htX5UkvGbH5Jmc8fJPKAyC725dQlusK2OmjKPZ36mj5YOhXchdbV6WwZNbkyuhBl+3K6wc04lK1unIlL8+s4+8UPxKSI1ODclkpuLp6dVsOeerNP/AgS2OymReTc7qzbHVbmXGogt4qVPSesZBDm4YS/9RKxnTIiPpilahYQ1rEik/BVUaK4rXakKTxhXJGMeNdb3aMdHxCZkrDGXb8RNsdKiJld8jVg4YzO4Qyx9+H65y3TU71WsWI7mpGu93LsyccpikJWsoCVAqTFQ6bh9cys6bPjzYMJPlV1wVvrVZ4HiYVQ59cVg5l9ppTBS//8Om/8iVc28pWKM2xTPEQ6X35eKmZRxz0+Hzdju9WozhmJKkZbBpw8gJo+hQuy5Dl06knGWoZb7/4IA0FQJCQAgIgd+RQEyKSflVHpPcFV+FwO9MQEWcOObGALXe73jvEZwgxEmRlYLKCkHmpLHwX7MBve4tO9cdNk7e8zWYwtrZQ+jZZzSr1/QljzLJf3F5I9tPP2X/9pN46NWElQl++/u+Psgu59egtqLNlE1MG9yT/g6rWdq7BCZGj/wP6jg5aDygGwX051k9czJrT71ErVbx8flN7oT4xD9JltYsWD+J/j360LVe6mj54G8h5FFD1rrTOXXVmSVjulOjaDpiq/x4cnEj/Rp2ZNszP+IXaU1LGyt0PjfYvOwwH98dYuu+J2CajhotKhJPp0evYNTrXrFn3iQ2nDOlaLncxFObULj1JOaPrEMaEzVqk/Q0d1jKsiX2lI7rxIadD9CpEpI2vZoLB/Zx1duSFHE1eL49yhEX7yAn1aZZGbjmIP/73y6GVklh7JtURfuz/cBmtmwdQrFYGnTaZzx55IvW4IvS0uOFE/MmLuemuTUlcyVCrZT9t82E0l1XsX/LZnYtbk9aExW+n57y9IUfrgc2seeJJxaW1Zm6eS5D+gxmzuaN9Cpj9Q3s/jevpbUQEAJCQAgIgW9F4L//Lv1WnoieP5SAhB1MQEPaArlIqlHh43mC/21QVlWMlRpytV7AyTPHmVg3U9BEVK9z5bWrF3o0pMySBQujLJhnyEya2CbotUr9qze8cfWJUCagCX6ub3BVVnPUJqnImDV+QLGJcp0OJTcy3uvx48zM+ljbNKSvwxIcLz3mnYevoltJrvReeIZIwOKlyUTqgMfl0LsSHR+MRsI5xElZhBYDprL1xC3OrmxJamXC7vn6OCfOeqPSZKRZ+8pYqrVc2rKMTf/bjOMrb5LlakRdm9iYpa5P7x6lSGqq49mVXcwd05s6JXJR1/6YssIVjjGlyO/9a1w9tBgSxn3zh2NnZ8ew4Ys57+6nlL3H9e0nRcp/02hSKUmPqXITG0vLOEpCoyJeinSkUPrQJGECJXFSK3B0SjsVmRr1pLNtWjTat5zZuZgRvRpRLFdJph7/yH97qUmZPoMx8TRLngxLxTZKX/n66nj/ypVPeoibIgvpE2q+yMzrda2wSpCABOHsiSyLMP2szxfpE2EhIASEgBAQAt+LgPLb9nupFr1CQAh8KYEEpZrROF8i0LmzYUhD+i89xduAeaP366tcfvDBmEAY9KpMkpM5fQIlwfHj+pGDPPJTZq7oeOF4mItKoqExSUemrKlJnTKOMtEOX8agx7CbJUtNyjgmaH1v43zwjvF7InqdG44HzxP49wV03udZOc+R19o4NJ56jrtXTrF/XXdymxsmynoMKyEGXYZdpTHFMM33v04WLR8Msp/v7y7No2OnmZx94WWs0piaoCwIKYlMfOInMtiFVDXaUl9Jwj6+2MqAQVtx1cfC5p+mZDdVoVInoebI/3Hpxjm2LRuvrOakRKWwPbF6HVe8DbyMahXfPfD86H9vapmR9FbmStuENBi9FxcXF2U/xvb/7eCYixMDqyX0b0C5FowAABAASURBVGQ8qpQVKqL1MrMqz7idZ7h2bjeLxnWgSFJTfN5dYMv6U/jiw/WDq1i6ZBl7LrgqvUj4rwhKVeqAH+UqJeYgGTVJMqUzJjiu95xwvunP0M/jI95GGS03Nvajok05us89FybBs2q4hNfu7riHs7u9PUU3azOjFjkIASEgBISAEPjZBAJ+C/5sN8S+EBACBgJqM2sGzRmETVIzfN+dZ2KrYqS0tCJlSksSpSzE0N2Pgya7KhJQrVNTcsRRc+/wIEpZ/03NaqUo0WQej7WG75B0pk6OJFRtWolkytw/jIwxATJYBU3CSjSukR6N/iMb+pel6N81qVKyMK0XXzUmNwYpldocs1iGHxlenN44gREj+9Os+mAOf/Q1VEeyx4+WD58r+HRvDa1r9WbenK4UTp2YREmsyNVgAY8Uc8nz1Kda4VgYXurYxWjbpiix9B68eO6OWYIy1G+cBYOnet0zVnUoRdG6YzjxxJvYsWMpyZ2K2EmSkdhEiVtZfYirVqPzvcGEllWoU6cbO16XpF27wsTWu7Nz5nCW7TrI9qX2tP+nDWO3vCCupdLQYPgLd++nW2ldtAAtxh3muY85sQ0sVWoSJ0uKyvs00zt3ovW/A3F8bGL0/QvVhyue8K+2tCpihZ/HSXqVLUSFmpWwzpqDVhNP4eF3k+UTFrHvuCMrxs3nQojvQIWrTAqFQAwjIO4KASHw5xAw/M7/c6KVSIVADCCQuEhvdjlvpH+9wliZq/H9+Ibnz1355KdMwM2TUqB8azp3KkccJRZL2yGsX9GP0unMeXb5ANt2OvPEOxElm05m2YJmJFcm66lrjWPZ6LpksNDx9NIBtu++jFXl2hSKHzwxV6kT03DyYobWyom59jVn92/n4FVTqtYtgYVKMaRsKtNcdBjSgjwJVdw+Mp+R9rO5n6UcRUPoUcTC2dREx4fPG5pZ5aZi1eKktlCyMe0n3r19j1YVl1zle7BwvR15Ax9pQ0Pu5m2okCSWokJN1krNqJjKPzbvJy4cOPeCpxfW4TB4KHMOPiRRlmoMmtSJjBoVsdLUoUvrAsRV6XlxTUlcdp3mlY8ptgNXsGJIdaw+nGTeyCE4zDvIhwTpyZ4zPQkVdxRDX7Tp0fLAeT8XX7/BZe04hgyditNTUwrUGIFdx1x43zmKy/2PxEtWnkpl4n2R7siE1bEKYLduGX2qZEPldp0D2/Zy6flLXDas55x7GirWKUaK+EkoXLsqWQOfLYxM4XeuS1mgIbILg68dA995eIp6IfA7E4jxsaljfAQSgBD4DQnEy1ydMRtO8ez1Yy6fPsbRY6e5fu857h9ecm7/IrpXyaRM4w2Bm5GzjgOOd55y+/xxjjid4ubTxzgt70b+gEeyDMnK3/03cPPJXc4cO8a52/c5tX4Dp9198fU6wb/ZTA2KMLW0YdiWSzy+e55jx05x+/5l1q935qNOzyPnQWTQaMhYawpn79/l7PFjnL31EJdVK3F+52vU0y6bBZWnXsBPr+fu3s5YhvjpEl0fjI4EHDTx8tB+xn7uvXrC5VNHOepyifsvXnFp/2QqZzIPkPI/qU1MMVUSFJUmJVWbV1PWrvzLzdPWZenZh7x4cI0TR49x5spDHt7YRofiiY0CKnUKGs9y4f7t0zg5HuHE+S00y2yKSpOaOiO2cvv5I84fd8L59C0ePTzBhBZ5MVhOUGo89310+Hw6QMPkJooucxouuoVWr+PapmZGGY1FY3Z5+KDTPmdMlfhkazCTi09fcO/qKaU/T3H90TPO/K8/BRLqeXrYmRvKylOmv2pQJJ5K0Rd208SuycbXn9DrvVnZOQ0msWyZd+u98X55h5TGVZ042XpzxkuLn/dFuuc3MyoxT1OJ8Tuv8uzRJY4fdeHqvRfcOjmRkpbxKN1/J8/cX7N3cnUSq43ichACQkAICAEhEOMIyK+wGNdlMdhhcf2LCZjETUGuQjbY2hQie4ZkWBjmzuFoUWnikTFfcUqVLExmK8OUO6yQaYJ0FLSxIX/GxMbJb1gJQ4mGxOnzYaPYS5cofGOmCdJQoLgNBTIlDkiqDO2it0fPh9C6TOIkJ1dhW2yL5SGdVewQvmu5vm0a46dNY3DrIWx/6U3SHI1pWC5eaAWYYZk2B0VtbbDOmZo4YX7qaUiS0ZqSZUphnSM5sUK0NombknzFS1KiUGYSho8jhHTUlyqzhKTPWVjpz8JkSxUvIBZPzl9/QdLUOahctxwWfI+XmgSpclPcthg50ycO+n7T97AkOoWAEBACQkAI/GgC6h9tUOwJASEgBL4NAU+cl09iQI8ejN96Ha06ObX7diJPrPBXOL6Nze+hJS4NZ57m0aMrjK6ZOMiAXAgBISAEhIAQEALRIyAJTfQ4iZQQEAK/HAE1hVsOZOSQAQy0G8/Kg8eZ2jx9wKrHL+esOCQEhMD3IyCahYAQ+MMJSELzhw8ACV8IxFwCFuSr1pHBI8fgMLwvjUunD/W4WMyNSzwXAkJACAgBIfC9CPyeeiWh+T37VaISAkJACAgBISAEhIAQEAJ/BAFJaP6Ibv7xQYrFP5eAzuMWG8d1o0G1vyhZqhItes/ixDPfPxaIXnubVfY96NKlC126dqVX/2FMWbSbu+76P5aJBC4EhIAQEAJC4FsSkITmW9IUXULgDyeg195icv1qjD2VmNpd7Bk/uhO53VfRqvFE7vj9mRN4ve9zDq/ZjZtlFrJlzUraJGru7BzMX0VbsvOxn2HEfNWu1/rg5aP9qrbSSAgIASEgBITA70RAEprfqTclFiHwkwl8OLuSVY+rMH/VMBpXKknxkjXou3AfJ3f0I7NJTPvrY98OpuH/4bFt2ImuygpNj77DmLX5IA7FzzB74cWvNvJmSwfK/LsV76/WIA2FQEwkID4LASEgBMISkIQmLBMpEQJC4CsJ6Dw90SVIQkLTkAriEj+exljg5+2Fr854GXzQKSsN3mFXGnS6zwUDmui0hK3R4ePlHVQepq2iK2ybAH3Gkw5FxHgV6hDSN50fPn6htei0Yf0O1T7Cm/jkyJEStxcvP5PQEVZlyNh0+Pn4KLF64uWrxbBK4+nhySfjSk1IOZR4Qvv6mSHC9T2yeBVAkWv83ILcCwEhIASEwE8l8AcZV/9BsUqoQkAIfGcC8ayrUNh1BaNmuuAaZq7vyY6exWk47nJQ4gFazk6oRi27Exi+ZaP3ecB6uwbkT2OJpWUSMhasz/SDTxUpHY+PzqBZ6WxYJkpM4kSpKdN8Bpc/+D/GpvM+Sa9itZmy0YHqeVKSOLEV2Ww6s/3GZea2K0XaZEmUdqn5q+1i7nj7tzGg8Li/kwF1ipAqscGeFTlsmzPP6UWQf+4uwyhV24FlQ6uSOXkq2s65pzTz4uK6AVTIlRqrJImwTFWQ1g77ef0Fs/2PD3YxY/UdCpTKr+gDn1fOjGtdjoxJlNgSJyJTkaYsO+OO4RUY26Q1dpTLmpJcNewYWC0XBTuu5/zmjmTLkJGq/Q7gFYZBYpJnKsuobY+D4oHIfQ8vXq9H2+nxdy6SWFqSLHV+2k9z4YPBMdmFgBAQAkJACPwiBCSh+UU6Iga7Ia4LgSACmnjlmLRpNPEPdMY6W1EadBzBOucn+Bgl4lC+TW0eb1jBFR+9sUTne4m1mz5Rs3lhTHnP9n4NGH/ZmlnOj3Bze8GBcQU5v2E3j/0+8eiGK7ZDdvLY1R3Xx460irWK0fNvGCfrKo0FsU0uMHPiXVqtvsKbd49YXPkWncvXY1+SwZx++pZX97dS4p4D41c/M7bRujvSu1Zfnhd34PQTV1zf3mN93wysblOPuee9jP5pLCzwOrGA3ZoeOD9+wfKumXm2ewDtZ3nTc9M1Xru9457zRFI796bHjKtGvcaGnx30fjexq5iVDBkykC51UtIX649PnbnYN05plPz46AY+eQdw+MEb3N0fs6VPPOYMmMcDrR7/2M6zbKWekY4PuLlnLJMO3OfawsYUrL+Ix69ecGhqRWJ9xuDtuzecmGXNxt7DcfbQG+1E5XvYeNOwf8IwrueZxo3XbtxzsiPWiR1cfuevz6hUDkJACAgBISAEfjIBSWh+cgeIeSHwuxFIkKMeU7ef54rTTOpkc2NRmxLU6LuLt8oKhkX+ptROvJdNTh7GsN+7rOVo4nrUyG6Kz8v/MW9vdsYu7odNWgul3oyMFQayZG5b0ptYYPPvMNpXSMvHh5c4deE5Vrky8PbuA/wUSdCg0ZhTu+8E6uRJjAkWFGxQiVSawnQe+DfJzFSYJixAi3q5uXnuutJGx6PNc7lUYCQz+5YnZRwVKnU88tQcxrw+SVk9ez+Gl0qjwTxZdXoNKE+yWCr0uldsmutEoWZViPPiHE6HnTj/QI1NY1tubdzCAyUBMbT7fFeZZKLfGieOH3fh9OUHvHpxjZV2FbFS+0smLtSGoT3+Jqn3Yy6cvICrZQ5SvL+H/x+H06AxSUz9PoOwSWXu3yDcoyIXgoFGoZD2ryaUT3iLa4/9ouX75/GCirjx4yhHHTqdnngZ6zB9zWhKJFQhLyEgBISAEBACvwoB9a/iiPghBITA70XAImVhGvWYwo7D4zFdN5rNt31RadLTuEVu9i/fxXudB/tXHiJ/k/qk0KjweXSPd+kLkTdBeJNlHy6t6UnZIuXpYD+b9dv2cPjCY3y0SpYUgE2lSUP23PEC7kCtrK5YJE5BErPAIjXxE1jg6+2tFOh4eOcpmQsXUVIf5TZoU5O6UAH0D+8ElcRKkYbkpv63er9H3Hv4BqcVYxgxYkTQPm7xDZJlTEgE+YzS2IS4iZOTIkVykiaKg1opCbl9vLWe9uWLUaW1HfPXbmPfwfO8+KQNWvFRaZKROo1JyCbhXn/OQKVOQNy4vnh764mu7yHjBTNKD15E8/gb+bd6BSpUbojd4pO4B2MP1w8pFALfhIAoEQJCQAhEk8Dnv1ej2UzEhIAQEALRI2BimYUsST7y9q1WaaAmba1mZLmwmp03d7DhVE7q1UhhnOCbJE1KrGf3eRzwOBohXn5vNjJ01Ev6bXdk8/K5TB7vQJ8aOY3tgsRUGkw+n/Orgmo/u1CTNFlCnt27q6zWhK56f/8BfpbJQhSqlBUK/1uViRVJkljS2GEnhw4dCrXvWNaFLCYqf8EvOrqycpADsdtt4cDWFcyeMp6Rg2qRXhNaiUoV+j7cu/AYBAhG33dVULyGpuo42WgybD5b9x5g5/Je+K5ow/i9/itshvpvuT87vw7ZhcHXjoFvORZFlxCIaQT+dH8lofnTR4DELwS+IYFne/pTokxPDj/zC9DqzY1Nc9j1riBFc8Yylhm+Z9O86hsm/zuZt6WaUTLg8aVYaapTJ+N+Rjo4Ysx9FGnv54eYPWu/slrxno++GjRqpVDZdJ7XWLJwHx98fPm6b3OoyVSrAbG2D2X64edBKyEeD7cxxOEE5f6pqFgJu6nUqalROy2r7MZxLuCvHuh17zgyuRW9Ft0O0hO2ZcQlep03Hz6CORSKAAAQAElEQVT6oAkMDk/OLl6C02sfIvuve9QaDb4eHwO+nxSx/sCar/Hd+IjdkA7MPPrGGJtp4lSkjO+D61vDKlegZjkLASEgBISAEPi5BAKmBz/XCbEeUwiIn0IgcgLJy7SiTa4L/JM3IwVtS1MsT2b+GvyY9gvHUDogcQEzireoDZc8qdqsFP5pDqjUaWg3ZxrZz3QhXxZrSpctSu5CHTntE5eEqWrTvuo9WhXIT6myNuTL15QbOW0w/+geZoWFaL5ipW2qJEt/s6ddYbIXKk3ZkgXIaTMYs1aLGVzNMgItGnJ3mMGgAkeplTsnxcuUxjprTrrsSUmtqhlDrxhFoOHzYpU6GfU7V+VQt0JYlyxL8bz56X06MyWSeShJ3OfSwfdxC5Uj9emB2Cpt6g3eTTgLW8HCxqsv912lTkLeIglZ2SQfeYqVpliuwsxyb0TraomMGuUgBISAEBACQuBXICAJza/QC+KDEPhNCKjNs9NmliMP7hxl0YTRzFjjzK2be+lZLnmoyb738+doCzSmdkHTUJGbJf+Lsbsuc/HgIhxGzmDvpSss6VmcuMqkv8EUJy4dXcaYkVPZdvIkSyau4tiGFsbvwKhMcjHG+RCtMwXri5WqAwfOTSBfLFWQjaT/rOL4/KpKSmUoUpOuwlD2X7/KrgVjGDFuOSdvXmBu16LENVQru0WegRw91J80mmAdKk1amkw6yI0L25k6yoFFey5zYd9oSiXXKC1CbAGXavNSzL/uQsecwb4FVAWc1KSvPoFTV4+yYOxIZm124fCKiWw4t5Fq8VWEF5uhYaw0jdlw/jDzxoxnQu/yxDINy0ClyYS9owvd8vl/kSgq38PGqyZLjbEcv32OddMcmLHxDOcPjaBwUHJq8ER2ISAEhIAQEAI/l4AkND+Xv1gXAr8lAdOE6ShQ3JbCudMSz+TzEN+xffFe8jZuTLoQiUKwlAbLDPmxsS1CRsuQSYChvKBSXpgMiUOW/5+9uwCIKusCOP6fGQQUCxC7uwssMFld18LW1bVXV/czVtdu7O7u7u7AFuzu7kZBlIaZ+d4MraC4oqKe2XlvXtw49/cGeWfvABE1/8uWSpOM7EXsKWNfgNQW0Scl0bWbKGVOSpR2oEh2a2JfK7qWQo4lSJ4ZO4fSFP2E9kytclCydLFP9vjU2NXmqchfwoHi+dORUL5rhFwwWYuACIiACMQbAfnWFG8uhQQiAj+6QDDn1o1jQNdmjDxdkpYNM0eZtfnRRy/jE4F4ISBBiIAIiMAPKCAJzQ94UWVIIhBfBYIDfNAmqcSUjRMpZ6mKr2FKXCIgAiIgAiKAEHw/ApLQfD/XSiIVge9cwAS7xgMY5tyRX3JafOdjkfBFQAREQAREQATii4AkNN/8SkgAIiACIiACIiACIiACIiAC/1VAEpr/Kif1REAEvr6A9CgCIiACIiACIiAC7whIQvMOiOyKgAiIgAiIwI8gIGMQAREQgZ9FQBKan+VKyzhFQAREQAREQAREQASiE5Bj37mAJDTf+QWU8EVABERABERABERABETgZxaQhOZrXn3pSwREQAREQAREQAREQAREIE4FJKGJU05pTAREIK4EpB0REAEREAEREAERiI2AJDSxUZIyIiACIiACIhB/BSQyERABEfipBSSh+akvvwxeBERABERABERABH4mARnrjyggCc2PeFVlTCIgAiIgAiIgAiIgAiLwkwhIQvOFLrQ0KwIiIAIiIAIiIAIiIAIi8OUFJKH58sbSgwiIwIcF5KwIiIAIiIAIiIAI/GcBSWj+M51UFAEREAEREIGvLSD9iYAIiIAIvCsgCc27IrIvAiIgAiIgAiIgAiLw/QvICH4aAUlofppLLQMVAREQAREQAREQAREQgR9PQBKaz7+m0oIIiIAIiIAIiIAIiIAIiMA3EpCE5hvBS7ci8HMKxDxqve4lB5dMZMyY8aw78QpdtEV1PD66jPFjxjBl2XHeRF8o2prx9+CPOKb4qy2RiYAIiIAI/HgCktD8eNdURiQCX0lAy80to/inQwe6DlnHI60+vF/P88vo06kDHTp0pM8EF548O8jA3ytRs80MrvpGlAuvYNjQPWfHlMH06NGLZfufG45Es+h46DKLnj16MGb6Xjz0egLdY9F2NC3FdEivvc3yQZ3p0LEnq876xVQsDo+/P6Y4bFya+p4FJHYREAEREIFYCUhCEysmKSQCIvC+gJ7HxzYwfdo0lqw4wsvgkBJvry6gqdNfjJwynaVbHlGwcmk0+2YzZvUeti4czZrj/iEF42jt6TI7Ttv2ODyDfsMmM23qWIaP2sBrXRwFKs2IgAiIgAh8MQFp+OcWkITm577+MnoRiFMBv7uraV3zH7Y/8MMibWUmbl7C73kTYlnxT7rULk/lP/6lTnHzOO0zLts2fOxtw/T13A8yzCLpuLZtFhvvBMVpvNKYCIiACIiACIhA3ApIQvNJnlJYBEQgJoGAp1tpX7Mda256kzBlecZsWEWLQomNxVWmaanY6l/+V9+W5BrjIWWl5fHp9Uwa6szg0bNwueyFIY1QTkR5Br44y8qpwxjoPJqF2y7jrY9aKvq2dby6vo/5Ewz1RrFw66VY/byN/63lzN/xEExSktrGhECfoyydc5zAKBGF7AR73WDnookMcR7KpDlrOHnfJ+QEPtx0XcPUkYMYMHA4s1YfD5+9Ci3Ax8YUUi7mMeh1npzfv40tW3dx8aknF7bNYfjgEczfegVvpfKbuweYM3owg0fO5tAtwxEdzy/uY+uWLew4cDmSRQC3jm5ny5atHLjwQqkpTxEQAREQARH4/gTU31/IErEIiEB8E/B9e4r+dVqw6KInZlb2DFu3lnbFk4aH6Xd9GW1r16R2vV7sfaZVjgdwcnpD7ErVp3P/QQzs2Y6qpeqw6OYb5VzE8+2l2dSwLU3jjv0YPKgnLWuUosnMS1F+YcC7bet1HmwfVJV8BSrx57+Ger1o6WRLhd/nci84ajIU0ZNhKwDXOYs54a0lU5muTPlfCUwI4sSymRzwjFxPx+P9Q6mQtxBVW3RhwKD+dP6rAb+W+x+7H59llFMRCpRtQMfezgwZ3Jd2vztQzmkyt0P7js2YPjYGfdAVprdthJNTPZrWc8TB6S/6DuyjzI7ZU7djN+ra/0bbngMZ2LstVezrsfyWluAby2hVqyY1q7Zm5Y0gw4DRvtlNv3r1qFmrGSvPG66L8bCsREAEREAEROC7ElB/V9FKsCIgAvFSwOfRIVzOeiiJhgnF/3CmTWmrD8bpf28RPfpu5lmwhpzl2jF8whg6V02F95uIm2q97j6zuw3C5ZEfidOXpdPQ8YzsVZ3kvm+VfmJqXsejjT35c4gL3jaOjFrvhuuWkVRKp+Lsul6MWfU8pooEe+5g9vLLaFVJcWzSmGot/qBUYhPePtnE4uV3wvsMfLWFf5uPwPVpMFkc/mTImKG0q12X/gvHUjFdLspVLEKp2v1ZttOVA+uGUCGNCVddxrH4oB+xGZNe6SnWY9B7c+nMK4o61cQ2nTnovNg9dQJnE5ekZg07UiZQ4+u+j1WrrpGm+l/8nicpwf6nWbfkNAbpl3s3s++ZP0nTVqdBjdQx2siJLy8gPYiACIiACPx3AUlo/rud1BQBEQgVSJ6tJk1/SYeaYFxntKDLvKvK3EboyfdedDx12ckxryCSpK7HlPXT6d25G2NWLqeDrWV46UD3vWx3cwe1DX9OWMekvl3oOXw5C7vaKzMn4cWibuh9cFm1m+dasMmaBb9Le9l31o+UaZOg0nlyzOVo1PLhe1quL5/H9qf+mCYuQDabmxy/m4bCeZOiUtrcO2cuVwP1xtIee9ax85EvFtY1mLh+Jv269WXG+rX8W95GGX8iCjfoTpuyKo6sns6kxUfxVCnVgp9x6+orAmIzJr3vJ4zBhHIdl+GyYSMbhtUkodKXxsyOYVtcWL9xM/+WtVY61/H8wUPUyvHWre0xV67MqVWLOOnzWqm3n1c6DQXrNMchuVJZKS1PERABEYjnAhKeCLwnIAnNeyRyQARE4FMFEphmo8OSRbQrYo0++DHzO9ZmwMZHylxDdC3peeXugeETWEnSZSdz0pAyKpPM5MhkQdhttdbjJR6BWtQm6ciaM7SQkspkzZkJ07BCIVXD13rdW9xfKTMhSs/3XOfgPGAAAwYMYtmJl8oRHW9fvgwvG3lDF3ieeXNc8VNylsC3rvRxcqSCY22mHPdAr/z3/NJiluzyVKroePPCw1gucZocZI74gSDlHPhcmUn1ImVo0mUYy3ed44mnD0HG35Kmx9/Xm+DYjEn35hPGoCZt5iyKClhYWWKhUpEgQVoyZDBBpU5G8iQmSlx6dDpDEBryNv2T31KZ43l3A0vXbmSjy2NUpnmo06wMZkR9uK9qiU2yZCSLZrG0Ls7k04FRK8ieCIiACIiACHwjAUloYoKX4yIgAp8kYGrlyJg1E6meISE6v+tMaFmX8YdeRdOGhtQZ0mCmJCUvbxzC7XaQsUyQx0EOnPFU0gfjLqap0pM2kQnaoJu47b1l/IiUXpll2b/3LAFK4hFSKupapbYiWxZrNMpcSfZKQ9h79ChHleXg1o3sOHyUFWOdolYI3Xu+ay4rLnmBJiUlqtWidu3aoUsNiqRNANqnbJy5mmc6NSmyZcJao8LjjhL7dX9jC8E+3gQQyPEl8znwLIBsv4zjwr1LHN2/hjZFrIxl9Hp97Maktv6kMajUamP74StV+NZ7GybW1fircR7UOneW9OrD7hcBpC/xB7UKK2N8p7RNwwW4e3nhFc3i+eoEnWxN36khuyIgAiIgAiLwbQTe+U74bYKQXkVABL5vgbDoE2VrwvxVfbGzTEDA65M4N2jE/PPeYafDX1NW/Z1q6RMR+OYQHcra8Vut6pSxa8TyOz7hZTTJf6ORU2Y0em/W9KxAiV9rUrVMMVrNv2xMbsILRt5QmfNru+YUTqLizv6pjJy7jT07FtHv76Z07LMWLwvryKWN23rdE1bN2mL8mFqaom1ZvHE969eHLRuY27mcMiOk5/be2ay5GEjyX1rTsrgNwT7H+beCHZVq/oZtzjy0HHsKvZmpcYbp2bX1jBwylG7NnBiy+1l4khabMalUZp88BuNAYrUyp9xfzbCzUPPm2VPe6pNQoWkjMioJWqyqSyEREAEREAERiIcCktDEw4siIYnA9yyQolRvls5uSRZlCsbn+R661WnNhkdRP55kal2DCcsGUzVHMvzdL7Jr8w7uJfyVmqWsjAmBYfyG2ZaG4+fTv1ZezLXunHbZwt7LCahW1x6LD8xCJLXtzsqV/XHMHMDe+UPpP3gmR14kJkvefKS31hiajrL4XlrIwj1P0SuJhEPDP8huErlxDfl+b0CpJAkIDrjAihl7UJsVYcCqRXSrmguV51X2bN7FhafPObpmPbp6XWlR1Aa/x4eYNtiZZWezUMnB+pPH9KljiDKgj+yY5/iDP6ukx/CPf2KbG2nHdAAAEABJREFU32hQJ4Nx+yPVvsrptEUa8hMsX3yMX+ViSSciIAIiEI8EDN/T4lE4EooIiMD3I2BC+WHHCNLreXFlHIXNwhIBNTnrzeKOvxa9XofH7ZU0rzuKG4E6gvwO0TyziTJENWnLdGXr1fvcOOPGkRM3uH5hDeuPvEKnD2R9z7zGm+wE1g4M3HCBh7fP4up6gpt3L7J6tRveOj0P3PqQWaMiaYkh77StIXvVgey+/pC7549y6PBJbj25z+6ZLcmZSKX0HfVpUbAP5/yD0ev8WN01l7HfyCXMMrRhv1cgen0wR2ZWNZ4yz/Abo7dd5smDCxw5fJTLd55x4/hYKuWvzewTN7l59ihHTl7n+vnlrDjg/sljgg+PQW3mwKwbb5SYAljcLq0xZqsaM3ih1eH3ZgNVjRlfItpueKKU0XJiTnVj3IaVSm2CqalG2VSStZrNKG+tUrblKQIiIALxUUBiEoHYCUhCEzsnKSUCIvAFBFSapGQrbE8pu2wkM9xjR9uHBqvMhXBwsCOTpUm0JaI7qFInJmOBkpQpbUdmqwTRFfnMY2qSpctPqdIlyZvZigShrRnGlKVQSWVM2UkWY7ixG1NcjsH/zjbGjZzEuP6tGbTuLirTnNRt9QsJQ+OWFxEQAREQARH4XgUkoQG+14sncYuACIhAbAVeH1+Bc5/OdBu6nruBKvI79aBJcfPYVpdyIiACIiACIhBvBSShibeXRgITgXgpIEF9pwLmhRszfGh/evUawIT5e9i2pDlp5DvAd3o1JWwREAEREIHIAvLtLLKGbIuACIjADyqQPE9VOvYZzIgRg+jcojzpzOVnZ778pZYeREAEREAEvoaAJDRfQ1n6EAER+CkE/O8cZLPbox94rL7cOOrKHa8Y/hDQDzxyGZoIiMAXFpDmReAzBCSh+Qw8qSoCIhC/BPRad866XuS17tvE9ebYHEYuPPdtOv8Kveq1L1jdvyubbgZ9hd6kCxEQAREQARGIncDPltDETkVKiYAIfJcCvlfm0bpWF7Y/Cv7s+PXaQPwDtZ/djjQgAiIgAiIgAiLwZQUkofmyvtK6CHzHAt9f6BYFenHkwVZ+zxjj70uO9aBebmhH+TabCIh1DSkoAiIgAiIgAiLwLQQkofkW6tKnCIjABwWCA/wJCv/YmA5d+HakajplBiUgdAZFF0xgsKGQFpU65J81fXBANDMsOgL9AzCUDG9Jp426r+wF+fviH6TFMEvj6+OL33szNTq02vAWot2IOobQIpFjDj30/osumvEGE+AfqEQWUVoX7E/UsAxjCzQW0AZGOqfgRRmvsUSk1Xvjj3QudFOntBG6KS8xCchxERABERCBbyYQ8p3/m3UvHYuACIjAuwK+zGtsR/eF6+hdtxhpLS2xtk5FQce2LDvpEX5T73V0IGVrD2dR/2pkT52O1jPuoPVZS/2Cf+Pmp+fV3h4UrzCMW9qIH2D3uzeLqmX6cVFJhB4enkLTcrmwtrTCyjI95ZtN4eJbvZLE3GRkjfwU/Xs1Z9f/Ta4sWanWYw+BgM7/Oou61yBP2pSksExGVtv6TN77ODwmpUjo05etXUrRcNTFSOe0nB5TnVoDjhHdT6D43N1GrzrFSWdlrYzXhjylmzHr0DNjfe2bbTTLX4u1T8I+SufJ/EZ5qNBxV/gMUsDTBdQq20/pP5C9fcrTfPQaBtQtTEorK6W9rNTqsZHnkTKbN9fW0qlqQdLYpMAyWTrKNByK29OILE0feI/VAxpQOIMSj5UlaXJWoOucs/hEakPpTJ4iIAIi8MkCUkEE4lpAEpq4FpX2REAEPl9A/4Yl/UfgX2UiZx554PHyOvNbJ2RC4yasuhVkbF9jYYH/sTns0HTG7eEzFnfMbjwetrJybEZF/01sPhNSHrRcXb2FpDWbkM/MnwfXPCjdbxsPPbzweLiflmbLGDb7GnpNLvq73OHK3EYUrT+Phy+esW9iZUx5zYaurVija8bW68/xfP2EnaPs2NqxBYuvhfVB6CMRFf+szcM1S7gUGJJQ6YIusHKdHzWbFSNBaKmwF63XfrrW6s7TUsM5aRjvqzus7p6F5X/WY+ZZfzRJy1HZ7j4H9nkaqwS/2s326xa8ddvIGSV5Mxx8dciVoJK/KptqLCxMcJk0Bt/ai7j58jVPL88klUsPJu16q5yHYM/d/Nt0MlZ/ruSWuyevnhyhZ6GTdGo+ibvGBPANW3o0YPRFW6a5PVDG6s75jd0w29yPWef8jG3ISgREQAREQATii8APnNDEF2KJQwRE4NMFVJT/ZyFjWzuQ2kKDSpMcu8Zjmd7cnwWzjxtnOFQaDeapavBvr4qkMlO914U6QWGaNLJh6zJX4yyGPvgaa7ZpqfVHXkywwKHNQNpWyoj3/QucOPcUm3xZeHX7HsHvtRRyIPDZRua7ZqV+1RQ8PH2YA4dO8sSkGA3KeLF5w3XjTEpIyZC1ReEm1LbaxbpDPsYDb46u5LBVPZxyJzDuR6x0PFg/kwtFhjC1e0XSJlKhUiehQM2BzOqWkuXTXZSiyalYrRBnXQ7iq+w93bUd34qj6Gp7kZ2uhiP+HNt/A9tKxZWzoFFsMlfqjnOTQiQzAfPUjjSunorr5x4o53VKf3O5lvcPylq/4OShA7ievItFyQYUeLGe3TeCCXy+kVm7cjNyfg8cMloodUxJmbcaQ5aN4jdLjbIvTxEQAREQARGIPwKS0MSfayGRiMC3E4hvPatTU7JcdqLeOpuQo1h+PG/fImw+xCxNBlK/mx+Ej0VDvsa/k2jvMo691eNzdi0nU9SnaiZDhUAurOhCheIVaec8ndWbd3Lg3EMCtbrw2u9u+D+4y/0Xp5k/bAiDBw8OXYay/GYy0ibTon+ngkqTmUbN8+OyeDtvdD64LN1H4cb1SaNRvVNSx/1bj8lerDiG1CHipJr0dkXQ379lPJSq0q9YnXbhjM9Ldm6+Q/m6v1C1XlFObDyEb8B5Dl3KRLnSSQh5qMmcLx+JQnaUtYrkSSwIDAhQtoO5f/sB908uZWj4OAYzZOg8HtpkIVGwnsAHd3id2Y6CyaLGamJZFoeCCZU25CkCIiACIiAC8UdAHX9CkUhEQAREIFRA94rb1yN+XibkqI6X9x5jnjKVMsMScgRUyn/E+DBLW5vfbc+zfvtTXFcdolCj2qRQ/tULfrmW/kOf02PLftYvnsn40cPp5pQX5VSMbZmmTIFNyt+YsH0v+/bti7S4MPV/hd5JvgzNqMlYqyk5zi1n2/WtrDmRl3pOaaLpQ03KVMl5cuf2e7NDb+7eI9g6FYaHacpfccx0Bpf9W9n1sCRV7MywrlCXLFc3c+jyfq6nqkDx8AREhcbEhOgfJqS0sSZX1aHsjDKOfex1WULTAqaYpEyJ2ZO7PAz9uByhD13ANW7cCwzdi/uXJ2dX8T0s8T3GuL8y0qIIiIAIxG+BD33/jt+RS3QiIAI/roDej9XOHVh2zjN8jK+vLqXXpHs4NSmHafjRj20ko1qLChxf2Jf5J3NRr4qVsYI24C3eQRo0auMuOt8rLJi7m7eBQeEzLWqNhiAfb8Ju380yVKNqmu0MH+OGly6kXpDnKUY0a83q22FzRiHHw9aaJI40q/aS8W3G86psU8okV4WdivSqJlutBpht6c/kA0/DP7rmc38z/YYfw/GPysayKnUqfvs1FesHTMa/bG3ymqlQJyxF7WL3mDtqH6nKV8QydDx88KEmq1MN9BucmXnkZWh/Op6fmESL1rN5qNVjlqEGdbK6MGT4fl5pQxrTBz5iQ78eLL5mmOUJOSZrERABEfiIgJwWga8iEKtvf18lEulEBERABMIE1Eoi8kceFjYoQPbC9pSzz0+BSpPI3GMhnRwiPkgVVvxDr8lLN6Ws+1Y8SjbGziIkoTBNU4u21e7QskhhylZwoFChJlzL64C5t1f4LEliO0fSn+xN6TIVqNd3B0GarHScNZpULs3In6c45cvZkTtvA05nrotjFsPH2KKLwpRSzWvDBV+qNS2LWXRFlGNmGZswfdqv7PyrGLntylGhTBHyOvTFtOV8+la3VkoYnhqyVnEk0a1AKtQuGvqLBUwpVb8kV3e8wb5S+mhmfwz13l8SZmvD9LHFWdGoEPlLlKeMXS5sG20hX/3qpNOoUKkz8NeMSeQ+1YFCOWwpV644ubI6MN3zNxoUS/h+g3JEBERABERABL6hwI+R0HxDQOlaBETgSwioyaTc0O+5contc8cwbMIqztw6xbgWBcKTAosCvTm8rycZlBvwsAg0Fg3ZdGMeZRKqwg6hMinI6FPu7BlVOjQJQLlhT0WDCYe4cHgRI4ZMZPPx4ywYuwzXNc3Df47FLEMj1pw9wKwRoxnTtaJxVsg8kxPTDl3lxOZpDB0+kz2Xr7N2cBUMH2NDeaRsvJQjc6orWxHPgKdP0RZpRO2iMSU9hrLKeCv1x+XqZbbPGcHgUYs5fv0cMzuWILHhdOiSMOe/HH9zia7FzUOPQGK7gVx+c4y/coe1b0LJAftY1S1npARHQ6EeO9niXDS0noZctUdx5MY51k0ZxuiZ27l0fQ/dK6cNr2Oa+hdGbr/I+b3zGD50EltOXWPv3F7MOnSCLnamoe3IiwiIgAiIgAh8ewFJaL79NZAIROCrCnxPnalMkpPTzoHSJfJhYx6RpMTNGDRYZymKQ+liZLEKSwaitmxqlYOS7503I02uYpR2sIuxXkQrr9kyfxcFGzUiU6TEK+J81C2VJhnZi9hTxr6A8be7RT0b93sqMxvyFHeglF0OkptE177BqDAOZUqRK7XMzEQnJMdEQAREQAS+vYD624cgEYiACIjAjyYQzLl14xjQtRkjT5ekZcPM4TMfP9pIf/DxyPBEQAREQAS+AwFJaL6DiyQhisDPJWBCAaemlIrx51K+D43gAB+0SSoxZeNEylmqvo+gJUoREAER+M8CUlEEvp2AJDTfzl56FgERiFbAFPvmPamWK/qPgUVbJd4dNMGu8QCGOXfkl5wW8S46CUgEREAEREAEfiSB7y6h+ZHwZSwiIAIiIAIiIAIiIAIiIAKfJyAJzef5SW0RiM8CEpsIiIAIiIAIiIAI/PACktD88JdYBigCIiACIvBxASkhAiIgAiLwvQpIQvO9XjmJWwREQAREQAREQAS+hYD0KQLxTEASmnh2QSQcERABERABERABERABERCB2AvE54Qm9qOQkiIgAiIgAiIgAiIgAiIgAj+lgCQ0P+Vll0H/eAIyIhEQAREQAREQARH4OQUkofk5r7uMWgREQAR+XgEZuQiIgAiIwA8lIAnND3U5ZTAiIAIiIAIiIAIiEHcC0pIIfA8CktB8D1dJYhQBERABERABERABERABEYhWIJ4kNNHGJgdFQAREQAREQAREQAREQARE4IMCktB8kEdOikA8FJCQREAEREAEREAEREAEwgUkoQmnkA0REAEREIEfTUDGIwIiIAIi8OMLSELz419jGaEIiIAIiIAIiBma1I4AABAASURBVIAIfExAzovAdysgCc13e+kkcBEQAREQAREQAREQAREQga+f0Ii5CIiACIiACIiACIiACIiACMSRgCQ0cQQpzYjAlxD49m1qub1nNqNGjGDSytP4xSKgQPczrFu0gIWLt3PLRx9tDb3uJQeXTGTMmPGsO/EKXbSl5GBcCuh17hzduJwlS5Zz+IZ/XDYtbYmACIiACIjANxWQhOab8kvnIvDtBfyfnWTRyH9pXKMiZexLU8mpGf2n7uSBryEZ0XJj63T69unD5AXH8I0m8zAkJzuG/0Glyn+y7Jw3/nc20LvNn7RpOxI3d230A9Q9Z8eUwfTo0Ytl+59HX+YbHfW5vJLenTrQoUMHOnUeh9uLyGPQcnntEDop57qP3PKNIvxv3eqDbrCwRzuaNWvJnH0eP2IS+d9gpJYIiIAIiMB3LyAJzXd/CWUAIvBfBQI4v7w9xfPa07L3BFZs3YvrUTf2bFnC0I5VcSjdgxNvDUnNh9vX+exl6qi17Nm9iJnzj3248HdwNuDeIeZNm860adOYMrkXPQbs5E143FoeuK5junJu+doT4Uc/thHofowF48cydvwSznpETpA+VlPOi4AIiMCXEJA2ReDHEpCE5se6njIaEYi1wPN9A2jw50wuemqxSFuSNgMmMGfOZHq3cCCNTVGa9/mLwklUH21PbeHI311rUq5CY1o3K/HR8t9VAX0wxxd2Z9qhiJTmv8Qf9HQfE3v3pFefKRx/Hs00139pVOqIgAiIgAiIgAgYBb5oQmPsQVYiIALxTkCvvcuC4Yu56a8jcZrqzN2/n9mDOtO6dUeGL9jH1ZuHGFovB6aRI9freHZ2PZOGOTN03GJOPgkKPWtKpnIt6NqlIfmsTUKPvfui5fFppe5QZwaPnoXLZS+im/vR695wac8Sxinlho+fzSa3e/iHNqXzuc+BVTMY4dyfQcOnsOnEU0LmOnS8uHyArVu2sOvYXdyv72TasIGMX3slrCavru9j/oRhDHQexcKtl3gTi5xCpbHCJkUCdAHXmN59LJcCoos4tAt0MfSh4+nFfex0u4W3Xo9e58XVw9vYus2V69dOsn3rFrZtP8aTwJC2A5+fZ6dybMvWPVwN/aibzv8ertu2sGXrAW4qyaehx0DPK2xZMIHBA50ZM301Zx77Gw4bF73Ok/P7t7FlyzZO3/Pg4vbZDB0wjK3XAoznI68CX1zExdDflq24XfVURhH5rGyLgAiIgAiIwPchoP4+wpQoReCHF/iqA9S+OsCeE6+UpCIBpVv3o15O80j9m5IsWaJI+yGbT69MokqZ+nTuN4j+3VrwW5k2uCg33frgG8xt3xgnpzqM3fQkpHCUdQAnpzfErpRSt/8gBvZsR9VSdVh0802UUkGvDtK7UkGK/NqMbkq5vl3bUrtcGQZsdOfN+elUzZcfx9//R59BQ3Hu24k69oVpOfWSktQEc3pOZ2o5OfF7i8ZUKV2Djv2GsmLnbSWB8GD7oKrkK1CJP//tx+BBvWjpZEuF3+dyLzgkiSCGh8YkN/8b2IR0JioenZzEEGNf7xfW6z7URxBHpran4f8WcCdIjy7oBpPb1qZ23e5su7WNPnVrU8OpHtP2eisNa7kw7x9q1HBSLKvRd8F1Y4LxavcI6jjV5I82s7mrlLq3ox9lchWlZqt/GTh4ED3aN6RE7oL8PecChpRFH3SF6W0bKW3UplnjqpSr0Y4Bw6Zw+E6wUjviqX17nIF1KvNbjZo077ICz0SJUUecli0REAEREAER+G4E5PvXd3OpJFARiDuBgGdPcQ/QolJZkKtgHjSxaDrgmS+F2gxjeNfKpNao8Li7jjU7PD5a0//eInr03cyzYA05y7Vj+IQxdK6aCu832vC6hqRg1b9/MXbfA0xTleJ/g0bj3KEuzfotoo+TDYlzlMGxaBH+GLCA3W6uLHeuRgrc2Tp+Kqf8IxKT1zcuoC3ZkRETRtH01/Q82tiTP4e44G3jyKj1brhuGUmldCrOruvFmFXPw/uPfkNFhsrODKiTFY3+DVtG9mTN3cB3iuo+2MfoVe5kLFGVhkoSZan8a6vS2FCqVmMaN6pMoSINqV3cErTP2LfZDX/dU/YfuKYkaEoX+iDOuezimc4ftx2ueOjU5KrSgGJ+q+jYaiwnXurIEWrZtW5BzHxvMrdTM2ac8lcqhz2DuHHBg186D2PcqK44ZIyYPdMG3WNOq6aMOfIUM5sKjFk7i+qZEoRV/A5eJUQREAEREAERiBBQvsVG7MiWCIjAzyGgTpQQMxXolf+n7/XaJ1aDTlP0L8aP60nP4UP5PW8SpXIAzx4+/UhdHU9ddnLMK4gkqesxZf10enfuxpiVy+lgaxleV+u9jzXb7qFTW9J8zHqmDOjOwClrWejsSHLlXyl1ojw06tWJIvqzLJ86npUnnqNWq/B+ep1br7Th7aTI0Yo5q8fRU+mjU4PsuKzazXPltE3WLPhd2su+s36kTJsElc6TYy5Hw+vFtKHWpKHJiF6UT2GK38vdjOy9hpd6XaTiPh/s47jLSYq1GsfsIXXIYKJGbZKZZsMXsmiBM7+ky0W9BsUxV2m5vmsDJ54d4OApT5LlsaNgUjVPTu7m8KPj7Nz3CJ0Sx68NHHm9Yz17nwdEaxnsf5kta04RpFzVkABNsG89k6XjetOlW3ec8puFHFbmfQ5PVWbB1t1EbVGIPstW0rJw4tBz8iICIvDDCciAROAnEFBuFX6CUcoQRUAEogiYpS9MvtQJjUmJ25o1PNLqo5yPbsfMMgWWShKh0iQlaRITY5HgoCDja8wrPa/cPTB8uitJuuxkThpSUmWSmRyZLFCF7BL8xh0PHy0qTWqy5Uz+zkefgjk1tT62Dg3pPnwB+y885LVPyG27Xu+Pb6S/dZMkQzbSGzI1pV297i3ur/yU23sd91zn4DxgAAMGDGLZiZfKLb2Oty9fKqU+/kyYtTmjejuSWEk8Lq7rx7iD7uGVPq8PNdnr1sMhWQJeP9zFsonbOeGlw7amM63KpSbw7THWT1nFvrtvscxcA6dyifB44UGQcqmSRGup4/WLl8rYwsJTky5bVhKE7UZ6NVFrFBdQJ0iCjU3id7xDCrqvaolNsmQki2axtC7O5NPvzlaF1JO1CIiACIiACHxtgbhKaL523NKfCIjAZwiozR1o3qwQpiodt/YM4M+uK7nuGaS0GMzDI1OoVaoyo7bfC/n4k3I05KkKT0BC9mOz1pA6QxrjbNDLG4dwu23oA4I8DnLgjKfxptrQSgLrrGS2MUcXfBe3vdcw3CrrtT74+IMu8CxLZ+3HXZuIRhPPcPvSCWVW5B/ym2uUqnr0yg2+smF8qjQJwm/gVWorsmWxRqPcrmevNIS9R49yVFkObt3IjsNHWTHWyVjn4ysTirQfTvtiNuiDn3D+/LNwl0/tQ6/3wdc7ImDT1DWo75gGVfADFk/dwCt1WkpXrEDV6sUwx4vN0xZwK0hDwZoNKZrQhLTZM5FEDdFaqjSkz54tfPyGcZkkMDW8vLOoKdF2HB3tUhDo6cbgVv056RURU1hhm4YLcPfywiuaxfPVCTrZRtd2WG15FQEREAEREIGvJ6B8a/x6nUlPIiACBoH4sJhSpuckelfIgFr/mt2TGpM3pSXWNtZkLf0Pm47tpl/dWkw+qWQUnxluyqq/Uy19IgLfHKJDWTt+q1WdMnaNWH4n4qNu6oTl+euvYiTCj00DK1LiFyd+LZaL4jVHc8nHDFMztRKFPyfXjmHwkJ40rdGXA94hyZFyIoanOb+2a47hV0/f2T+VkXO3sWfHIvr93ZSOfdbiZWEdQ733D6vNitB9bBtymWneORm7PjTKLEditRpd0DXGtKhKnTqd2PwgGJU6BdUbVcRKrcffzx+LFGUoUzwhGX/7DbtEGuMxVYIcVGtQwpiopKzahmaFrAl6z9KXJGmq07JZHiV9U/GxRwLzIvSa+g+FLNQ8OTeZf7pt5JXuY7XkvAiIgAiIgAjETwHDXUL8jEyiEgER+KICGgs7Bmzbz7L+v1MoVSLQ+uDx8g3BypyGTXZHesxeTLti5p8dg6l1DSYsG0zVHMnwd7/Irs07uJfwV2qWsiLs1luFGaV7L2FJPycymr3m/L4t7Dn7hHtn17D1RGra9WtOgeQqbh6czRDn6dzN4UiJpCYfjS2pbXdWruyPY+YA9s4fSv/BMznyIjFZ8uYjvfW7ycmHm7Mu04NhrfJhEhZ0aPHY9GGWoQ4dWhUhsUrPsyt72bL9JC8C9cYWUlWuR+V0iZRtFRlKVcQuiQrTdJX5rbjBR0Wq/HWoZmumnAeNhT3D1s6jY8Vs6F9eYtembRy/50e6oo2ZvH4OThk+bmJsSJFPXrwbE7vZk5Agji34H30W3470cbWQUvFiLUGIgAiIgAiIwEcE1B85L6dFQAR+YAG1eTYaDlrB2SfPuXf5FK6HXDlz9REPb+5lWNOCys2uKVUmniNYr+f2rvZYK/9iqDQ5GeT2Er0+kO2DbFGbFmPSpdfKfgArO2cjaYkh3AjUEeR3iOaZDTfYatKW6crWq/e5ccaNIyducP3CGtYfeYVOaWN9z7zKrAKoNOmpM3gTN58+4OyRwxy/cJsnj07Sp3JKstaawOm7tzl9xJXTN+5zdNlS3F4HEeR/jL9yWbwXI+EPDdmrDmT39YfcPX+UQ4dPcuvJfXbPbEnORKrwUpE3rKpN54VWid/flZZZI/8ESjLqTD9PkM7wMTc9j08NCa328T5U6jQ0mnaUuzdPcmj/QY6d3UDT7CFta5JUYekDH8VPx+X1LUimtKrSZKbPvueKj44nZ4aSxyQiVousNZnkco0nd87hevAQp5Xrdev0UlqUsDY6qs0cmHXjjdJeAIvbpTUeU5rk/ePmlHM+hK8yHl3wU2a1yBZe1lD+WyxpizRElk83+BbXSvqMnwISlQj8rALK7cnPOnQZtwiIQJiASp2YDHlscSjjQJFcqZT5krAzcfdq+GUC2QrbU8ouG8k0MbdrkjgthUqVpniBLCQzjSiXIFkGipRS4stmpcwhRRyPzZZhfBkLlKRMaTsyWyWITZVPLvPxPjSkyGpLmfJlsc2T+jONNSTPVBCHsmUomislkZg+OW6pIAIiIAIiIALfu4D60wcgNURABERABERABERABERABEQgfghIQhM/roNE8aMKyLhEQAREQAREQAREQAS+qIAkNF+UVxoXAREQARGIrYCUEwEREAEREIH/IiAJzX9RkzoiIALxQEDL9f3rOfk4OB7E8nOE4H/nIJvdHv0cg5VRikD8FpDoREAEIglIQhMJQzZFQATih4DO5zabp/Wlee1fKWNfml+qNqTL0KWcfxE5eQng0LT+bDgfED+C/qwofLiycwbdW9WhYlkHyjg60abnNNzuf/7fAYoIS8uT825ce6WNOPSJW2+OzWHkwnOfWEuKi4AIiIAIiMCXFfhwQvNl+5bWRUAEROA9AY9zs6ltW55gQO98AAAQAElEQVQR+4Oxb9ydURNG07NleUwuTKSKbVUWXIjLm/z3uv/qB7TeFxjfoCTVeu0hoe3v9Bk5gZF9m5HLbzNN7B0Zf/BVnMSkD77G1Lb1GbbqQfjfmwkO9Cfov+c3cRKXNCICIiACIiACnysgCc3nCkp9EQgVkJfPFwh0307nRmNJ3X0nB9aOom39StiXsOfX+n8zZvURDq4YgGMus8/vKJ60oNe9ZO2/zViu78SeY2sZ3L4BjvbFcfilHt0mb2fn7L8pnClxnESrMsnHsIO3mNsuS+jfm/FlWUs7em/xiZP2pREREAEREAER+FYCktB8K3npVwRE4B2BYE7PHM01u6GMapkvmr/TYkqO0qXJZBbxRybfaSBiV6cNn4WIdJBA/4Dw4zqdLuJUdFvK+RhLfOhcaFs67cenPnwvzWHsXiXRmNmKbObvjktDrmpNccz8TgIX7di0BPgHho+NGOLTqtSo9UqAumD8ff2V2Rk9wYG++Pj6KtvK8UjP2MQfqfinbkp5ERABERABEYgzAUlo4oxSGhIBEfgcAb32Djt3P6Fio2ok/4//Mr25tpZOVQuSxiYFlsnSUabhUNyehiQWuoDj/FuyNhPWDqdGgbRYWVmROlsFhm5+GJEIEMi1zYNxss2ElbU1qdIXptVwF9yNTUQ9l8ImK5Waj+XEC+NJQh7+nF/Vi0r50mOTwhLrdEVD6kebGWm5vmMfJo6NKG+tCake41rHw8NTaFouF9aWVlhZpqd8sylcfGvITkDrs5r6hdqxeN0gnIpmxNLSGptUuaj+90wuvA6Lz5cFjW0ZuMsH3+vTqJwzL1033WBO23xkzWrHiH2+6HXuuEz8C4fsKbFUfFKkt6P9tBPIHE6MF0ZOiMBXEJAuREAEPibwH28bPtasnBcBERCBTxPQBz3lsXtKMmczjVJR57eFFvlykCVLFmXJTm1n1yjnw3aCPXfzb9PJWP25klvunrx6coSehU7Sqfkk7mr1qDQWJDQ5x9Sxt2m5/BKvXr/k2DRb1nYdhJuP3tjMsz19qd/jNL+NOcgTT0/uHx9H+utrOXA7iHfPvbizi9bpXfiz3nCuBobUf7KjF22nBdBl3RXcPV9zx20s6d260nnK5UhJk7ErZRXM44cvSZstKwmUvQ8//XhwzYPS/bbx0MMLj4f7aWm2jGGzr4W3q325iSGjHtBw2hFj7E+vraOOyVJaNJnFA2X8kdtPlOcfDj66w+Q6ufh7wV2eP7vCgEqJ0Ps95ObrvIzYfRtPLy9u7uvN2/m9WXUjCHmIgAiIgAiIQHwVCE9o4muAEpcIiMBPIqAyJ5GZH96hsw5ho1YnrMT4vYc5csSV2X+k5dVLv7BTkV51PFg/l2t5/6Cs9QtOHjqA68m7WJRsQIEX69l9I1gpq0GjMad29zHUKWCFBhMy/tKYislvcOVhsHF2Yu3UXVQeMZ//OWbGXKmRKN0vDF40i3rZX/PuOZMkOWgwZB6tkqxmsYu3Uv8F62Yewq5pVRI9O8OhA4c4e0+NQ6PS3Fi7gXvvJBWgIqGFKb7ebwlJh/jAwwKHNgNpWykj3vcvcOLcU2zyZeHV7XsYRmasqMpNr0Uz+KNUehKqwdQyPy0nzKGK5xxWnIjdb4JTWxTlf86dKZM+iDvnT3D5WXLyZvXh3t0gYxeyEgEREAEREIH4KKB824uPYUlMIhCvBSS4LyCgNstNkbxvOX7oXvisQ0g35lilTk2aNKmxTJQg5NB762Du337A/ZNLGTp4MINDlyFD5/HQJguJgkNSBpUmA7nzJwmvrVInI3HiIAIC9Oi1D7jzOC1FiycLPx+2EdM5lTo1traWPLj9En2wUv/+Sw4tGRHevyGOUfOvkSprct7LZzAlb9E83HM7xJP3T4Z1HfoayIUVXahQvCLtnKezevNODpx7SKBWF3oeEmR2oES2qD4qk6zYFtBz71bsEhpd4E0WdKxMqYotGDpzBVt27uXiYx8idRPen2yIgAiIgAiIQHwRUMeXQCQOERCBn10gGTXa1uTizCG4hP7cS+xFTEhpY02uqkPZuW8f+yIte12W0LRA6MfYVBpMTIj2odLYkDL5c+7deX82IuZzhtmL11inskRlYkOKFNY0Gr4tSv+GWLYu6kAOE9V7/aaq3oqyL+YyceOTd5K4kKI677vcfOBP8Mu19B/6nB5b9rN+8UzGjx5ON6e8ob+tLKRs8LMb3PHUhuyErvU6D+4/1JIiZdREJ/T0ey+PVjkzx7Ml2w5sZuGMCYwa3pcqOQxzVe8V/YQDUlQEREAEREAEvqyAJDRf1ldaFwER+ASBFOX7MqbePf5XrQ1Ljz+LcpOv13rw4LFXDB/PUpPVqQb6Dc7MPPIytJ6O5ycm0aL1bB5+dAYEVOr01GqUixV9h3LsecgHufTaZ2yfPo0jz9O8dw4Cub6hPxPPFKPOr8mM9Z1qZ2TZgFGc8QhJLPS61xwc35J/590MjYkoD41FWZynNmR/5+r8O/sokf/mpfe9nfSt+6vxlwpoA97iHaRBow6prvO9woK5u3kbGBTuofNyYXD7WVzxCpmNAh/OLurFgudVqFMuYUjFKGs1Go0OX5+wv+ujI+CNNzqNhrDU6/WlRSzc9YSgoLA2ozQQ5ztPzq5Clk83iPMLIQ1+OwHpWQRE4D8JhH57/E91pZIIiIAIxLFAcqoO3cri9kmZ26QImXLZUc7xFyqUtiVnxoIMvJyfxnXzRdtnwmxtmD62OCsaFSJ/ifKUscuFbaMt5KtfnXQaVbR1oh5Uk6vFJIY5XqRJkZwUL1eB4nnsGODiT+LEJlHPlXfEoXBOqgx8QceFYylvaWhfQ/52U+hT5DC18uelVPly2ObMS4edaalVLWuU2ZTI/aap4MzODf/gu7ol+TLkokTZCpQplotsxf7hdpERLJ5YHdM0tWhb7Q4tixSmbAUHChVqwrW8Dph7e4X/DI0mVRWq5tqGU56sFHUoT8l8uWkw3YT+i5wpYq6K3GXotinFKhVla7eySpuVGL0rgEx121LkSjeKFi5NeYdClGp+hAKOqfF58/6sFfIQAREQAREQgW8oELlrdeQd2RYBERCBby1g+LkWhz8ncuDmPU5smcuIQUMYP2c9x24+4uKBhfxdIW1oiIlos/Yyw6tahO5ryFV7FEdunGPdlGGMnrmdS9f30L1yWmMyYfjDkiPc9tEqW8THr1SabDjvP0qnQiEfSVOpU+HkvJmrV/YxY/gQZm49x/ENXSmURKXMwEQ6N8yZ8UtcuXxuJS2LWYb2DypNRhqP28u1c1uYOHQ483Ze5NzuYZRNrSHmh5qUdi2Yvecad85tZcbIwYyasZHLD6+zemQ9sijJiCGuBhMOceHwIkYMmcjm48dZMHYZrmuaEzZ6lcaSKv23ceXyXmaNGsLUNSe4fHIe9fMlCu36XS81uZou4vTBBYwcPZ2/fkmIaeqqTD92gT0LRjN84lqOHl/KhOWnmdYkubGNlI2XcmROdeO2rERABERABEQgvghIQhNfroTEEU8FJKxvJ2BGmpyFsS9jT5E8mbBO9KGkICJKlZkNeYo7UMouB8lj+HmZiNLRbyVInhlbh9LKDEsK3u01gfFcWUoUSG/8bWLRtZAoZU5KlHagSHbr9+pHVz7sWKKUOShqXwZ7uzykMA87GvaqwTpLURxKFyOLVURSFnY27NXUMivFSpfBLm8azMIOxviqwSZnceyLRVipNMnIbmsf5ViM1eWECIiACIiACMQDAXU8iEFCEAEREAER+BEEZAwiIAIiIAIi8A0EJKH5BujSpQiIgAjEpYAqQW5qtfyVdDFP3CAPERCB+CUg0YiACMSdgCQ0cWcpLYmACIjANxFQmxahVa/6ZNaokIcIiIAIiIAI/GACHx2OJDQfJZICIiACIiACIiACIiACIiAC8VVAEpr4emUkrq8vID2KgAiIgAiIgAiIgAh8dwKS0Hx3l0wCFgEREIFvLyARiIAIiIAIiEB8EZCEJr5cCYlDBERABERABETgRxSQMYmACHxhAUlovjCwNC8CIiACIiACIiACIiACIhAbgf9WRhKa/+YmtURABERABERABERABERABOKBgCQ08eAiSAhfX0B6FAEREAEREAEREAER+DEEJKH5Ma6jjEIEREAEvpSAtCsCIiACIiAC8VpAEpp4fXkkOBEQAREQAREQge9HQCIVARH4FgKS0HwLdelTBERABERABERABERABH5mgTgcuyQ0cYgpTYmACIiACIiACIiACIiACHxdAUlovq639Pb1BaRHERABERABERABERCBH1hAEpof+OLK0ERABETg0wSktAiIgAiIgAh8fwKS0Hx/10wiFgEREAEREAER+NYC0r8IiEC8EZCEJt5cCglEBERABERABERABERABH48gS89IklovrSwtC8CIiACIiACIiACIiACIvDFBCSh+WK00vDXF5Aev6WAXveSg0smMmbMeNadeIXuWwbzhfoOdD/OwvFjGTt+Kec9tV+oF2lWBERABERABETgUwQkofkULSkrAj+IgD74OYeXj6ZjEyccy9hTxtGJ1j2mcOCOz38foe45O6YMpkePXizb//y/t/OFa+q1D1k7vAsdOnSIZunM/EOeMUYQ9GwfE3v3pHefqZx48e1StkD3gwz8vRI128zgqq8+xng/eEJOioAIiIAIiMAPIiAJzQ9yIWUYIhBbgbfXV9GyREHKN+nJ1GVb2O96FNf9W5g3phO/FrFn1IE3sW3quyyn173gyKqFTJs2LZplBvsuesej2SUdj48sZfyYMUxZehQvXQi5p8tsxqzew9aFo1lz3D/koKxFQAS+mIA0LAIiEL8FJKGJ39dHohOBOBXQeh2gR712LD7zAkxS49i8P5PnzGHCgFbYpbWhfPO+NCqVJE77jL+NqUlXtA5/tW1L2/ClDeXyJ0Ydb4LW8cBlFj179GD0tD280ofMxlhW/JMutctT+Y9/qVPcPN5EK4GIgAiIgAj89ALfBCD+fN/+JsOXTkXgZxLQcmXRGBZdfg2aVLSctp+dCwfTsXVrOg+ah+uVm2ye3ICMZqpQFB9uuq5h6shBDBg4nFmrj/MyOPSU8UXL49PrmTTUmcGjZ+Fy2Qu98fi7Kx2vru9j/oRhDHQexcKtl3gTOtOg13lyfv82tmzdxcWnyva22QwbOIjJS1x5EaWviDYGDR3PgrWuPI70UatgrxvsXDSRIQOdGTd7Czdi9fMtanL90pmpM2cyM3yZSptyluED0GvdObZ2urHd8bO3cuONNvycYSPI4wp7t25h67ajPAkMGb3X7SNs27KFnYeuEfEBPl24wbvx63zuc2DVDEY492fQ8ClsOvEUQy+Gn0k6u3cHx+68Nrr6vb7Dga1b2el2C3/TtFRs9S//q29Lco0hkpAl0PMKWxZMYLDiMGb6as48jpi9CYt1264zPHt9jY0zR+A8aByr3R4b+wtpQdYiIAIiIAIi8P0JGkNL+AAAEABJREFUSELz/V0zidggIMt/EPBk366z+Cv33akL/Mm/LXKRIFIrZsmSEfb/+nUBFxnlVIQCZRvQsbczQwb3pd3vDpRzmsztYKUBAjg5vSF2perTuf8gBvZsR9VSdVh0M+rH1fQ6D7YPqkq+ApX4899+DB7Ui5ZOtlT4fS73lHb0QVeY3rYRTk71aFrPkdJObek32Jl/mjvi1HYdr5TE5902nPt3pVX98tTusEGJXsfj/UOpkLcQVVt0YcDgQXRrW5OStg1ZcyNQOf+hp47reyfSoV072oUuf3cYyaHnhnQCdAFXGF+7FGUatDe227WtE2XrTuNusBJUaLO+lxbSuk5N6tTrz2EPQz0tt9f2p5aTE606L+WhYYzvGESO/8356VTNlx/H3/9Hn0FDce7biTr2hWk59RJBgWeZ0LIR/y6+ZEw4Xl1byJ+1nPir5xruXV5K29o1qV2vF3ufGfrVcW9HP8rkKkpNJdEZqDj0aN+QErkL8vecC8rVgrBYa9VvTu0K9tT9uw+DnLvR2NGB3huexaOP2SEPERABERABEfgkAfUnlZbCIiAC362APvgZT174o0eFTZ6CZE2ginEsarNslKtYhFK1+7NspysH1g2hQhoTrrqMY/FBP/zvLaJH3808C9aQs1w7hk8YQ+eqqfCONIOhV26RH23syZ9DXPC2cWTUejdct4ykUjoVZ9f1Ysyq5xH96725dOYVRZ1qUypLElT6IM6vW4SrZzAhbezGXW9DxdbOjBrakbr1+jBlTE0CX23h3+YjOPI8OXUHruXIsa0MqJaFN3c3MKTvKjwico+IvsK3lGTozHpmz5rFrNBlztwNXPM0VNJxdX4fnLfeRmeSlip/D2H8mN44pgjA23A6vI2Pbeg+GH/iHGVwLFqEPwYsYLebK8udq5ECd7aOn8rp4NSUqlOPqkVSGj8CZ56yKHX+aEK1X/OR+J1/uQOerqJjq7GceKkjR+j16Fq3IGa+N5nbqRkzTkXM1AS/vcxVj9w41S5LxkRqtIEP2LJoO28/NhQ5LwIiIAIiIALxVOCdb4vxNEoJSwRE4PMFVAlJZB7yJe/3+jV+H2wxEYUbdKdNWRVHVk9n0uKjeBryn+Bn3LrqzmOXnRzzCiJJ6npMWT+d3p27MWblcjrYRnxcC3xwWbUbw4SHTdYs+F3ay76zfqRMqyQsOk+OuRyNFIEJ5Touw2XDerbPb0tGExVBfo95/MwrtA0VeWuOZtWsgUoiNZm1awZTwlqDx5517Hzki6llNlKprrBn9xmCU6YkoVrHPdfdnA/QR+rj3U016W3r87/27Wkfuvzdth55rdToda9w2XIcH72aQg0msHJ6P7p0G8byFd0pYBpi+G5r0e7rfT8YvzpRHhr16kQR/VmWTx3PyhPPUatVeD+9zh2vPPw9cS79auY0JjQpstZizKLFzBjgRAqlTER/Op5sX8fe5wHRXo9g/8tsWXOKIPTGKuoEOem9Yi8b1u9meuv8aJTjb588xF2ZTTIWkJUI/NwCMnoREIHvUOATvjN/h6OTkEVABMIFVJr0FC6QyngD+/DYWrbfDQo/9+6Gz5WZVC9ShiZdlJv4Xed44ulDkHFmQo+/71teuntguP9Nki47mZOG1FaZZCZHJgtl/idkH91b3F/5KbfLhuRiDs4DBjBgwCCWnXipzN3oePvyZWhBw4uatJmzYKJsmqZOhbXGmD0R6P8mtA01aXLmIEmUf7F0vHnhgZ9yn+7/0o1pzob2BzB8wTHjLErAm1e8NpxU2oz+qSanY0cmTp3K1NBlyqTulE6pAb0HLz0Cldg1pM2RA4vQBsyzZCdDQkOUoQeUF0OkSgV0Rh+U19AN5Zxe9+YD8Qdzamp9bB0a0n34AvZfeMhrn5C0Q6/3x89HGZjSxsefejwUhyCleJJor4eO1y8M5iEtaTTpyJg5gbJjQuo01sbrpQsOIlg5EvnpvqolNsmSkSyaxdK6OJNPB0YuLtsiIAIiIAI/nUD8GXCU24P4E5ZEIgIiEPcCZlRo+Tt5zDX4e+6jT6N/2XzJw/jzGf7PjzGyfmnq99/Kk+BAji+Zz4FnAWT7ZRwX7l3i6P41tCliZQxJr8xapM6QBjPlTv7ljUO43Q5JjII8DnLgjKeSBBiLgdqKbFmslQRKTfZKQ9h79ChHleXg1o3sOHyUFWOdQguGvKjUof8cqVTGm2zDUZXGOrQNLdcP7eWuccZFi4+3v3JaTYpsmYzJj7nVL0x0OWJs/4jrNjZtPcSh/eMpm0ytlIv56f/mBffu3OFO+HKXB8+9UWlSkT5tIiWOYK4e3MsDQ/ampGHP9h/gvJJ0hLWoMjPHkBpotU949NCQEvhy+/bTcAOVOsxA+178usCzLJ21H3dtIhpNPMPtSyeU2Zx/yG+uUZrXo1cSFGUj/Bnk44OvLnw30oaSdGXPZEz2or0eKg3ps2czJoshlVTKLBDGh0qlMr5Gt7JpuAB3Ly+8olk8X52gk61pdNXkmAiIgAiIgAh8dYEPf7f/6uFIhyLwvoAciTuBpMX+ZeqgSlhr9Dw4PpWaBVOR3NqGlBns6bPWjbXD6vHn4JOYm5kqN/Pw7Np6Rg4ZSrdmTgzZ/Sz8Rj1Vld+plj4RgW8O0aGsHb/Vqk4Zu0Ysv+MTHqwKc35t15zCSVTc2T+VkXO3sWfHIvr93ZSOfdbiZWEdXjbmjbA21Dw4MpgKtr/g9FtxcuWpwexTb0j+S2taFrchwPMgU5znsmPfDub2b0+z1r3Z8yIhlobcgJgewRyZVY+c2bKRLdLy2/824E9SqjX5jVRK/TsH+lDW9ldqVi+LfeNZxh/0D2sxUZYcZLVIgC7oOiMb/UK1ymXpsPimMUk0llGZhxpEE//pIEzNDP8E+3Ny7RgGD+lJ0xp9OeAdkiAa66MmWfIkqFTgfnk2TavWplHnJTzR6kNOh65TVm1Ds0LWBL13PXxJkqY6LZvlURJLpZHQ8vIiAiIgAiIgAj+SgOG76Y80HhmLCIjABwUsKNdjAwfXOlOzaFpllkWLt8dL3ir30KbJsuHUcRaTetpj+1dPWhS1we/xIaYNdmbZ2SxUcrAm7JY4QYoaTFg2mKo5kuHvfpFdm3dwL6Fy01/KKryMIYyktt1ZubI/jpkD2Dt/KP0Hz+TIi8RkyZuP9NYaQ5GPLmFtVMxmwbMr+9my6wxPn59jwxo31GZFGLBqEd2qZOfp0QUM7juY+QeekiJLXnJltlbSgY82H0MBNelrjWLRsLpksdDx+MIetuy4iE2V2tglNQmvY5KyNt26lsNaOeRx9yguR/2oUN020mwIxBT/po2etOvXnALJVdw8OJshztO5m8OREpHaRxlBtvp/07RACtB7cm7PJtxOPSIwaj6DxsKeYWvn0bFiNvQvL7Fr0zaO3/MjXdHGTF4/B6cMSoDhUcuGCIiACIiACPxYApLQ/FjXU0YjArEQMCdfrQFsPP2QFw+vcML1EG4nr/D42S02TWpOTgsVZmlrMPvETW6ePcqRk9e5fn45Kw64o9MHsr5nXuX/9qtJW6YrW6/e58YZN46cuMH1C2tYf+RVeBk1hoeG7FUHsvv6Q+6eP8qhwye59eQ+u2e2JGcilZKQODDrxhv0+gAWt0ur3L5DolxdOeWvJTjgPP8UNgWlt8htuB69wL3nj9gxqopyDswz/MbobZd58uACbocOc+bmY64fmU29/ImN599dqRPYMv68p9Kn4WNd7y46rqxrirlSyfBxsV97ruH6o9uccnVV2r3LidVrOOkVRJD/MdrkSqCUSswv/XZy+/Y5XA8d5erti6xef4IgvZ4nZ4aS20SllIlqEBF/NbLWmsDpu7c5fcSV0zfuc3TZUtxeB0VqH+O1mHvmJtdOHObAwePsWdeZgg5DuRGoI8jvEM0zmyh9gEXWmkxyucaTO0osBw9x+uojbp1eSosSIYldsrKjuavUCfTbQ8PUhjoaivbc+06sxqa+2SptkYbIEnuDb3ahfpiOZSAiIAI/ikDIPcePMhoZhwiIwCcIqEmaNjfFHMpgb5cba8NdfKTaKk1SshQqSSm77CQz3P9GOhe2aSiTrbC9UiYbyTRhR99/VakTk7FAScqUtiOzVYL3C8TiSFgbDiULkMHS7J0aapKly499mdIUyWatpEDvnP6M3QTJMlHUwYHCWa2MCdf7TSl9ZyyIQ5kSZLNJ8P7p0CMxxZ8gWQaKlHJQ4raKMW6VJjk57EpTrmxxcqZKGNpidC8akmdSYilbhqK5UmIaXRE5JgIiIAIiIAKfKhDPy6vjeXwSngiIgAiIgAiIgAiIgAiIgAjEKCAJTYw0cuIbCEiXIiACIiACIiACIiACIvBJApLQfBKXFBYBERCB+CIgcYiACIiACIiACBgEJKExKMgiAiIgAt9UQMv9Uwe45q79plG837kvN466csfrnV+r9n5BOSIC8VtAohMBEfihBSSh+aEvrwzuRxAIenWQsV2HsOtu0Dcfjl57k2XOnenQoQMdOnbk354DmTBvB7d/yBteLRdnNaHpyDME8ZrdUwex8Uog7z50gWeY0Ws2F42/S1mps2YYM3Y+IerfwHzL8UXO9Ju0l1dRT4Q2F8DOER1YejogdD9+vOi1L1jdvysbb7qzqn01huzxjB+BSRQiIAIiIAJfTOB7bFgSmu/xqknMP5GAcoO8YBQz181j3KwTyo31tx26PugpB1bswNM6B7ly5iRjCjW3tvXllxIt2PYw+D8Hp9cG4h8Yv2YntF4ujJ3+kt8aFMBE582Zjcs5ce/9pFIfdIvtC7Zz33gqmPuH17Hr9KtwC73One0D69Ji2kvK1S6H9Xf4r66K5DjWzc2mwdO4GSyzNchDBERABEQgXgl8h99a45WfBPOfBaRibAR0/seZv1pPjyVd0W6aw+HX3/5m0vD3WUo3/B8dlRmazt0HMm39XoaXOsX0uedjM6Roy7zc0I7ybTYRf+YndNxbv5C7xdtTO2uCaGOOzUF98H2WdahJn6NlWbJzEpUyxvD7r2PT2Dcuk6Jce+qYrWXFYb9vHIl0LwIiIAIiIAJRBSShieoheyIQrwQeb57L+VwtaODQmMaFT7Fs7cMoH2XSawOUmQ1deMw6XcR2+MFIGzqtNtKeYVNHkL8vUSdHdAT6+xP04aYMlUOXpOTJkxbPZ89D98NedLzXnRJ9oH+AsjaU0REcGKj05Yt/kBbDLI2vjy9+xmAMMYSVg08fl9K+LhD/gNDx6oIJDI40IMUp0p5S+N2nB7u2XKNsXUcSvXsqlvvBvpeZ0qQW01+3ZM3GvthZaWJZ01BMp4zZ8Bq6vPeii8Y2otAHvXTaUP+I8u9uRVdfpclM/frZ2L/OjcB3K8i+CIiACIiACHxDAUloviG+dC0CHxLQa++wdO4FKreuQXK1NbX+rMSphYu4E+kjP+4rWlH+f/NZMbABhdJbYWltTbpcFeg2+zhvQu/YDR95cpn4Fw7ZU2JpZTmcjOIAABAASURBVEWK9Ha0n3YCH2PngZycXJdSNadzz9iujgdbO1GidG9Ov9EbS3xs5X1vO1OW36JI2cLGooEv3BjVypGsKaywsrIkW/EmLDrlheGhCzjOvyVrM27FABxzpiWf0wB6V89H0b9Xc3b93+TKkpVqPfYoiUhIuQlrh1OjQFqlHStSZ6vA0M0PI92M+3N+VS8q5UuPTQpLrNMVpdVwF9xDx+11dCBlaw9nUf9qZE+djtYz7uD/YAudf81HCsUpVfrCtJ10lLeGwN5ZdP5nOH4tGyVKJHznTOx2A96cYnDthmxPPZD1S9qQI5EqVhW9H2+nV51ipLVUxmOdioKObVl20iN8zB+yBS03NvahQq5UWFunIGvR35l33IOwx5tra+lUtSBpbFJgmSwdZRoOxe1paMKnFNIH3mP1gAYUzmCNtZUlaXJWoOucs/iEeoKadOVKoTt9mJD3ilJJniIQDwUkJBEQgZ9PQBKan++ay4i/E4E3Jxew0a8mv5cOuam2Kt+CyoGrWekW+SM/eq6tHcicJxWZf/wBnp4vObu2HV7zmvHP7OvGG2G930Nuvs7LiN238fTy4ua+3ryd35tVNww/9GFOqa4z+NN8Nr0mXcD78Xq697lEm1nDKJlcRXQPffB1BlTOSZYsWciUPiWZS/YksM5MnBulNRb3fnCNwIK9OHDvJV5eD9nQLQkzes3inlaPSmNBQpOzLFqqZ8j+e1zfOZJxe+5yZW4jitafx8MXz9g3sTJmxnLnmDr2Ni2XX+LV65ccm2bL2q6DcPPRG/t5sqMXbacF0GXdFdw9X3PHbSzp3brSecpl47g1Fhb4H5vDDk1n3B4+Y3HHDLiMGcjVApO45u7JnUMDMDu2lYvRfIwvyOMuTxNmI5NF9AbGAGJcaTmvJGwzr+WnQ/fqpNbEWDDqCf0bFvcfQUDViZx55IHHy+vMb52QCY2bsOpWkLHsh2x1/q6M6b2bX2ac46XnE7b2zoDb1lPGhC3Yczf/Np2M1Z8ruaWM/dWTI/QsdJJOzSdxV7ku8IYtPRow+qIt09we4PnanfMbu2G2uR+zzvkZ+zaszDPmIrXHLR6EhGM4JIsIiIAIiMD3K/DDRC4JzQ9zKWUgP5bAa7bM2EKBFi3Iqgm5qVaZ5Kdpk0xsnr2FkPmOkBFbF+jA3BltsE2XGDUaUhZoyMT5Lbk+czYXA/SoLYryP+fOlEkfxJ3zJ7j8LDl5s/pwL/S3phk+StR6xkgsVrSmRv3BJO04m7a2iUIaj2atMslGjxWHOHLkKCcv3uPFsyssHVAZG3VIYSu7P+nf+VdSBjzk3PFzeFjnIc2bOzwx3gRr0JhYUb9bHxzSmYdUiHatlNOYU7v7GOoUsFJGZULGXxpTMfkNrjwMRq97wbqZh7BrWpVEz85w6MAhzt5T49CoNDfWbghNnjSYp6rBv70qksrMYKgicdJEqJR0R6fTkyRrHSavGIZ9csO5qEFovd4QkDgZSTQRx1UqPfqQXCriYNhWlBMa7P6cz/jfbtGxRmf2RZoFCSse/auKCp0XMba1A6ktNErylxy7xmOZ3tyfBbOPG38hxAdt1RYkSawB40fKzMlbfwzzh/xKEmW8D9bP5VrePyhr/YKThw7gevIuFiUbUODFenbfCCbw+UZm7crNyPk9cMhooYRnSsq81RiybBS/WSptKkeMT1VSxcQHb/+YIIylZCUCIiACIiACX1VA/VV7k85+TgEZ9ScL+N1bydzNDzk843fKODjgYFzK8tfCy9zcNoet94JD21STw6EcGUyi3pQnzGZHzoC7PAhU7m8Db7KgY2VKVWzB0Jkr2LJzLxcf+6DVhTahvCSwLkq5vH6cuWlFCfuMSgKhHIzxaUJiq9SkSZOalJaJUL9TzvvGatpWLEnVVgOYvXIzu/ee5ZmfVrmtDimo0qQifYaP/3C8SpOB3PmThFRS1ip1MhInDiIgQEksgh9w5/5LDi0ZweDBg8OXUfOvkSprcoyTDkodszQZSJ1A2TA+TSnXdx7Nkq6lTY1KVKrSkAHzj+MVycFYTFmpE5pjEhRAUOh9u0qdCHPTQLy9tcrZqM/gN174mCTENNJhtUlqGk/fwJBix/lTSWoOPIuoF+y5HKdU1iRLlsy4FPp9Cb6GuurUlCyX/R17E3IUy4/n7VvGhOZDtmpTOwYu6Y3/ik5Ur1iRGr93Y+XJl4p7MPdvP+D+yaUMjWQ1ZKgyI2aThUTBegIf3OF1ZjsKJov6PjKxLItDwYSG6EIXfwK1JpgmiFou9KS8iIAIiIAIiMA3EXj3XuSbBCGdioAIRBYI5PjcpegbTmbB1HGMGxexTJi+mP6/PmTFwvOE3CLreHLjevjPy4S1EuRxj6fYYJ0AHq1yZo5nS7Yd2MzCGRMYNbwvVXKYhxVVXrVcXvAP01+3Y9P0XEz/cyAn//PflfFgaZ/hJPxrA3s2LWH6hNEM6VOLzJH+J7/SISqVYf2RRaXBxCT6MioTG1KksKbR8G3s27cvyrJ1UQdyhCd4KlSRmlAnykXjgbPZtGsP2xb/S9CSPxm9K+SniSIVI4FNRlK8ecQz46yS4Uxicua04uKxU+/9QPyrI8d4lCEXWcwM5SIWtZKQ/TF9PUNsj9GqRlcOPQ+5YiaWjdn8/BVeXl7G5fzKpiQyVNO94vZ1D6LmVzpe3nuMecpUmPBx22S5azF03np27dnFzH+smN68N0f8NKS0sSZX1aHsfMdqr8sSmhYwxSRlSsye3OWh8W/pEP7QBVzjxj0lKw49ovV6zIsEabExCT0gLyIgAiIgAiIQDwQkoYkHF0FCEIHIAlovF+auNaH5vw2wL1mSklGWMvz5Tx3uLZ/NMW/D9IGeW9sH0WvWGbxDG9H5XGNet6moajXB1lxPwBtvdBpN+I3960uLWLjrCUGh0w9eZyfQYbKGATPbUb7+GIaVc6Nzp9U814U2+Akvel0Ab70D0WjC/mnx5fT8BRxyD0SZCIixJbVGQ5CPNxG3zjEWNZ5QqdPjVDsjywaM4oyH1nhMr3vNwfEt+XfeTXTGI1FXxo+p9WvH1MMvjecTWKUjbdJAPF4FRC2o7KkTFqZQmiucvhKk7Bmepjg0qYPXyn5MOeRurG84GvBkBwOH7Ma2cUOyhSdRhjMhi2GWyZDUDC7qRssa3Tn8PCTWkLPvrPV+rB7UgWXnPMNPvL66lF6T7uHUpBwJPmIb+Hwnvf4axkmjhwbr9Omw8HuJZ4CarE410G9wZuaRkLEr83Y8PzGJFq1n81CZzjLLUIM6WV0YMnw/r0JD1Ac+YkO/Hiy+FuHz9uxZPHMVJYd55DQxPNzP3nhydhWyxN7gs8G//wZkBCIgAiJgFAi76zDuyEoEROBbC+i4uWoe1wq0omZ2ZXolmnCSlmxObZvdLNv4TDmrJleNJiTb9Ae5sxSidHl78uWqyFqLTkwZWBoz1GSq25YiV7pRtHBpyjsUolTzIxRwTI3PmyC0rw/St+0qKoydyG9pDf/bPSmVB8/g10fO/DvlgtL+pz1V6lTUb1+NfZ3ssC1TgVIFC9P1ZHbsU/ngHZYbRNNkYjtH0p/sTWmlTr2+O3hnoiCaGhryt5tCnyKHqZU/L6XKl8M2Z1467ExLrWpZlVG/X0WlTkHB4slZ2rgQBUqWo2S+Ykzz+p1W1S3fK6xSEqbKvyRlz/ozxo96GQokte3BwnF2rPyjEPlLVOCX8sXIXfR/vPxtCuM75Im2T0O9sKRmkBJrS6eeuL4IzRgMJyMv6mRUb5KfJb8XIkdhe8rZ56dApUlk7rGQTg6J+JhtApv8FEm6l9oGj3L2FCzWl4Qt/qF8chUJs7Vh+tjirGhkiL08ZexyYdtoC/nqVyedRqW0nYG/Zkwi96kOFMphS7lyxcmV1YHpnr/RoFjC0Ch9Obz1GHkqVSBp6BF5EQEREAER+F4Efuw4JaH5sa+vjO67E1CT+6/1nFrTDOsYvjpVmtwMcbvL9CZpjKNLZGXP8J0XObdnPiOHTGDjqZvsm9Mq/P+im6auyvRjF9izYDTDJ67l6PGlTFh+mmlNkqNJXo6pJ04ysFKK8BtytVkBBu69yrJ/Chrbj7xSm5dl9tWj/J03QeTDkbbVZK4xhhOXDzNn5BCmrT/KgSVjWXNmLdWTqlCZ5GOE2z5aZYta3yxDI9acPcCsEaMZ07UiZgneL6fSZMN5/1E6FTI19qfSZKTxuL1cO7eFiUOHM89gsHsYZUN/rZhFgd4c3teTDMoNu7GCMsIcTiM5cvMMqyYNZ8raU5zdN5hiyg1/yPnIaw35G9cneOMMDnoYZsIM50wp1HgyJ25fYP20oTgPn83BqzfZMLIWacL7MKP65DNs7FtA6c1QJ2QxJDVNZp3k1vGxlE6pCTkYZZ2ItuuusHjQYHZdvsj2eWMYNmEVZ26dYlyLAkpiaij8EVslCWs4dh/Xz2xkwvDxbDpzjbUDy5PEUBUNuWqP4siNc6ybMozRM7dz6foeuldOGx6naepfGLn9Iuf3zmP40ElsOXWNvXN7MevQCbrYmRL4fAsLD2ShXp304XWMTctKBERABERABL6xQAy3TN84Kun+uxWQwL+VgAkpstlSukwJcqUO+z/qEbGoNMnIbmuPfbEcJDdMxESc+iJbCZJnxs6hNEWzWyu30rHrwtQqByVLFyOLVdRk52O1E6XMSYnSDhSJZV9q81TKDIsDxfOnI6E65tbNMjamS5VbTJ58MnyWxlBaZZqC3HYOlLEvQkbLuMc0XKsctg6ULpEPm2g+2vUxW4vUeSjpUJI8aRO/l3iozGzIU9yBUnYxvQ80WGcpjEOZUu+8j96ya9gEdPW7UTll3I8ZeYiACIiACIjAZwh84Nv5Z7QqVUVABETguxew4FfnpYz7syCflmLFeuDfUcEklPt3MdN6FhOL7+iqSagiIAIi8LMISELzs1xpGecPKZAwTxXqVcqC/D/zL3N51YmzkCOD+Zdp/DtrNWnmnKSPZsboOxuGhPvdCkjgIiACIhCzgCQ0MdvIGRGI9wJJbJvQpV6e9z5aFO8DlwBFQAREQAREQAS+jMBP2KokND/hRZchi4AIiIAIiIAIiIAIiMCPIiAJzY9yJb/+OKRHERABERABERABERABEfjmApLQfPNLIAGIgAj8+AIyQhEQAREQAREQgS8lIAnNl5KVdkVABERABERABD5dQGqIgAiIwCcKSELziWBSXAREQAREQAREQAREQATig4DEECIgCU2Ig6xFQAREQAREQAREQAREQAS+QwFJaL7Di/b1Q5YeRUAEREAEREAEREAERCB+CkhCEz+vi0QlAiLwvQpI3CIgAiIgAiIgAl9VQBKar8otnYmACIiACIiACIQJyKsIiIAIxIWAJDRxoShtiIAIiIAIiIAIiIAIiMCXE5CWPyAgCc0HcOSUCIiACIiACIiACIiACIhA/BaQhCZ+X5+vH530KAIiIAIiIAIiIAIiIALfkYAkNN+iitNEAAAQAElEQVTRxZJQRUAE4peARCMCIiACIiACIvDtBSSh+fbXQCIQAREQAREQgR9dQMYnAiIgAl9MQBKaL0YrDYuACIiACIiACIiACIjApwpI+U8VkITmU8WkvAiIgAiIgAiIgAiIgAiIQLwRkIQm3lyKrx+I9CgCX09Ax+Ojyxg/ZgxTlh3nje7r9Sw9iYAIiIAIiIAI/NgCktD82NdXRhePBDyvbWPUvy2oVbkCFX6tTYv2A1jm+pCgz45Rx6P9o6j3S2W6zDrz2a19qAG99iFrh3ehQ4cO0SydmX/IM4bqOh66zKJnjx6Mmb4XD70+hnJf+vB/tvqMwIJ5eHwlQzs3pdovZbC3L8uvNRrR2XkOh2+//Yx2paoIiIAIiIAIiIBBQBIag4IsIvBFBZSb+R09KFuiFr0mLGLT7gMccNnIoulD+Lvhv+x6GvyZvfuyY+oU1u/bzeIx8z6zrQ9X1+tecGTVQqZNmxbNMoN9F72JL5Mvet1LDiyeyJgx41l77GVoXF/PyiCpC7jBvLalyW/fmP6TlrJ9nytHjx7GZetKJg36i18Kl2Wsq7ehqCwi8AMJyFBEQARE4OsKSELzdb2lt59QQBd0lgm95nD5jRbLbL/Re9wMJo/8l+rFHRm4fCZV05h8pkoifvv7b2qUrUDjLs0/s63YVleTrmgd/mrblrbhSxvK5U9MvPlHRfeMHVMG06NHL5buexY6sK9p9Ybtvf/gf3OO80ZvQkbbBvQZPYO5c6YyqFNtcllaUPz3PjQplTg0NnkRAREQARH46QRkwHEiEG/uPeJkNNKICMRDAZ33ZS7d9kGPCWX/HMPQf9vRsec4thzfS9dy1sYEQK99wrHtW9m67QgPvF9wbO1UhjoPZ/aaE7wMncDR6zw5v38bW7Zs4/Q9Dy5un83QAcPYdi2QhOnK8Fe3LlQvmoLwclt3cfGpJ+e3zWbYwEFMXuLKi9C2Qpi0PD69jsnDnBkxcTGut1/z8Owutirtn7j9sVkDNbl+6czUmTOZGb5MpU05y5CmlXXgi7OsnDqMgc6jWbjtMt6RPmamV+ZLXlw+oPS1hV3H7oV+7M6H627bjeM7ev2N0kLIU697w6U9Sxg31Jnh42ezye0e/iGn0Pnc58CqGYxw7s+g4VPYdOIpWuVckPsl9mx35f6bQGVPz4vbrsZ2DeOKbKWcDH1qcb+8i7njhyrxjlTcj/I8QB96DoI8rrB36xa27TrDs9fX2DhzBM6DxrHa7bGxv/CCkTb87ixl1NxzBOrV5Ks+kf1uKxnWvR1/tm7PgEnrOXH6POtm1Ce1xlBJR4THXdyv72TasIGMX3vFcBK99jXndi" id="213" name="Google Shape;213;p7"/>
          <p:cNvSpPr/>
          <p:nvPr/>
        </p:nvSpPr>
        <p:spPr>
          <a:xfrm>
            <a:off x="155575" y="84138"/>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venir"/>
              <a:ea typeface="Avenir"/>
              <a:cs typeface="Avenir"/>
              <a:sym typeface="Avenir"/>
            </a:endParaRPr>
          </a:p>
        </p:txBody>
      </p:sp>
      <p:pic>
        <p:nvPicPr>
          <p:cNvPr id="214" name="Google Shape;214;p7"/>
          <p:cNvPicPr preferRelativeResize="0"/>
          <p:nvPr/>
        </p:nvPicPr>
        <p:blipFill rotWithShape="1">
          <a:blip r:embed="rId3">
            <a:alphaModFix/>
          </a:blip>
          <a:srcRect b="1766" l="2128" r="1096" t="2367"/>
          <a:stretch/>
        </p:blipFill>
        <p:spPr>
          <a:xfrm>
            <a:off x="3248513" y="990600"/>
            <a:ext cx="7346685" cy="5389562"/>
          </a:xfrm>
          <a:prstGeom prst="rect">
            <a:avLst/>
          </a:prstGeom>
          <a:noFill/>
          <a:ln>
            <a:noFill/>
          </a:ln>
        </p:spPr>
      </p:pic>
      <p:sp>
        <p:nvSpPr>
          <p:cNvPr id="215" name="Google Shape;215;p7"/>
          <p:cNvSpPr/>
          <p:nvPr/>
        </p:nvSpPr>
        <p:spPr>
          <a:xfrm>
            <a:off x="274982" y="5782846"/>
            <a:ext cx="377190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600">
                <a:solidFill>
                  <a:schemeClr val="dk1"/>
                </a:solidFill>
                <a:latin typeface="Arial"/>
                <a:ea typeface="Arial"/>
                <a:cs typeface="Arial"/>
                <a:sym typeface="Arial"/>
              </a:rPr>
              <a:t>Source: </a:t>
            </a:r>
            <a:r>
              <a:rPr i="1" lang="en-US" sz="1600" u="sng">
                <a:solidFill>
                  <a:schemeClr val="dk1"/>
                </a:solidFill>
                <a:latin typeface="Arial"/>
                <a:ea typeface="Arial"/>
                <a:cs typeface="Arial"/>
                <a:sym typeface="Arial"/>
                <a:hlinkClick r:id="rId4">
                  <a:extLst>
                    <a:ext uri="{A12FA001-AC4F-418D-AE19-62706E023703}">
                      <ahyp:hlinkClr val="tx"/>
                    </a:ext>
                  </a:extLst>
                </a:hlinkClick>
              </a:rPr>
              <a:t>Toddlers and Investors Aren't Playmates</a:t>
            </a:r>
            <a:endParaRPr i="1" sz="16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8"/>
          <p:cNvSpPr txBox="1"/>
          <p:nvPr>
            <p:ph type="title"/>
          </p:nvPr>
        </p:nvSpPr>
        <p:spPr>
          <a:xfrm>
            <a:off x="304799" y="301047"/>
            <a:ext cx="11582401" cy="1146753"/>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50AC93"/>
              </a:buClr>
              <a:buSzPct val="100000"/>
              <a:buFont typeface="Arial"/>
              <a:buNone/>
            </a:pPr>
            <a:r>
              <a:rPr lang="en-US"/>
              <a:t>Problems with Private Equity in childcare: </a:t>
            </a:r>
            <a:br>
              <a:rPr lang="en-US"/>
            </a:br>
            <a:r>
              <a:rPr i="1" lang="en-US"/>
              <a:t>Kids aren’t a business!</a:t>
            </a:r>
            <a:br>
              <a:rPr lang="en-US"/>
            </a:br>
            <a:br>
              <a:rPr lang="en-US"/>
            </a:br>
            <a:endParaRPr/>
          </a:p>
        </p:txBody>
      </p:sp>
      <p:sp>
        <p:nvSpPr>
          <p:cNvPr id="221" name="Google Shape;221;p8"/>
          <p:cNvSpPr txBox="1"/>
          <p:nvPr>
            <p:ph idx="1" type="body"/>
          </p:nvPr>
        </p:nvSpPr>
        <p:spPr>
          <a:xfrm>
            <a:off x="228600" y="1580606"/>
            <a:ext cx="11658600" cy="4667794"/>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Clr>
                <a:srgbClr val="613395"/>
              </a:buClr>
              <a:buSzPts val="2400"/>
              <a:buFont typeface="Avenir"/>
              <a:buAutoNum type="arabicPeriod"/>
            </a:pPr>
            <a:r>
              <a:rPr b="1" lang="en-US" sz="2400"/>
              <a:t>High Turnover</a:t>
            </a:r>
            <a:endParaRPr/>
          </a:p>
          <a:p>
            <a:pPr indent="-457200" lvl="1" marL="914400" rtl="0" algn="l">
              <a:lnSpc>
                <a:spcPct val="100000"/>
              </a:lnSpc>
              <a:spcBef>
                <a:spcPts val="1200"/>
              </a:spcBef>
              <a:spcAft>
                <a:spcPts val="0"/>
              </a:spcAft>
              <a:buClr>
                <a:schemeClr val="accent5"/>
              </a:buClr>
              <a:buSzPts val="2000"/>
              <a:buChar char="•"/>
            </a:pPr>
            <a:r>
              <a:rPr lang="en-US" sz="2000">
                <a:solidFill>
                  <a:schemeClr val="accent5"/>
                </a:solidFill>
              </a:rPr>
              <a:t>These centers are </a:t>
            </a:r>
            <a:r>
              <a:rPr b="1" lang="en-US" sz="2000">
                <a:solidFill>
                  <a:schemeClr val="accent5"/>
                </a:solidFill>
              </a:rPr>
              <a:t>almost twice as likely</a:t>
            </a:r>
            <a:r>
              <a:rPr lang="en-US" sz="2000">
                <a:solidFill>
                  <a:schemeClr val="accent5"/>
                </a:solidFill>
              </a:rPr>
              <a:t> to have a high turnover rate among staff because they might cut pay, benefits, or staff hours — or hire fewer teachers — to save money.</a:t>
            </a:r>
            <a:endParaRPr/>
          </a:p>
          <a:p>
            <a:pPr indent="-457200" lvl="0" marL="457200" rtl="0" algn="l">
              <a:lnSpc>
                <a:spcPct val="100000"/>
              </a:lnSpc>
              <a:spcBef>
                <a:spcPts val="1200"/>
              </a:spcBef>
              <a:spcAft>
                <a:spcPts val="0"/>
              </a:spcAft>
              <a:buClr>
                <a:srgbClr val="7030A0"/>
              </a:buClr>
              <a:buSzPts val="2400"/>
              <a:buFont typeface="Avenir"/>
              <a:buAutoNum type="arabicPeriod"/>
            </a:pPr>
            <a:r>
              <a:rPr b="1" lang="en-US" sz="2400">
                <a:solidFill>
                  <a:srgbClr val="7030A0"/>
                </a:solidFill>
              </a:rPr>
              <a:t>Low Quality</a:t>
            </a:r>
            <a:endParaRPr/>
          </a:p>
          <a:p>
            <a:pPr indent="-457200" lvl="1" marL="914400" rtl="0" algn="l">
              <a:lnSpc>
                <a:spcPct val="100000"/>
              </a:lnSpc>
              <a:spcBef>
                <a:spcPts val="1200"/>
              </a:spcBef>
              <a:spcAft>
                <a:spcPts val="0"/>
              </a:spcAft>
              <a:buClr>
                <a:schemeClr val="accent5"/>
              </a:buClr>
              <a:buSzPts val="2000"/>
              <a:buChar char="•"/>
            </a:pPr>
            <a:r>
              <a:rPr lang="en-US" sz="2000">
                <a:solidFill>
                  <a:schemeClr val="accent5"/>
                </a:solidFill>
              </a:rPr>
              <a:t>Program quality is lower because  with fewer teachers and less money for toys, books, food, or repairs, the environment is harder to maintain.</a:t>
            </a:r>
            <a:endParaRPr/>
          </a:p>
          <a:p>
            <a:pPr indent="-457200" lvl="0" marL="457200" rtl="0" algn="l">
              <a:lnSpc>
                <a:spcPct val="100000"/>
              </a:lnSpc>
              <a:spcBef>
                <a:spcPts val="1200"/>
              </a:spcBef>
              <a:spcAft>
                <a:spcPts val="0"/>
              </a:spcAft>
              <a:buClr>
                <a:srgbClr val="613395"/>
              </a:buClr>
              <a:buSzPts val="2400"/>
              <a:buFont typeface="Avenir"/>
              <a:buAutoNum type="arabicPeriod"/>
            </a:pPr>
            <a:r>
              <a:rPr b="1" lang="en-US" sz="2400"/>
              <a:t>Only Serve Families that Can Pay Big $$$</a:t>
            </a:r>
            <a:endParaRPr/>
          </a:p>
          <a:p>
            <a:pPr indent="-457200" lvl="1" marL="914400" rtl="0" algn="l">
              <a:lnSpc>
                <a:spcPct val="100000"/>
              </a:lnSpc>
              <a:spcBef>
                <a:spcPts val="1200"/>
              </a:spcBef>
              <a:spcAft>
                <a:spcPts val="0"/>
              </a:spcAft>
              <a:buClr>
                <a:schemeClr val="accent5"/>
              </a:buClr>
              <a:buSzPts val="2000"/>
              <a:buChar char="•"/>
            </a:pPr>
            <a:r>
              <a:rPr lang="en-US" sz="2000">
                <a:solidFill>
                  <a:schemeClr val="accent5"/>
                </a:solidFill>
              </a:rPr>
              <a:t>They intentionally cater to an affluent clientele or large businesses to charge excessive fees, investor-backed chains serve an extremely small proportion of low-income children. They want to make more money fast, so they may charge families higher tuition.</a:t>
            </a:r>
            <a:endParaRPr b="1" sz="2000">
              <a:solidFill>
                <a:schemeClr val="accent5"/>
              </a:solidFill>
            </a:endParaRPr>
          </a:p>
        </p:txBody>
      </p:sp>
      <p:sp>
        <p:nvSpPr>
          <p:cNvPr id="222" name="Google Shape;222;p8"/>
          <p:cNvSpPr txBox="1"/>
          <p:nvPr>
            <p:ph idx="12" type="sldNum"/>
          </p:nvPr>
        </p:nvSpPr>
        <p:spPr>
          <a:xfrm>
            <a:off x="11734800" y="6121400"/>
            <a:ext cx="4572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venir"/>
                <a:ea typeface="Avenir"/>
                <a:cs typeface="Avenir"/>
                <a:sym typeface="Avenir"/>
              </a:rPr>
              <a:t>‹#›</a:t>
            </a:fld>
            <a:endParaRPr sz="1800">
              <a:solidFill>
                <a:schemeClr val="dk1"/>
              </a:solidFill>
              <a:latin typeface="Avenir"/>
              <a:ea typeface="Avenir"/>
              <a:cs typeface="Avenir"/>
              <a:sym typeface="Aveni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9"/>
          <p:cNvSpPr txBox="1"/>
          <p:nvPr>
            <p:ph type="title"/>
          </p:nvPr>
        </p:nvSpPr>
        <p:spPr>
          <a:xfrm>
            <a:off x="304799" y="301047"/>
            <a:ext cx="11582401" cy="1146753"/>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50AC93"/>
              </a:buClr>
              <a:buSzPct val="100000"/>
              <a:buFont typeface="Arial"/>
              <a:buNone/>
            </a:pPr>
            <a:r>
              <a:rPr lang="en-US"/>
              <a:t>Problems with Private Equity in childcare: </a:t>
            </a:r>
            <a:br>
              <a:rPr lang="en-US"/>
            </a:br>
            <a:r>
              <a:rPr i="1" lang="en-US"/>
              <a:t>Kids aren’t a business!</a:t>
            </a:r>
            <a:br>
              <a:rPr lang="en-US"/>
            </a:br>
            <a:br>
              <a:rPr lang="en-US"/>
            </a:br>
            <a:endParaRPr/>
          </a:p>
        </p:txBody>
      </p:sp>
      <p:sp>
        <p:nvSpPr>
          <p:cNvPr id="228" name="Google Shape;228;p9"/>
          <p:cNvSpPr txBox="1"/>
          <p:nvPr>
            <p:ph idx="1" type="body"/>
          </p:nvPr>
        </p:nvSpPr>
        <p:spPr>
          <a:xfrm>
            <a:off x="228600" y="1580606"/>
            <a:ext cx="11658600" cy="4667794"/>
          </a:xfrm>
          <a:prstGeom prst="rect">
            <a:avLst/>
          </a:prstGeom>
          <a:noFill/>
          <a:ln>
            <a:noFill/>
          </a:ln>
        </p:spPr>
        <p:txBody>
          <a:bodyPr anchorCtr="0" anchor="t" bIns="45700" lIns="91425" spcFirstLastPara="1" rIns="91425" wrap="square" tIns="45700">
            <a:noAutofit/>
          </a:bodyPr>
          <a:lstStyle/>
          <a:p>
            <a:pPr indent="-457200" lvl="0" marL="457200" rtl="0" algn="l">
              <a:lnSpc>
                <a:spcPct val="83333"/>
              </a:lnSpc>
              <a:spcBef>
                <a:spcPts val="0"/>
              </a:spcBef>
              <a:spcAft>
                <a:spcPts val="0"/>
              </a:spcAft>
              <a:buClr>
                <a:srgbClr val="613395"/>
              </a:buClr>
              <a:buSzPts val="2400"/>
              <a:buFont typeface="Avenir"/>
              <a:buAutoNum type="arabicPeriod" startAt="4"/>
            </a:pPr>
            <a:r>
              <a:rPr b="1" lang="en-US" sz="2400"/>
              <a:t>Threaten Community based, Community owned childcare</a:t>
            </a:r>
            <a:endParaRPr sz="2400"/>
          </a:p>
          <a:p>
            <a:pPr indent="-457200" lvl="1" marL="914400" rtl="0" algn="l">
              <a:lnSpc>
                <a:spcPct val="100000"/>
              </a:lnSpc>
              <a:spcBef>
                <a:spcPts val="1200"/>
              </a:spcBef>
              <a:spcAft>
                <a:spcPts val="0"/>
              </a:spcAft>
              <a:buClr>
                <a:schemeClr val="accent5"/>
              </a:buClr>
              <a:buSzPts val="2000"/>
              <a:buChar char="•"/>
            </a:pPr>
            <a:r>
              <a:rPr lang="en-US" sz="2000">
                <a:solidFill>
                  <a:schemeClr val="accent5"/>
                </a:solidFill>
              </a:rPr>
              <a:t>PE companies can use capital advantage to consolidate the CC market leaving smaller community-based child care programs vulnerable to buyouts. -They may lobby for public funding and regulations that place strain on small childcare businesses</a:t>
            </a:r>
            <a:endParaRPr/>
          </a:p>
          <a:p>
            <a:pPr indent="-457200" lvl="0" marL="457200" rtl="0" algn="l">
              <a:lnSpc>
                <a:spcPct val="100000"/>
              </a:lnSpc>
              <a:spcBef>
                <a:spcPts val="1200"/>
              </a:spcBef>
              <a:spcAft>
                <a:spcPts val="0"/>
              </a:spcAft>
              <a:buClr>
                <a:srgbClr val="7030A0"/>
              </a:buClr>
              <a:buSzPts val="2400"/>
              <a:buFont typeface="Avenir"/>
              <a:buAutoNum type="arabicPeriod" startAt="4"/>
            </a:pPr>
            <a:r>
              <a:rPr b="1" lang="en-US" sz="2400">
                <a:solidFill>
                  <a:srgbClr val="7030A0"/>
                </a:solidFill>
              </a:rPr>
              <a:t>Threat to the Sector </a:t>
            </a:r>
            <a:endParaRPr/>
          </a:p>
          <a:p>
            <a:pPr indent="-457200" lvl="1" marL="914400" rtl="0" algn="l">
              <a:lnSpc>
                <a:spcPct val="100000"/>
              </a:lnSpc>
              <a:spcBef>
                <a:spcPts val="1200"/>
              </a:spcBef>
              <a:spcAft>
                <a:spcPts val="0"/>
              </a:spcAft>
              <a:buClr>
                <a:schemeClr val="accent5"/>
              </a:buClr>
              <a:buSzPts val="2000"/>
              <a:buChar char="•"/>
            </a:pPr>
            <a:r>
              <a:rPr lang="en-US" sz="2000">
                <a:solidFill>
                  <a:schemeClr val="accent5"/>
                </a:solidFill>
              </a:rPr>
              <a:t>PE companies sole pursuit of profit leads to high risk behavior-  Childcare is a socially important industry that should be protected—especially if a significant share of their revenues come from public funding. </a:t>
            </a:r>
            <a:endParaRPr/>
          </a:p>
          <a:p>
            <a:pPr indent="-457200" lvl="0" marL="457200" rtl="0" algn="l">
              <a:lnSpc>
                <a:spcPct val="100000"/>
              </a:lnSpc>
              <a:spcBef>
                <a:spcPts val="1200"/>
              </a:spcBef>
              <a:spcAft>
                <a:spcPts val="0"/>
              </a:spcAft>
              <a:buClr>
                <a:srgbClr val="613395"/>
              </a:buClr>
              <a:buSzPts val="2400"/>
              <a:buFont typeface="Avenir"/>
              <a:buAutoNum type="arabicPeriod" startAt="4"/>
            </a:pPr>
            <a:r>
              <a:rPr b="1" lang="en-US" sz="2400"/>
              <a:t>Childcare Worker Pay Effects Teachers and Kids</a:t>
            </a:r>
            <a:endParaRPr/>
          </a:p>
          <a:p>
            <a:pPr indent="-457200" lvl="1" marL="914400" rtl="0" algn="l">
              <a:lnSpc>
                <a:spcPct val="100000"/>
              </a:lnSpc>
              <a:spcBef>
                <a:spcPts val="1200"/>
              </a:spcBef>
              <a:spcAft>
                <a:spcPts val="0"/>
              </a:spcAft>
              <a:buClr>
                <a:schemeClr val="accent5"/>
              </a:buClr>
              <a:buSzPts val="2000"/>
              <a:buChar char="•"/>
            </a:pPr>
            <a:r>
              <a:rPr lang="en-US" sz="2000">
                <a:solidFill>
                  <a:schemeClr val="accent5"/>
                </a:solidFill>
              </a:rPr>
              <a:t>Profit motives incentivizes low pay-  Child well-being is directly tied to conditions, pay and benefits of classroom teachers.</a:t>
            </a:r>
            <a:endParaRPr/>
          </a:p>
        </p:txBody>
      </p:sp>
      <p:sp>
        <p:nvSpPr>
          <p:cNvPr id="229" name="Google Shape;229;p9"/>
          <p:cNvSpPr txBox="1"/>
          <p:nvPr>
            <p:ph idx="12" type="sldNum"/>
          </p:nvPr>
        </p:nvSpPr>
        <p:spPr>
          <a:xfrm>
            <a:off x="11734800" y="6121400"/>
            <a:ext cx="4572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chemeClr val="dk1"/>
                </a:solidFill>
                <a:latin typeface="Avenir"/>
                <a:ea typeface="Avenir"/>
                <a:cs typeface="Avenir"/>
                <a:sym typeface="Avenir"/>
              </a:rPr>
              <a:t>‹#›</a:t>
            </a:fld>
            <a:endParaRPr sz="1800">
              <a:solidFill>
                <a:schemeClr val="dk1"/>
              </a:solidFill>
              <a:latin typeface="Avenir"/>
              <a:ea typeface="Avenir"/>
              <a:cs typeface="Avenir"/>
              <a:sym typeface="Avenir"/>
            </a:endParaRPr>
          </a:p>
        </p:txBody>
      </p:sp>
    </p:spTree>
  </p:cSld>
  <p:clrMapOvr>
    <a:masterClrMapping/>
  </p:clrMapOvr>
</p:sld>
</file>

<file path=ppt/theme/theme1.xml><?xml version="1.0" encoding="utf-8"?>
<a:theme xmlns:a="http://schemas.openxmlformats.org/drawingml/2006/main" xmlns:r="http://schemas.openxmlformats.org/officeDocument/2006/relationships" name="CoBrandedTheme2026">
  <a:themeElements>
    <a:clrScheme name="Custom 74">
      <a:dk1>
        <a:srgbClr val="000000"/>
      </a:dk1>
      <a:lt1>
        <a:srgbClr val="FFFFFF"/>
      </a:lt1>
      <a:dk2>
        <a:srgbClr val="F8F0E3"/>
      </a:dk2>
      <a:lt2>
        <a:srgbClr val="E7E6E6"/>
      </a:lt2>
      <a:accent1>
        <a:srgbClr val="224E7F"/>
      </a:accent1>
      <a:accent2>
        <a:srgbClr val="385E88"/>
      </a:accent2>
      <a:accent3>
        <a:srgbClr val="AA2070"/>
      </a:accent3>
      <a:accent4>
        <a:srgbClr val="EC008C"/>
      </a:accent4>
      <a:accent5>
        <a:srgbClr val="582156"/>
      </a:accent5>
      <a:accent6>
        <a:srgbClr val="958EA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2026-02-13T09:27:56Z</dcterms:created>
  <dc:creator>me</dc:creator>
</cp:coreProperties>
</file>